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07" r:id="rId3"/>
    <p:sldId id="308" r:id="rId4"/>
    <p:sldId id="312" r:id="rId5"/>
    <p:sldId id="315" r:id="rId6"/>
    <p:sldId id="318" r:id="rId7"/>
    <p:sldId id="317" r:id="rId8"/>
    <p:sldId id="326" r:id="rId9"/>
    <p:sldId id="269" r:id="rId10"/>
    <p:sldId id="325" r:id="rId11"/>
    <p:sldId id="329" r:id="rId12"/>
    <p:sldId id="334" r:id="rId13"/>
    <p:sldId id="277" r:id="rId14"/>
    <p:sldId id="279" r:id="rId15"/>
    <p:sldId id="281" r:id="rId16"/>
    <p:sldId id="320" r:id="rId17"/>
    <p:sldId id="322" r:id="rId18"/>
    <p:sldId id="323" r:id="rId19"/>
    <p:sldId id="319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285" r:id="rId29"/>
    <p:sldId id="33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DA4A0-47A2-458D-8777-038023EDFFE4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26D9C-C58F-4CF4-9976-13E0FF7E6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6D9C-C58F-4CF4-9976-13E0FF7E6BB1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06A8-A698-4CFB-A77B-654E575C892F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5B5A-DE43-47AF-AD17-AB88A45CE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61;&#1040;&#1057;&#1048;&#1050;\Desktop\&#1072;&#1083;&#1082;&#1072;&#1085;&#1099;\&#1087;&#1088;&#1086;&#1089;&#1090;&#1088;%20&#1089;&#1090;&#1088;&#1086;&#1077;&#1085;%20&#1101;&#1090;&#1072;&#1085;&#1072;.av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ХАСИК\Desktop\свеч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929190" y="714356"/>
            <a:ext cx="307183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Courier New" pitchFamily="49" charset="0"/>
              </a:rPr>
              <a:t>Мело, мело по всей земле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Courier New" pitchFamily="49" charset="0"/>
              </a:rPr>
              <a:t>Во все пределы.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Courier New" pitchFamily="49" charset="0"/>
              </a:rPr>
              <a:t>Свеча горела на столе,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Courier New" pitchFamily="49" charset="0"/>
              </a:rPr>
              <a:t>Свеча горела…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4000504"/>
            <a:ext cx="1707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Б.Пастернак 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 «Зимняя ночь»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остр строен этана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2976" y="714356"/>
            <a:ext cx="7072362" cy="5286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800" b="1" i="1" dirty="0">
                <a:solidFill>
                  <a:srgbClr val="0000CC"/>
                </a:solidFill>
              </a:rPr>
              <a:t>Какое же пространственное строение будут иметь гомологи метана?</a:t>
            </a:r>
          </a:p>
        </p:txBody>
      </p:sp>
      <p:pic>
        <p:nvPicPr>
          <p:cNvPr id="35845" name="Picture 5" descr="сапро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BFDE5"/>
              </a:clrFrom>
              <a:clrTo>
                <a:srgbClr val="EBFDE5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3929058" y="928670"/>
            <a:ext cx="5008591" cy="2428892"/>
          </a:xfrm>
          <a:prstGeom prst="rect">
            <a:avLst/>
          </a:prstGeom>
          <a:noFill/>
        </p:spPr>
      </p:pic>
      <p:pic>
        <p:nvPicPr>
          <p:cNvPr id="35846" name="Picture 6" descr="этан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BFDE5"/>
              </a:clrFrom>
              <a:clrTo>
                <a:srgbClr val="EBFDE5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0" y="1052513"/>
            <a:ext cx="3384550" cy="2233612"/>
          </a:xfrm>
          <a:prstGeom prst="rect">
            <a:avLst/>
          </a:prstGeom>
          <a:noFill/>
        </p:spPr>
      </p:pic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042988" y="3213100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этан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786446" y="3143248"/>
            <a:ext cx="1728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пентан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00034" y="4071942"/>
            <a:ext cx="8215338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Молекулы </a:t>
            </a:r>
            <a:r>
              <a:rPr lang="ru-RU" sz="2800" b="1" i="1" dirty="0" err="1">
                <a:solidFill>
                  <a:schemeClr val="accent6">
                    <a:lumMod val="50000"/>
                  </a:schemeClr>
                </a:solidFill>
              </a:rPr>
              <a:t>алканов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 имеют зигзагообразное пространственное строение, в котором соблюдаются все параметры молекулы метана: длина связи, размер угла между атомами, тип гибридизации.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142984"/>
            <a:ext cx="1225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r>
              <a:rPr lang="en-US" sz="2000" b="1" dirty="0" smtClean="0"/>
              <a:t>4</a:t>
            </a:r>
            <a:r>
              <a:rPr lang="ru-RU" sz="3200" b="1" dirty="0" smtClean="0"/>
              <a:t>Н</a:t>
            </a:r>
            <a:r>
              <a:rPr lang="ru-RU" sz="2000" b="1" dirty="0" smtClean="0"/>
              <a:t>10   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43174" y="1214422"/>
            <a:ext cx="5492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СН</a:t>
            </a:r>
            <a:r>
              <a:rPr lang="ru-RU" sz="2400" b="1" dirty="0" smtClean="0"/>
              <a:t>3</a:t>
            </a:r>
            <a:r>
              <a:rPr lang="ru-RU" sz="3600" b="1" dirty="0" smtClean="0"/>
              <a:t> – СН</a:t>
            </a:r>
            <a:r>
              <a:rPr lang="ru-RU" sz="2400" b="1" dirty="0" smtClean="0"/>
              <a:t>2</a:t>
            </a:r>
            <a:r>
              <a:rPr lang="ru-RU" sz="3600" b="1" dirty="0" smtClean="0"/>
              <a:t> – СН</a:t>
            </a:r>
            <a:r>
              <a:rPr lang="ru-RU" sz="2400" b="1" dirty="0" smtClean="0"/>
              <a:t>2</a:t>
            </a:r>
            <a:r>
              <a:rPr lang="ru-RU" sz="3600" b="1" dirty="0" smtClean="0"/>
              <a:t>- СН</a:t>
            </a:r>
            <a:r>
              <a:rPr lang="ru-RU" sz="2400" b="1" dirty="0" smtClean="0"/>
              <a:t>3    </a:t>
            </a:r>
            <a:r>
              <a:rPr lang="ru-RU" sz="2400" b="1" dirty="0" err="1" smtClean="0"/>
              <a:t>н-бутан</a:t>
            </a:r>
            <a:r>
              <a:rPr lang="ru-RU" sz="2400" b="1" dirty="0" smtClean="0"/>
              <a:t> 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2500306"/>
            <a:ext cx="46314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СН</a:t>
            </a:r>
            <a:r>
              <a:rPr lang="ru-RU" sz="2400" b="1" dirty="0" smtClean="0"/>
              <a:t>3</a:t>
            </a:r>
            <a:r>
              <a:rPr lang="ru-RU" sz="3600" b="1" dirty="0" smtClean="0"/>
              <a:t> – СН – СН</a:t>
            </a:r>
            <a:r>
              <a:rPr lang="ru-RU" sz="2400" b="1" dirty="0" smtClean="0"/>
              <a:t>3     </a:t>
            </a:r>
            <a:r>
              <a:rPr lang="ru-RU" sz="2400" b="1" dirty="0" err="1" smtClean="0"/>
              <a:t>изо-бутан</a:t>
            </a:r>
            <a:endParaRPr lang="ru-RU" sz="2400" b="1" dirty="0" smtClean="0"/>
          </a:p>
          <a:p>
            <a:endParaRPr lang="ru-RU" sz="3600" b="1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                                                    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179885" y="3178173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43372" y="3143248"/>
            <a:ext cx="817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СН</a:t>
            </a:r>
            <a:r>
              <a:rPr lang="ru-RU" sz="2000" b="1" dirty="0" smtClean="0"/>
              <a:t>3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4214818"/>
            <a:ext cx="47916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3 изомера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75 изомеров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366319 изомеров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0364" y="500042"/>
            <a:ext cx="4144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  <a:t>ИЗОМЕРИЯ АЛКАНОВ</a:t>
            </a:r>
            <a:endParaRPr lang="ru-RU" sz="28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188" y="260350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НОМЕНКЛАТУРА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АЛКАНОВ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57158" y="1428736"/>
            <a:ext cx="8604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1. Выделяют в структурной формуле наиболее длинную цепь атомов углерода и нумеруют эти атомы, начиная с того к которому ближе разветвление.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214282" y="3714752"/>
            <a:ext cx="482441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1            2           3            4            5</a:t>
            </a:r>
          </a:p>
          <a:p>
            <a:pPr>
              <a:spcBef>
                <a:spcPct val="50000"/>
              </a:spcBef>
            </a:pPr>
            <a:r>
              <a:rPr lang="ru-RU" sz="2800" b="1" dirty="0"/>
              <a:t>СН</a:t>
            </a:r>
            <a:r>
              <a:rPr lang="ru-RU" sz="2000" b="1" dirty="0"/>
              <a:t>3</a:t>
            </a:r>
            <a:r>
              <a:rPr lang="ru-RU" sz="2800" b="1" dirty="0"/>
              <a:t> - СН  - СН</a:t>
            </a:r>
            <a:r>
              <a:rPr lang="ru-RU" sz="2000" b="1" dirty="0"/>
              <a:t>2</a:t>
            </a:r>
            <a:r>
              <a:rPr lang="ru-RU" sz="2800" b="1" dirty="0"/>
              <a:t> - СН</a:t>
            </a:r>
            <a:r>
              <a:rPr lang="ru-RU" sz="2000" b="1" dirty="0"/>
              <a:t>2</a:t>
            </a:r>
            <a:r>
              <a:rPr lang="ru-RU" sz="2800" b="1" dirty="0"/>
              <a:t> - СН</a:t>
            </a:r>
            <a:r>
              <a:rPr lang="ru-RU" sz="2000" b="1" dirty="0"/>
              <a:t>3</a:t>
            </a:r>
          </a:p>
          <a:p>
            <a:pPr>
              <a:spcBef>
                <a:spcPct val="50000"/>
              </a:spcBef>
            </a:pPr>
            <a:r>
              <a:rPr lang="ru-RU" sz="2800" b="1" dirty="0"/>
              <a:t>      </a:t>
            </a:r>
            <a:r>
              <a:rPr lang="ru-RU" sz="2800" b="1" dirty="0" smtClean="0"/>
              <a:t>    </a:t>
            </a:r>
            <a:r>
              <a:rPr lang="ru-RU" sz="2800" b="1" dirty="0"/>
              <a:t>СН</a:t>
            </a:r>
            <a:r>
              <a:rPr lang="ru-RU" sz="2000" b="1" dirty="0"/>
              <a:t>3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5000628" y="4714884"/>
            <a:ext cx="3817938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1             2           3           4</a:t>
            </a:r>
          </a:p>
          <a:p>
            <a:pPr>
              <a:spcBef>
                <a:spcPct val="50000"/>
              </a:spcBef>
            </a:pPr>
            <a:r>
              <a:rPr lang="ru-RU" sz="2800" b="1" dirty="0"/>
              <a:t>СН</a:t>
            </a:r>
            <a:r>
              <a:rPr lang="ru-RU" sz="2000" b="1" dirty="0"/>
              <a:t>3</a:t>
            </a:r>
            <a:r>
              <a:rPr lang="ru-RU" sz="2800" b="1" dirty="0"/>
              <a:t> – СН – СН – СН</a:t>
            </a:r>
            <a:r>
              <a:rPr lang="ru-RU" sz="2000" b="1" dirty="0"/>
              <a:t>3</a:t>
            </a:r>
          </a:p>
          <a:p>
            <a:pPr>
              <a:spcBef>
                <a:spcPct val="50000"/>
              </a:spcBef>
            </a:pPr>
            <a:r>
              <a:rPr lang="ru-RU" sz="2800" b="1" dirty="0"/>
              <a:t>           СН</a:t>
            </a:r>
            <a:r>
              <a:rPr lang="ru-RU" sz="2000" b="1" dirty="0"/>
              <a:t>3</a:t>
            </a:r>
            <a:r>
              <a:rPr lang="ru-RU" sz="2800" b="1" dirty="0"/>
              <a:t>   СН</a:t>
            </a:r>
            <a:r>
              <a:rPr lang="ru-RU" sz="2000" b="1" dirty="0"/>
              <a:t>3</a:t>
            </a:r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1214414" y="4714884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6072198" y="5715016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6858016" y="5715016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85720" y="357166"/>
            <a:ext cx="8604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2. Когда радикалов несколько и они равноудалены от концов главной цепи, то нумерацию начинают с того края, к которому ближе расположен простейший радикал.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14282" y="1857364"/>
            <a:ext cx="86042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3. В названии вещества цифрой указывают, при каком атоме углерода находится радикал и называют его (начиная с простейшего). Если радикалы повторяются, то номер повторяют по числу этого радикала, а перед названием радикала приписывают приставку от греческого числительного («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</a:rPr>
              <a:t>ди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»-2, «три»-3, «тетра»-4 и т.д.)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42910" y="4286256"/>
            <a:ext cx="287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а)  2 - метил…</a:t>
            </a:r>
            <a:endParaRPr lang="ru-RU" b="1" dirty="0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5343525" y="6113463"/>
            <a:ext cx="2036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000628" y="4357694"/>
            <a:ext cx="31877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б)  2,3 – </a:t>
            </a:r>
            <a:r>
              <a:rPr lang="ru-RU" sz="2800" b="1" dirty="0" err="1"/>
              <a:t>диметил</a:t>
            </a:r>
            <a:r>
              <a:rPr lang="ru-RU" sz="2800" b="1" dirty="0"/>
              <a:t>…</a:t>
            </a:r>
            <a:r>
              <a:rPr lang="ru-RU" b="1" dirty="0"/>
              <a:t>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929198"/>
            <a:ext cx="3786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1            2           3            4            5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СН</a:t>
            </a:r>
            <a:r>
              <a:rPr lang="ru-RU" b="1" dirty="0" smtClean="0"/>
              <a:t>3</a:t>
            </a:r>
            <a:r>
              <a:rPr lang="ru-RU" sz="2400" b="1" dirty="0" smtClean="0"/>
              <a:t> - СН  - СН</a:t>
            </a:r>
            <a:r>
              <a:rPr lang="ru-RU" b="1" dirty="0" smtClean="0"/>
              <a:t>2</a:t>
            </a:r>
            <a:r>
              <a:rPr lang="ru-RU" sz="2400" b="1" dirty="0" smtClean="0"/>
              <a:t> - СН</a:t>
            </a:r>
            <a:r>
              <a:rPr lang="ru-RU" b="1" dirty="0" smtClean="0"/>
              <a:t>2</a:t>
            </a:r>
            <a:r>
              <a:rPr lang="ru-RU" sz="2400" b="1" dirty="0" smtClean="0"/>
              <a:t> - СН</a:t>
            </a:r>
            <a:r>
              <a:rPr lang="ru-RU" b="1" dirty="0" smtClean="0"/>
              <a:t>3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          СН</a:t>
            </a: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5000636"/>
            <a:ext cx="30718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1             2           3           4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СН</a:t>
            </a:r>
            <a:r>
              <a:rPr lang="ru-RU" b="1" dirty="0" smtClean="0"/>
              <a:t>3</a:t>
            </a:r>
            <a:r>
              <a:rPr lang="ru-RU" sz="2400" b="1" dirty="0" smtClean="0"/>
              <a:t> – СН – СН – СН</a:t>
            </a:r>
            <a:r>
              <a:rPr lang="ru-RU" b="1" dirty="0" smtClean="0"/>
              <a:t>3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           СН</a:t>
            </a:r>
            <a:r>
              <a:rPr lang="ru-RU" b="1" dirty="0" smtClean="0"/>
              <a:t>3</a:t>
            </a:r>
            <a:r>
              <a:rPr lang="ru-RU" sz="2400" b="1" dirty="0" smtClean="0"/>
              <a:t>   СН</a:t>
            </a:r>
            <a:r>
              <a:rPr lang="ru-RU" b="1" dirty="0" smtClean="0"/>
              <a:t>3</a:t>
            </a:r>
            <a:endParaRPr lang="ru-RU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036613" y="5892817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180149" y="5964255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823091" y="5964255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28662" y="3429000"/>
            <a:ext cx="3529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а) 2 – </a:t>
            </a:r>
            <a:r>
              <a:rPr lang="ru-RU" sz="2800" b="1" dirty="0" err="1"/>
              <a:t>метилпентан</a:t>
            </a:r>
            <a:endParaRPr lang="ru-RU" sz="2800" b="1" dirty="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57158" y="1643050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5. Завершают название </a:t>
            </a:r>
            <a:r>
              <a:rPr lang="ru-RU" sz="2800" b="1" i="1" dirty="0" err="1">
                <a:solidFill>
                  <a:schemeClr val="accent6">
                    <a:lumMod val="50000"/>
                  </a:schemeClr>
                </a:solidFill>
              </a:rPr>
              <a:t>алкана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 по числу атомов углерода в нумерованной цепи.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57158" y="285728"/>
            <a:ext cx="750099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4. Если радикалов несколько, то цифрами указывают каждого из них.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786314" y="3429000"/>
            <a:ext cx="3960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б) 2,3 - </a:t>
            </a:r>
            <a:r>
              <a:rPr lang="ru-RU" sz="2800" b="1" dirty="0" err="1"/>
              <a:t>диметилбутан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357694"/>
            <a:ext cx="3571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1            2           3            4            5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СН</a:t>
            </a:r>
            <a:r>
              <a:rPr lang="ru-RU" b="1" dirty="0" smtClean="0"/>
              <a:t>3</a:t>
            </a:r>
            <a:r>
              <a:rPr lang="ru-RU" sz="2400" b="1" dirty="0" smtClean="0"/>
              <a:t> - СН  - СН</a:t>
            </a:r>
            <a:r>
              <a:rPr lang="ru-RU" b="1" dirty="0" smtClean="0"/>
              <a:t>2</a:t>
            </a:r>
            <a:r>
              <a:rPr lang="ru-RU" sz="2400" b="1" dirty="0" smtClean="0"/>
              <a:t> - СН</a:t>
            </a:r>
            <a:r>
              <a:rPr lang="ru-RU" b="1" dirty="0" smtClean="0"/>
              <a:t>2</a:t>
            </a:r>
            <a:r>
              <a:rPr lang="ru-RU" sz="2400" b="1" dirty="0" smtClean="0"/>
              <a:t> - СН</a:t>
            </a:r>
            <a:r>
              <a:rPr lang="ru-RU" b="1" dirty="0" smtClean="0"/>
              <a:t>3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          СН</a:t>
            </a: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4286256"/>
            <a:ext cx="30718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1             2           3           4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СН</a:t>
            </a:r>
            <a:r>
              <a:rPr lang="ru-RU" b="1" dirty="0" smtClean="0"/>
              <a:t>3</a:t>
            </a:r>
            <a:r>
              <a:rPr lang="ru-RU" sz="2400" b="1" dirty="0" smtClean="0"/>
              <a:t> – СН – СН – СН</a:t>
            </a:r>
            <a:r>
              <a:rPr lang="ru-RU" b="1" dirty="0" smtClean="0"/>
              <a:t>3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           СН</a:t>
            </a:r>
            <a:r>
              <a:rPr lang="ru-RU" b="1" dirty="0" smtClean="0"/>
              <a:t>3</a:t>
            </a:r>
            <a:r>
              <a:rPr lang="ru-RU" sz="2400" b="1" dirty="0" smtClean="0"/>
              <a:t>   СН</a:t>
            </a:r>
            <a:r>
              <a:rPr lang="ru-RU" b="1" dirty="0" smtClean="0"/>
              <a:t>3</a:t>
            </a:r>
            <a:endParaRPr lang="ru-RU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108051" y="5321313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823091" y="5249875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180149" y="5249875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76327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ЗАДАНИЕ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rgbClr val="FF33CC"/>
                </a:solidFill>
              </a:rPr>
              <a:t>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Дайте названия следующим углеводородам по международной номенклатуре.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50825" y="1916113"/>
            <a:ext cx="403225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                        </a:t>
            </a:r>
            <a:r>
              <a:rPr lang="ru-RU" b="1" dirty="0" smtClean="0"/>
              <a:t>         </a:t>
            </a:r>
            <a:r>
              <a:rPr lang="ru-RU" sz="2800" b="1" dirty="0"/>
              <a:t>СН</a:t>
            </a:r>
            <a:r>
              <a:rPr lang="ru-RU" sz="2000" b="1" dirty="0"/>
              <a:t>3</a:t>
            </a:r>
          </a:p>
          <a:p>
            <a:pPr>
              <a:spcBef>
                <a:spcPct val="50000"/>
              </a:spcBef>
            </a:pPr>
            <a:r>
              <a:rPr lang="ru-RU" sz="2800" b="1" dirty="0"/>
              <a:t>СН</a:t>
            </a:r>
            <a:r>
              <a:rPr lang="ru-RU" sz="2000" b="1" dirty="0"/>
              <a:t>3</a:t>
            </a:r>
            <a:r>
              <a:rPr lang="ru-RU" sz="2800" b="1" dirty="0"/>
              <a:t> – СН</a:t>
            </a:r>
            <a:r>
              <a:rPr lang="ru-RU" sz="2000" b="1" dirty="0"/>
              <a:t>2</a:t>
            </a:r>
            <a:r>
              <a:rPr lang="ru-RU" sz="2800" b="1" dirty="0"/>
              <a:t> – С – СН</a:t>
            </a:r>
            <a:r>
              <a:rPr lang="ru-RU" sz="2000" b="1" dirty="0"/>
              <a:t>3</a:t>
            </a:r>
          </a:p>
          <a:p>
            <a:pPr>
              <a:spcBef>
                <a:spcPct val="50000"/>
              </a:spcBef>
            </a:pPr>
            <a:r>
              <a:rPr lang="ru-RU" sz="2800" b="1" dirty="0"/>
              <a:t>                    </a:t>
            </a:r>
            <a:r>
              <a:rPr lang="ru-RU" sz="2800" b="1" dirty="0" smtClean="0"/>
              <a:t> </a:t>
            </a:r>
            <a:r>
              <a:rPr lang="ru-RU" sz="2800" b="1" dirty="0"/>
              <a:t>СН</a:t>
            </a:r>
            <a:r>
              <a:rPr lang="ru-RU" sz="2000" b="1" dirty="0"/>
              <a:t>3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143108" y="235743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2143108" y="307181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929058" y="2357430"/>
            <a:ext cx="3527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2,2 -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</a:rPr>
              <a:t>диметилбутан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786050" y="4071942"/>
            <a:ext cx="6119813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СН</a:t>
            </a:r>
            <a:r>
              <a:rPr lang="ru-RU" sz="2000" b="1" dirty="0"/>
              <a:t>3 </a:t>
            </a:r>
            <a:r>
              <a:rPr lang="ru-RU" sz="2800" b="1" dirty="0"/>
              <a:t>–  СН   –  СН   –   СН – СН</a:t>
            </a:r>
            <a:r>
              <a:rPr lang="ru-RU" sz="2000" b="1" dirty="0"/>
              <a:t>3</a:t>
            </a:r>
          </a:p>
          <a:p>
            <a:pPr>
              <a:spcBef>
                <a:spcPct val="50000"/>
              </a:spcBef>
            </a:pPr>
            <a:r>
              <a:rPr lang="ru-RU" sz="2800" b="1" dirty="0"/>
              <a:t>            СН</a:t>
            </a:r>
            <a:r>
              <a:rPr lang="ru-RU" sz="2000" b="1" dirty="0"/>
              <a:t>3</a:t>
            </a:r>
            <a:r>
              <a:rPr lang="ru-RU" sz="2800" b="1" dirty="0"/>
              <a:t>     С</a:t>
            </a:r>
            <a:r>
              <a:rPr lang="ru-RU" sz="2000" b="1" dirty="0"/>
              <a:t>2</a:t>
            </a:r>
            <a:r>
              <a:rPr lang="ru-RU" sz="2800" b="1" dirty="0"/>
              <a:t>Н</a:t>
            </a:r>
            <a:r>
              <a:rPr lang="ru-RU" sz="2000" b="1" dirty="0"/>
              <a:t>5</a:t>
            </a:r>
            <a:r>
              <a:rPr lang="ru-RU" sz="2800" b="1" dirty="0"/>
              <a:t>     СН</a:t>
            </a:r>
            <a:r>
              <a:rPr lang="ru-RU" sz="2000" b="1" dirty="0"/>
              <a:t>3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4929190" y="457200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5929322" y="457200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3929058" y="457200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071670" y="5357826"/>
            <a:ext cx="5329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2,4 –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</a:rPr>
              <a:t>диметил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- 3 –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</a:rPr>
              <a:t>этилпентан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  <p:bldP spid="491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50099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 Составьте структурные формулы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алканов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 имеющих следующие названия: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b="1" dirty="0" smtClean="0"/>
          </a:p>
          <a:p>
            <a:r>
              <a:rPr lang="ru-RU" sz="2800" b="1" dirty="0" smtClean="0"/>
              <a:t>а) 2,3-диметил-3-этилгексан;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ru-RU" sz="2400" b="1" dirty="0" smtClean="0"/>
          </a:p>
          <a:p>
            <a:r>
              <a:rPr lang="ru-RU" sz="2800" b="1" dirty="0" smtClean="0"/>
              <a:t>б) 2,2,3,3-тетраметилпентан;</a:t>
            </a:r>
          </a:p>
          <a:p>
            <a:endParaRPr lang="en-US" sz="2400" b="1" dirty="0" smtClean="0"/>
          </a:p>
          <a:p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010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в) 2-метил-3,3-диэтилгептан;</a:t>
            </a:r>
          </a:p>
          <a:p>
            <a:endParaRPr lang="ru-RU" sz="2800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800" b="1" dirty="0" smtClean="0"/>
              <a:t>г) 4-пропил-3-этилнонан.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28596" y="1000108"/>
            <a:ext cx="82296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Назовите углеводород:</a:t>
            </a:r>
            <a:r>
              <a:rPr lang="en-US" sz="2800" dirty="0" smtClean="0"/>
              <a:t> </a:t>
            </a:r>
            <a:r>
              <a:rPr lang="en-US" sz="2800" b="1" dirty="0" smtClean="0"/>
              <a:t>CH</a:t>
            </a:r>
            <a:r>
              <a:rPr lang="en-US" sz="2000" b="1" dirty="0" smtClean="0"/>
              <a:t>3</a:t>
            </a:r>
            <a:r>
              <a:rPr lang="en-US" sz="2800" b="1" dirty="0" smtClean="0"/>
              <a:t> – CH - CH</a:t>
            </a:r>
            <a:r>
              <a:rPr lang="en-US" sz="2000" b="1" dirty="0" smtClean="0"/>
              <a:t>2</a:t>
            </a:r>
            <a:r>
              <a:rPr lang="en-US" sz="2800" b="1" dirty="0" smtClean="0"/>
              <a:t> - CH</a:t>
            </a:r>
            <a:r>
              <a:rPr lang="en-US" sz="2000" b="1" dirty="0" smtClean="0"/>
              <a:t>3</a:t>
            </a:r>
            <a:endParaRPr lang="en-US" sz="28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                                </a:t>
            </a:r>
            <a:r>
              <a:rPr lang="ru-RU" sz="2800" b="1" dirty="0" smtClean="0"/>
              <a:t>                  </a:t>
            </a:r>
            <a:r>
              <a:rPr lang="en-US" sz="2800" b="1" dirty="0" smtClean="0"/>
              <a:t>                  </a:t>
            </a:r>
            <a:r>
              <a:rPr lang="en-US" sz="2800" b="1" dirty="0" smtClean="0">
                <a:cs typeface="Arial" charset="0"/>
              </a:rPr>
              <a:t>│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cs typeface="Arial" charset="0"/>
              </a:rPr>
              <a:t>                                </a:t>
            </a:r>
            <a:r>
              <a:rPr lang="ru-RU" sz="2800" b="1" dirty="0" smtClean="0">
                <a:cs typeface="Arial" charset="0"/>
              </a:rPr>
              <a:t>                 </a:t>
            </a:r>
            <a:r>
              <a:rPr lang="en-US" sz="2800" b="1" dirty="0" smtClean="0">
                <a:cs typeface="Arial" charset="0"/>
              </a:rPr>
              <a:t>                  </a:t>
            </a:r>
            <a:r>
              <a:rPr lang="ru-RU" sz="2800" b="1" dirty="0" smtClean="0">
                <a:cs typeface="Arial" charset="0"/>
              </a:rPr>
              <a:t> </a:t>
            </a:r>
            <a:r>
              <a:rPr lang="en-US" sz="2800" b="1" dirty="0" smtClean="0">
                <a:cs typeface="Arial" charset="0"/>
              </a:rPr>
              <a:t>CH</a:t>
            </a:r>
            <a:r>
              <a:rPr lang="en-US" sz="2000" b="1" dirty="0" smtClean="0">
                <a:cs typeface="Arial" charset="0"/>
              </a:rPr>
              <a:t>3</a:t>
            </a:r>
            <a:endParaRPr lang="ru-RU" sz="2800" b="1" dirty="0" smtClean="0"/>
          </a:p>
          <a:p>
            <a:pPr algn="ctr"/>
            <a:endParaRPr lang="ru-RU" sz="4400" dirty="0">
              <a:solidFill>
                <a:schemeClr val="accent5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2800" dirty="0" smtClean="0">
                <a:latin typeface="Arial" charset="0"/>
              </a:rPr>
              <a:t>3 - </a:t>
            </a:r>
            <a:r>
              <a:rPr lang="ru-RU" sz="2800" dirty="0" err="1" smtClean="0">
                <a:latin typeface="Arial" charset="0"/>
              </a:rPr>
              <a:t>метилбутан</a:t>
            </a:r>
            <a:endParaRPr lang="ru-RU" sz="28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2800" dirty="0" smtClean="0">
                <a:latin typeface="Arial" charset="0"/>
              </a:rPr>
              <a:t>2 - </a:t>
            </a:r>
            <a:r>
              <a:rPr lang="ru-RU" sz="2800" dirty="0" err="1" smtClean="0">
                <a:latin typeface="Arial" charset="0"/>
              </a:rPr>
              <a:t>метилбутан</a:t>
            </a:r>
            <a:endParaRPr lang="ru-RU" sz="28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2800" dirty="0" smtClean="0">
                <a:latin typeface="Arial" charset="0"/>
              </a:rPr>
              <a:t>2 – </a:t>
            </a:r>
            <a:r>
              <a:rPr lang="ru-RU" sz="2800" dirty="0" err="1" smtClean="0">
                <a:latin typeface="Arial" charset="0"/>
              </a:rPr>
              <a:t>метилпентан</a:t>
            </a:r>
            <a:endParaRPr lang="ru-RU" sz="28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2800" dirty="0" smtClean="0">
                <a:latin typeface="Arial" charset="0"/>
              </a:rPr>
              <a:t>3 – </a:t>
            </a:r>
            <a:r>
              <a:rPr lang="ru-RU" sz="2800" dirty="0" err="1" smtClean="0">
                <a:latin typeface="Arial" charset="0"/>
              </a:rPr>
              <a:t>этилпентан</a:t>
            </a:r>
            <a:endParaRPr lang="ru-RU" sz="2800" dirty="0">
              <a:latin typeface="Arial" charset="0"/>
            </a:endParaRPr>
          </a:p>
        </p:txBody>
      </p:sp>
      <p:grpSp>
        <p:nvGrpSpPr>
          <p:cNvPr id="2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ХАСИК\Desktop\свеча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22860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000364" y="1857364"/>
            <a:ext cx="52806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 Л К А Н Ы</a:t>
            </a:r>
            <a:endParaRPr lang="ru-RU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7" name="Picture 3" descr="C:\Users\ХАСИК\Desktop\свеча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429000"/>
            <a:ext cx="2476500" cy="3095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6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643314"/>
            <a:ext cx="2643206" cy="2786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4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571876"/>
            <a:ext cx="2590825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357158" y="571480"/>
            <a:ext cx="8229600" cy="164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/>
              <a:t>1. Общая формула </a:t>
            </a:r>
            <a:r>
              <a:rPr lang="ru-RU" sz="3200" dirty="0" err="1" smtClean="0"/>
              <a:t>алканов</a:t>
            </a:r>
            <a:r>
              <a:rPr lang="ru-RU" sz="3200" dirty="0" smtClean="0"/>
              <a:t>:</a:t>
            </a:r>
          </a:p>
          <a:p>
            <a:pPr algn="ctr"/>
            <a:endParaRPr lang="ru-RU" sz="4400" dirty="0">
              <a:solidFill>
                <a:schemeClr val="accent5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 smtClean="0"/>
              <a:t> C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2n</a:t>
            </a:r>
            <a:endParaRPr lang="ru-RU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 smtClean="0"/>
              <a:t>C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2n-2</a:t>
            </a:r>
            <a:endParaRPr lang="ru-RU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5852" y="328612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 smtClean="0"/>
              <a:t>C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2n</a:t>
            </a:r>
            <a:r>
              <a:rPr lang="ru-RU" sz="3200" baseline="-25000" dirty="0" smtClean="0"/>
              <a:t>-6</a:t>
            </a:r>
            <a:endParaRPr lang="ru-RU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 smtClean="0"/>
              <a:t>C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2n</a:t>
            </a:r>
            <a:r>
              <a:rPr lang="ru-RU" sz="3200" baseline="-25000" dirty="0" smtClean="0"/>
              <a:t>+2</a:t>
            </a:r>
            <a:endParaRPr lang="ru-RU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500034" y="357166"/>
            <a:ext cx="8229600" cy="164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/>
              <a:t>2</a:t>
            </a:r>
            <a:r>
              <a:rPr lang="ru-RU" sz="3200" b="1" dirty="0" smtClean="0"/>
              <a:t>. </a:t>
            </a:r>
            <a:r>
              <a:rPr lang="ru-RU" sz="3200" dirty="0" err="1" smtClean="0"/>
              <a:t>Алканом</a:t>
            </a:r>
            <a:r>
              <a:rPr lang="ru-RU" sz="3200" dirty="0" smtClean="0"/>
              <a:t> не является углеводород состава</a:t>
            </a:r>
            <a:r>
              <a:rPr lang="en-US" sz="3200" dirty="0" smtClean="0"/>
              <a:t>:</a:t>
            </a:r>
            <a:endParaRPr lang="ru-RU" sz="4400" dirty="0" smtClean="0"/>
          </a:p>
          <a:p>
            <a:pPr algn="ctr"/>
            <a:endParaRPr lang="ru-RU" sz="4400" dirty="0">
              <a:solidFill>
                <a:schemeClr val="accent5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12</a:t>
            </a:r>
            <a:endParaRPr lang="ru-RU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en-US" sz="3200" dirty="0" smtClean="0"/>
              <a:t>CH</a:t>
            </a:r>
            <a:r>
              <a:rPr lang="ru-RU" sz="3200" baseline="-25000" dirty="0" smtClean="0"/>
              <a:t>4</a:t>
            </a:r>
            <a:endParaRPr lang="ru-RU" sz="32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 </a:t>
            </a:r>
            <a:r>
              <a:rPr lang="en-US" sz="3200" dirty="0" smtClean="0"/>
              <a:t>C</a:t>
            </a:r>
            <a:r>
              <a:rPr lang="ru-RU" sz="3200" baseline="-25000" dirty="0" smtClean="0"/>
              <a:t>20</a:t>
            </a:r>
            <a:r>
              <a:rPr lang="en-US" sz="3200" dirty="0" smtClean="0"/>
              <a:t>H</a:t>
            </a:r>
            <a:r>
              <a:rPr lang="ru-RU" sz="3200" baseline="-25000" dirty="0" smtClean="0"/>
              <a:t>42</a:t>
            </a:r>
            <a:endParaRPr lang="ru-RU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357290" y="3214686"/>
            <a:ext cx="664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ru-RU" sz="3200" baseline="-25000" dirty="0" smtClean="0"/>
              <a:t>7</a:t>
            </a:r>
            <a:r>
              <a:rPr lang="en-US" sz="3200" dirty="0" smtClean="0"/>
              <a:t>H</a:t>
            </a:r>
            <a:r>
              <a:rPr lang="ru-RU" sz="3200" baseline="-25000" dirty="0" smtClean="0"/>
              <a:t>14</a:t>
            </a:r>
            <a:endParaRPr lang="ru-RU" sz="3200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500034" y="357166"/>
            <a:ext cx="8229600" cy="164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/>
              <a:t>3. Какая связь характерна для </a:t>
            </a:r>
            <a:r>
              <a:rPr lang="ru-RU" sz="3200" dirty="0" err="1" smtClean="0"/>
              <a:t>алканов</a:t>
            </a:r>
            <a:r>
              <a:rPr lang="ru-RU" sz="3200" dirty="0" smtClean="0"/>
              <a:t> :</a:t>
            </a:r>
          </a:p>
          <a:p>
            <a:pPr algn="ctr"/>
            <a:endParaRPr lang="ru-RU" sz="4400" dirty="0">
              <a:solidFill>
                <a:schemeClr val="accent5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3200" dirty="0" smtClean="0">
                <a:latin typeface="Arial" charset="0"/>
              </a:rPr>
              <a:t>ковалентная неполярная</a:t>
            </a:r>
            <a:endParaRPr lang="ru-RU" sz="32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3200" dirty="0" smtClean="0">
                <a:latin typeface="Arial" charset="0"/>
              </a:rPr>
              <a:t>ковалентная полярная </a:t>
            </a:r>
            <a:endParaRPr lang="ru-RU" sz="32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3200" dirty="0" smtClean="0">
                <a:latin typeface="Arial" charset="0"/>
              </a:rPr>
              <a:t>ионная</a:t>
            </a:r>
            <a:endParaRPr lang="ru-RU" sz="32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3200" dirty="0" smtClean="0">
                <a:latin typeface="Arial" charset="0"/>
              </a:rPr>
              <a:t>водородная</a:t>
            </a:r>
            <a:endParaRPr lang="ru-RU" sz="3200" dirty="0">
              <a:latin typeface="Arial" charset="0"/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571472" y="357166"/>
            <a:ext cx="8229600" cy="164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/>
              <a:t>4. Атомы углерода в </a:t>
            </a:r>
            <a:r>
              <a:rPr lang="ru-RU" sz="3200" dirty="0" err="1" smtClean="0"/>
              <a:t>алканах</a:t>
            </a:r>
            <a:r>
              <a:rPr lang="ru-RU" sz="3200" dirty="0" smtClean="0"/>
              <a:t> находятся в состоянии:</a:t>
            </a:r>
          </a:p>
          <a:p>
            <a:pPr algn="ctr"/>
            <a:endParaRPr lang="ru-RU" sz="4400" dirty="0">
              <a:solidFill>
                <a:schemeClr val="accent5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 smtClean="0">
                <a:latin typeface="Arial" charset="0"/>
              </a:rPr>
              <a:t>sp</a:t>
            </a:r>
            <a:r>
              <a:rPr lang="ru-RU" sz="3200" dirty="0" smtClean="0">
                <a:latin typeface="Arial" charset="0"/>
              </a:rPr>
              <a:t>-гибридизации</a:t>
            </a:r>
            <a:endParaRPr lang="ru-RU" sz="32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928662" y="200024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endParaRPr lang="ru-RU" sz="24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  <a:r>
              <a:rPr lang="ru-RU" sz="32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гибридизации</a:t>
            </a:r>
            <a:endParaRPr lang="ru-RU" sz="32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endParaRPr lang="ru-RU" sz="2400" dirty="0">
              <a:latin typeface="Arial" charset="0"/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1357290" y="2571744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  <a:r>
              <a:rPr lang="en-US" sz="32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гибридизации</a:t>
            </a:r>
            <a:endParaRPr lang="en-US" sz="3200" dirty="0" smtClean="0">
              <a:latin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357290" y="3857628"/>
            <a:ext cx="5143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  <a:r>
              <a:rPr lang="ru-RU" sz="32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гибридизации</a:t>
            </a:r>
            <a:endParaRPr lang="ru-RU" sz="3200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500034" y="357166"/>
            <a:ext cx="8229600" cy="164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/>
              <a:t>5. Длина связи С-С в </a:t>
            </a:r>
            <a:r>
              <a:rPr lang="ru-RU" sz="3200" dirty="0" err="1" smtClean="0"/>
              <a:t>алканах</a:t>
            </a:r>
            <a:r>
              <a:rPr lang="ru-RU" sz="3200" dirty="0" smtClean="0"/>
              <a:t> составляет:</a:t>
            </a:r>
          </a:p>
          <a:p>
            <a:pPr algn="ctr"/>
            <a:endParaRPr lang="ru-RU" sz="4400" dirty="0">
              <a:solidFill>
                <a:schemeClr val="accent5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3200" dirty="0" smtClean="0">
                <a:latin typeface="Arial" charset="0"/>
              </a:rPr>
              <a:t>0,154 нм</a:t>
            </a:r>
            <a:endParaRPr lang="ru-RU" sz="32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3200" dirty="0" smtClean="0">
                <a:latin typeface="Arial" charset="0"/>
              </a:rPr>
              <a:t>0,120 нм</a:t>
            </a:r>
            <a:endParaRPr lang="ru-RU" sz="32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3200" dirty="0" smtClean="0">
                <a:latin typeface="Arial" charset="0"/>
              </a:rPr>
              <a:t>0,134 нм</a:t>
            </a:r>
            <a:endParaRPr lang="ru-RU" sz="32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3200" dirty="0" smtClean="0">
                <a:latin typeface="Arial" charset="0"/>
              </a:rPr>
              <a:t>0,140 нм</a:t>
            </a:r>
            <a:endParaRPr lang="ru-RU" sz="3200" dirty="0">
              <a:latin typeface="Arial" charset="0"/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500034" y="357166"/>
            <a:ext cx="8229600" cy="164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/>
              <a:t>6. Геометрическая форма  молекулы метана :</a:t>
            </a:r>
          </a:p>
          <a:p>
            <a:pPr algn="ctr"/>
            <a:endParaRPr lang="ru-RU" sz="3200" dirty="0">
              <a:solidFill>
                <a:schemeClr val="accent5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en-US" sz="2400" dirty="0" smtClean="0"/>
              <a:t> </a:t>
            </a:r>
            <a:r>
              <a:rPr lang="ru-RU" sz="3200" dirty="0" smtClean="0"/>
              <a:t>пирамида</a:t>
            </a:r>
            <a:endParaRPr lang="ru-RU" sz="32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 </a:t>
            </a:r>
            <a:r>
              <a:rPr lang="ru-RU" sz="3200" dirty="0" smtClean="0">
                <a:latin typeface="Arial" charset="0"/>
              </a:rPr>
              <a:t>тетраэдр</a:t>
            </a:r>
            <a:endParaRPr lang="ru-RU" sz="32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en-US" sz="2400" dirty="0" smtClean="0"/>
              <a:t> </a:t>
            </a:r>
            <a:r>
              <a:rPr lang="ru-RU" sz="3200" dirty="0" smtClean="0"/>
              <a:t>куб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en-US" sz="3200" dirty="0" smtClean="0"/>
              <a:t> </a:t>
            </a:r>
            <a:r>
              <a:rPr lang="ru-RU" sz="3200" dirty="0" smtClean="0"/>
              <a:t>конус</a:t>
            </a:r>
            <a:endParaRPr lang="ru-RU" sz="3200" dirty="0">
              <a:latin typeface="Arial" charset="0"/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500034" y="357166"/>
            <a:ext cx="8229600" cy="164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/>
              <a:t>7. Валентный угол</a:t>
            </a:r>
            <a:r>
              <a:rPr lang="en-US" sz="3200" dirty="0" smtClean="0"/>
              <a:t> H-C-H</a:t>
            </a:r>
            <a:r>
              <a:rPr lang="ru-RU" sz="3200" dirty="0" smtClean="0"/>
              <a:t> составляет:</a:t>
            </a:r>
          </a:p>
          <a:p>
            <a:pPr algn="ctr"/>
            <a:endParaRPr lang="ru-RU" sz="4400" dirty="0">
              <a:solidFill>
                <a:schemeClr val="accent5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/>
              <a:t> </a:t>
            </a:r>
            <a:r>
              <a:rPr lang="ru-RU" sz="3200" dirty="0" smtClean="0"/>
              <a:t>120</a:t>
            </a:r>
            <a:r>
              <a:rPr lang="ru-RU" sz="3200" baseline="30000" dirty="0" smtClean="0"/>
              <a:t>0</a:t>
            </a:r>
            <a:endParaRPr lang="ru-RU" sz="32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 </a:t>
            </a:r>
            <a:r>
              <a:rPr lang="en-US" sz="3200" dirty="0" smtClean="0"/>
              <a:t>109</a:t>
            </a:r>
            <a:r>
              <a:rPr lang="en-US" sz="3200" baseline="30000" dirty="0" smtClean="0"/>
              <a:t>0 </a:t>
            </a:r>
            <a:r>
              <a:rPr lang="en-US" sz="3200" dirty="0" smtClean="0"/>
              <a:t> 28</a:t>
            </a:r>
            <a:r>
              <a:rPr lang="en-US" sz="3200" baseline="30000" dirty="0" smtClean="0"/>
              <a:t>’</a:t>
            </a:r>
            <a:endParaRPr lang="ru-RU" sz="32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154</a:t>
            </a:r>
            <a:r>
              <a:rPr lang="en-US" sz="3200" baseline="30000" dirty="0" smtClean="0"/>
              <a:t>0</a:t>
            </a:r>
            <a:r>
              <a:rPr lang="en-US" sz="3200" dirty="0" smtClean="0"/>
              <a:t> 28</a:t>
            </a:r>
            <a:r>
              <a:rPr lang="en-US" sz="3200" baseline="30000" dirty="0" smtClean="0"/>
              <a:t>’</a:t>
            </a:r>
            <a:endParaRPr lang="ru-RU" sz="32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180</a:t>
            </a:r>
            <a:r>
              <a:rPr lang="en-US" sz="3200" baseline="30000" dirty="0" smtClean="0"/>
              <a:t>0</a:t>
            </a:r>
            <a:endParaRPr lang="ru-RU" sz="32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500034" y="357166"/>
            <a:ext cx="8229600" cy="164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/>
              <a:t>8. В ряду углеводородов</a:t>
            </a:r>
            <a:r>
              <a:rPr lang="en-US" sz="3200" dirty="0" smtClean="0"/>
              <a:t>:</a:t>
            </a:r>
            <a:r>
              <a:rPr lang="ru-RU" sz="3200" dirty="0" smtClean="0"/>
              <a:t> пентан, бутан, пропан – температура кипения:</a:t>
            </a:r>
          </a:p>
          <a:p>
            <a:pPr algn="ctr"/>
            <a:endParaRPr lang="ru-RU" sz="4400" dirty="0">
              <a:solidFill>
                <a:schemeClr val="accent5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/>
              <a:t> </a:t>
            </a:r>
            <a:r>
              <a:rPr lang="ru-RU" sz="3200" dirty="0" smtClean="0"/>
              <a:t>увеличивается</a:t>
            </a:r>
            <a:endParaRPr lang="ru-RU" sz="32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 </a:t>
            </a:r>
            <a:r>
              <a:rPr lang="ru-RU" sz="3200" dirty="0" smtClean="0">
                <a:latin typeface="Arial" charset="0"/>
              </a:rPr>
              <a:t>не изменяется</a:t>
            </a:r>
            <a:endParaRPr lang="ru-RU" sz="32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 </a:t>
            </a:r>
            <a:r>
              <a:rPr lang="ru-RU" sz="3200" dirty="0" smtClean="0">
                <a:latin typeface="Arial" charset="0"/>
              </a:rPr>
              <a:t>уменьшается</a:t>
            </a:r>
            <a:endParaRPr lang="ru-RU" sz="32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r>
              <a:rPr lang="en-US" sz="2400" dirty="0" smtClean="0"/>
              <a:t> </a:t>
            </a:r>
            <a:r>
              <a:rPr lang="ru-RU" sz="3200" dirty="0" smtClean="0"/>
              <a:t>сначала увеличивается, потом уменьшается</a:t>
            </a:r>
            <a:endParaRPr lang="ru-RU" sz="3200" dirty="0">
              <a:latin typeface="Arial" charset="0"/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916238" y="333375"/>
            <a:ext cx="59055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ДОМАШНЕЕ ЗАДАНИЕ: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§ 11, упр.1,2.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4" name="Picture 3" descr="C:\Users\ХАСИК\Desktop\свеча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71678"/>
            <a:ext cx="4000528" cy="414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SERVER\Мои документы\Мои рисунки\ANIMASHKI\299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62212" y="2114550"/>
            <a:ext cx="41433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Прямоугольник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000108"/>
            <a:ext cx="466248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Прямоугольник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786322"/>
            <a:ext cx="55594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214290"/>
            <a:ext cx="5686436" cy="1143000"/>
          </a:xfrm>
        </p:spPr>
        <p:txBody>
          <a:bodyPr/>
          <a:lstStyle/>
          <a:p>
            <a:r>
              <a:rPr lang="ru-RU" sz="3600" b="1" i="1" dirty="0">
                <a:solidFill>
                  <a:schemeClr val="tx2"/>
                </a:solidFill>
              </a:rPr>
              <a:t>Цели урока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r>
              <a:rPr lang="ru-RU" b="1" i="1" dirty="0">
                <a:solidFill>
                  <a:schemeClr val="tx2"/>
                </a:solidFill>
              </a:rPr>
              <a:t>Рассмотреть строение </a:t>
            </a:r>
            <a:r>
              <a:rPr lang="ru-RU" b="1" i="1" dirty="0" smtClean="0">
                <a:solidFill>
                  <a:schemeClr val="tx2"/>
                </a:solidFill>
              </a:rPr>
              <a:t>молекулы </a:t>
            </a:r>
            <a:r>
              <a:rPr lang="ru-RU" b="1" i="1" dirty="0">
                <a:solidFill>
                  <a:schemeClr val="tx2"/>
                </a:solidFill>
              </a:rPr>
              <a:t>метана и его гомологов.</a:t>
            </a:r>
          </a:p>
          <a:p>
            <a:r>
              <a:rPr lang="ru-RU" b="1" i="1" dirty="0">
                <a:solidFill>
                  <a:schemeClr val="tx2"/>
                </a:solidFill>
              </a:rPr>
              <a:t>Изучить физические свойства </a:t>
            </a:r>
            <a:r>
              <a:rPr lang="ru-RU" b="1" i="1" dirty="0" err="1">
                <a:solidFill>
                  <a:schemeClr val="tx2"/>
                </a:solidFill>
              </a:rPr>
              <a:t>алканов</a:t>
            </a:r>
            <a:r>
              <a:rPr lang="ru-RU" b="1" i="1" dirty="0">
                <a:solidFill>
                  <a:schemeClr val="tx2"/>
                </a:solidFill>
              </a:rPr>
              <a:t>.</a:t>
            </a:r>
          </a:p>
          <a:p>
            <a:r>
              <a:rPr lang="ru-RU" b="1" i="1" dirty="0">
                <a:solidFill>
                  <a:schemeClr val="tx2"/>
                </a:solidFill>
              </a:rPr>
              <a:t>Ознакомиться с изомерией и номенклатурой </a:t>
            </a:r>
            <a:r>
              <a:rPr lang="ru-RU" b="1" i="1" dirty="0" err="1">
                <a:solidFill>
                  <a:schemeClr val="tx2"/>
                </a:solidFill>
              </a:rPr>
              <a:t>алканов</a:t>
            </a:r>
            <a:r>
              <a:rPr lang="ru-RU" b="1" i="1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4" name="Picture 2" descr="C:\Users\ХАСИК\Desktop\свеча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500438"/>
            <a:ext cx="22860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7610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3600" b="1" i="1" u="sng" dirty="0">
                <a:solidFill>
                  <a:schemeClr val="tx2"/>
                </a:solidFill>
              </a:rPr>
              <a:t>АЛКАНЫ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6600CC"/>
                </a:solidFill>
              </a:rPr>
              <a:t>   </a:t>
            </a:r>
            <a:r>
              <a:rPr lang="ru-RU" b="1" i="1" dirty="0">
                <a:solidFill>
                  <a:srgbClr val="0000CC"/>
                </a:solidFill>
              </a:rPr>
              <a:t>название предельных    углеводородов по международной номенклатуре (ИЮПАК).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26262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</a:t>
            </a:r>
            <a:r>
              <a:rPr lang="ru-RU" sz="2800" b="1" dirty="0" smtClean="0">
                <a:solidFill>
                  <a:srgbClr val="26262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i="1" u="sng" dirty="0" smtClean="0">
                <a:solidFill>
                  <a:schemeClr val="tx2"/>
                </a:solidFill>
              </a:rPr>
              <a:t>ПАРАФИНЫ</a:t>
            </a:r>
            <a:endParaRPr lang="ru-RU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0000CC"/>
                </a:solidFill>
              </a:rPr>
              <a:t>   исторически сохранившееся название предельных углеводородов (от лат. </a:t>
            </a:r>
            <a:r>
              <a:rPr lang="en-US" b="1" i="1" dirty="0" err="1">
                <a:solidFill>
                  <a:srgbClr val="0000CC"/>
                </a:solidFill>
              </a:rPr>
              <a:t>parrum</a:t>
            </a:r>
            <a:r>
              <a:rPr lang="en-US" b="1" i="1" dirty="0">
                <a:solidFill>
                  <a:srgbClr val="0000CC"/>
                </a:solidFill>
              </a:rPr>
              <a:t> </a:t>
            </a:r>
            <a:r>
              <a:rPr lang="en-US" b="1" i="1" dirty="0" err="1">
                <a:solidFill>
                  <a:srgbClr val="0000CC"/>
                </a:solidFill>
              </a:rPr>
              <a:t>affinis</a:t>
            </a:r>
            <a:r>
              <a:rPr lang="en-US" b="1" i="1" dirty="0">
                <a:solidFill>
                  <a:srgbClr val="0000CC"/>
                </a:solidFill>
              </a:rPr>
              <a:t> – </a:t>
            </a:r>
            <a:r>
              <a:rPr lang="ru-RU" b="1" i="1" dirty="0" smtClean="0">
                <a:solidFill>
                  <a:srgbClr val="0000CC"/>
                </a:solidFill>
              </a:rPr>
              <a:t>малоактивный).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b="1" i="1" dirty="0" smtClean="0">
              <a:solidFill>
                <a:srgbClr val="0000CC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5400" b="1" dirty="0" smtClean="0">
                <a:solidFill>
                  <a:srgbClr val="26262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sz="5400" b="1" baseline="-30000" dirty="0" smtClean="0">
                <a:solidFill>
                  <a:srgbClr val="26262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5400" b="1" dirty="0" smtClean="0">
                <a:solidFill>
                  <a:srgbClr val="26262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ru-RU" sz="5400" b="1" baseline="-30000" dirty="0" smtClean="0">
                <a:solidFill>
                  <a:srgbClr val="26262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2n+2</a:t>
            </a:r>
            <a:r>
              <a:rPr lang="ru-RU" sz="5400" b="1" i="1" dirty="0" smtClean="0">
                <a:solidFill>
                  <a:srgbClr val="0000CC"/>
                </a:solidFill>
              </a:rPr>
              <a:t>         </a:t>
            </a:r>
            <a:r>
              <a:rPr lang="ru-RU" b="1" i="1" dirty="0" smtClean="0">
                <a:solidFill>
                  <a:srgbClr val="0000CC"/>
                </a:solidFill>
              </a:rPr>
              <a:t>                                                                          </a:t>
            </a:r>
            <a:endParaRPr lang="ru-RU" b="1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5" name="Picture 9" descr="гомологи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E8"/>
              </a:clrFrom>
              <a:clrTo>
                <a:srgbClr val="FFFDE8">
                  <a:alpha val="0"/>
                </a:srgbClr>
              </a:clrTo>
            </a:clrChange>
          </a:blip>
          <a:srcRect l="23174" t="2319" r="4372" b="5411"/>
          <a:stretch>
            <a:fillRect/>
          </a:stretch>
        </p:blipFill>
        <p:spPr bwMode="auto">
          <a:xfrm>
            <a:off x="214282" y="214290"/>
            <a:ext cx="8678893" cy="6396037"/>
          </a:xfrm>
          <a:prstGeom prst="rect">
            <a:avLst/>
          </a:prstGeom>
          <a:noFill/>
        </p:spPr>
      </p:pic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563938" y="2276475"/>
            <a:ext cx="1873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/>
              <a:t>СН</a:t>
            </a:r>
            <a:r>
              <a:rPr lang="ru-RU" b="1" dirty="0"/>
              <a:t>4</a:t>
            </a:r>
            <a:r>
              <a:rPr lang="ru-RU" sz="2600" b="1" dirty="0"/>
              <a:t>-С</a:t>
            </a:r>
            <a:r>
              <a:rPr lang="ru-RU" b="1" dirty="0"/>
              <a:t>4</a:t>
            </a:r>
            <a:r>
              <a:rPr lang="ru-RU" sz="2600" b="1" dirty="0"/>
              <a:t>Н</a:t>
            </a:r>
            <a:r>
              <a:rPr lang="ru-RU" b="1" dirty="0"/>
              <a:t>10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348038" y="4581525"/>
            <a:ext cx="21605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 smtClean="0"/>
              <a:t>С</a:t>
            </a:r>
            <a:r>
              <a:rPr lang="ru-RU" b="1" dirty="0" smtClean="0"/>
              <a:t>5</a:t>
            </a:r>
            <a:r>
              <a:rPr lang="ru-RU" sz="2600" b="1" dirty="0" smtClean="0"/>
              <a:t>Н</a:t>
            </a:r>
            <a:r>
              <a:rPr lang="ru-RU" b="1" dirty="0" smtClean="0"/>
              <a:t>12</a:t>
            </a:r>
            <a:r>
              <a:rPr lang="ru-RU" sz="2600" b="1" dirty="0" smtClean="0"/>
              <a:t>-С</a:t>
            </a:r>
            <a:r>
              <a:rPr lang="ru-RU" b="1" dirty="0" smtClean="0"/>
              <a:t>17</a:t>
            </a:r>
            <a:r>
              <a:rPr lang="ru-RU" sz="2600" b="1" dirty="0" smtClean="0"/>
              <a:t>Н</a:t>
            </a:r>
            <a:r>
              <a:rPr lang="ru-RU" b="1" dirty="0" smtClean="0"/>
              <a:t>36</a:t>
            </a:r>
            <a:endParaRPr lang="ru-RU" b="1" dirty="0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563938" y="5373688"/>
            <a:ext cx="19446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 smtClean="0"/>
              <a:t>С</a:t>
            </a:r>
            <a:r>
              <a:rPr lang="ru-RU" b="1" dirty="0" smtClean="0"/>
              <a:t>18</a:t>
            </a:r>
            <a:r>
              <a:rPr lang="ru-RU" sz="2600" b="1" dirty="0" smtClean="0"/>
              <a:t>Н</a:t>
            </a:r>
            <a:r>
              <a:rPr lang="ru-RU" b="1" dirty="0" smtClean="0"/>
              <a:t>38</a:t>
            </a:r>
            <a:r>
              <a:rPr lang="ru-RU" sz="2600" b="1" dirty="0" smtClean="0"/>
              <a:t>-</a:t>
            </a:r>
            <a:r>
              <a:rPr lang="ru-RU" sz="2600" b="1" dirty="0"/>
              <a:t>…</a:t>
            </a:r>
          </a:p>
          <a:p>
            <a:pPr algn="ctr">
              <a:spcBef>
                <a:spcPct val="50000"/>
              </a:spcBef>
            </a:pPr>
            <a:r>
              <a:rPr lang="ru-RU" b="1" dirty="0"/>
              <a:t>твердые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16" y="250030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Схема sp3-гибридиз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7215238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www.lyceum8.ru/himiya/images/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572428" cy="4786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emel.ru/images/stories/chemistry/org_chem/2/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3714776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://www.chemel.ru/images/stories/chemistry/org_chem/2/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428868"/>
            <a:ext cx="4572032" cy="14239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4500570"/>
            <a:ext cx="9144000" cy="11525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</a:t>
            </a:r>
            <a:r>
              <a:rPr lang="ru-RU" sz="2800" b="1" i="1" dirty="0">
                <a:solidFill>
                  <a:schemeClr val="tx2"/>
                </a:solidFill>
              </a:rPr>
              <a:t>Длина простой химической связи </a:t>
            </a:r>
            <a:r>
              <a:rPr lang="en-US" sz="2800" b="1" i="1" dirty="0" smtClean="0">
                <a:solidFill>
                  <a:schemeClr val="tx2"/>
                </a:solidFill>
              </a:rPr>
              <a:t>C-C   0,154 </a:t>
            </a:r>
            <a:r>
              <a:rPr lang="ru-RU" sz="2800" b="1" i="1" dirty="0" smtClean="0">
                <a:solidFill>
                  <a:schemeClr val="tx2"/>
                </a:solidFill>
              </a:rPr>
              <a:t>нм, угол </a:t>
            </a:r>
            <a:r>
              <a:rPr lang="en-US" sz="2800" b="1" i="1" dirty="0">
                <a:solidFill>
                  <a:schemeClr val="tx2"/>
                </a:solidFill>
              </a:rPr>
              <a:t>HCH</a:t>
            </a:r>
            <a:r>
              <a:rPr lang="ru-RU" sz="2800" b="1" i="1" dirty="0">
                <a:solidFill>
                  <a:schemeClr val="tx2"/>
                </a:solidFill>
              </a:rPr>
              <a:t> 109°28</a:t>
            </a:r>
            <a:r>
              <a:rPr lang="en-US" sz="2800" b="1" i="1" dirty="0">
                <a:solidFill>
                  <a:schemeClr val="tx2"/>
                </a:solidFill>
              </a:rPr>
              <a:t>`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pic>
        <p:nvPicPr>
          <p:cNvPr id="33798" name="Picture 6" descr="молекул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BFDE5"/>
              </a:clrFrom>
              <a:clrTo>
                <a:srgbClr val="EBFDE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786058"/>
            <a:ext cx="2071702" cy="1808156"/>
          </a:xfrm>
          <a:prstGeom prst="rect">
            <a:avLst/>
          </a:prstGeom>
          <a:noFill/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5257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tx2"/>
                </a:solidFill>
              </a:rPr>
              <a:t>В предельных углеводородах атом углерода находится в состоянии </a:t>
            </a:r>
            <a:r>
              <a:rPr lang="en-US" sz="2800" b="1" i="1" dirty="0">
                <a:solidFill>
                  <a:schemeClr val="tx2"/>
                </a:solidFill>
              </a:rPr>
              <a:t>sp3</a:t>
            </a:r>
            <a:r>
              <a:rPr lang="ru-RU" sz="2800" b="1" i="1" dirty="0">
                <a:solidFill>
                  <a:schemeClr val="tx2"/>
                </a:solidFill>
              </a:rPr>
              <a:t>-гибридизации. Молекула метана представляет собой тетраэдр с атомом углерода в центре и атомами водорода по вершинам тетраэдра.</a:t>
            </a:r>
          </a:p>
        </p:txBody>
      </p:sp>
      <p:pic>
        <p:nvPicPr>
          <p:cNvPr id="5" name="Picture 2" descr="Модель молекулы метан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500042"/>
            <a:ext cx="328614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774</Words>
  <Application>Microsoft Office PowerPoint</Application>
  <PresentationFormat>Экран (4:3)</PresentationFormat>
  <Paragraphs>220</Paragraphs>
  <Slides>29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Цели урока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Какое же пространственное строение будут иметь гомологи метана?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ХАСИК</dc:creator>
  <cp:lastModifiedBy>ХАСИК</cp:lastModifiedBy>
  <cp:revision>62</cp:revision>
  <dcterms:created xsi:type="dcterms:W3CDTF">2011-09-10T17:10:32Z</dcterms:created>
  <dcterms:modified xsi:type="dcterms:W3CDTF">2011-10-16T14:37:26Z</dcterms:modified>
</cp:coreProperties>
</file>