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7" r:id="rId2"/>
  </p:sldMasterIdLst>
  <p:notesMasterIdLst>
    <p:notesMasterId r:id="rId17"/>
  </p:notesMasterIdLst>
  <p:handoutMasterIdLst>
    <p:handoutMasterId r:id="rId18"/>
  </p:handoutMasterIdLst>
  <p:sldIdLst>
    <p:sldId id="256" r:id="rId3"/>
    <p:sldId id="272" r:id="rId4"/>
    <p:sldId id="262" r:id="rId5"/>
    <p:sldId id="273" r:id="rId6"/>
    <p:sldId id="257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Добро пожаловать!" id="{E75E278A-FF0E-49A4-B170-79828D63BBAD}">
          <p14:sldIdLst>
            <p14:sldId id="256"/>
            <p14:sldId id="272"/>
          </p14:sldIdLst>
        </p14:section>
        <p14:section name="Design, Impress, Work Together" id="{B9B51309-D148-4332-87C2-07BE32FBCA3B}">
          <p14:sldIdLst>
            <p14:sldId id="262"/>
            <p14:sldId id="273"/>
            <p14:sldId id="257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  <p14:section name="Дополнительные сведения" id="{2CC34DB2-6590-42C0-AD4B-A04C6060184E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Автор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280" autoAdjust="0"/>
  </p:normalViewPr>
  <p:slideViewPr>
    <p:cSldViewPr snapToGrid="0">
      <p:cViewPr varScale="1">
        <p:scale>
          <a:sx n="52" d="100"/>
          <a:sy n="52" d="100"/>
        </p:scale>
        <p:origin x="54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19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8B867-C0E9-4677-A1E6-26A91062B287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45933-9244-4FF4-949C-8BEE462098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760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418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>
              <a:buNone/>
            </a:pPr>
            <a:r>
              <a:rPr lang="en-US" sz="12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В </a:t>
            </a:r>
            <a:r>
              <a:rPr lang="en-US" sz="1200" b="0" i="0" baseline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режиме показа слайдов щелкните стрелку, чтобы войти в центр начала работы с PowerPoint.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7858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09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253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7110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535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281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075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46780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9189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9006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0425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288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5170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0793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54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23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98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ru-RU" smtClean="0"/>
              <a:t>28.10.2013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120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15.officeredir.microsoft.com/r/rlid2013GettingStartedCntrPPT?clid=104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463" y="1641230"/>
            <a:ext cx="11769968" cy="2807375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  <a:buNone/>
            </a:pPr>
            <a:r>
              <a:rPr lang="ru-RU" dirty="0" smtClean="0">
                <a:latin typeface="Segoe UI Semibold" panose="020B0702040204020203" pitchFamily="34" charset="0"/>
                <a:cs typeface="Rod" panose="02030509050101010101" pitchFamily="49" charset="-79"/>
              </a:rPr>
              <a:t>Значение «Истории Пугачевского бунта» А.С. Пушкина как исторического </a:t>
            </a:r>
            <a:r>
              <a:rPr lang="ru-RU" dirty="0" smtClean="0">
                <a:latin typeface="Segoe UI Semibold" panose="020B0702040204020203" pitchFamily="34" charset="0"/>
                <a:cs typeface="Rod" panose="02030509050101010101" pitchFamily="49" charset="-79"/>
              </a:rPr>
              <a:t>труда </a:t>
            </a:r>
            <a:endParaRPr lang="ru-RU" sz="5400" b="0" i="0" dirty="0">
              <a:solidFill>
                <a:schemeClr val="bg1"/>
              </a:solidFill>
              <a:latin typeface="Segoe UI Semibold" panose="020B0702040204020203" pitchFamily="34" charset="0"/>
              <a:cs typeface="Rod" panose="02030509050101010101" pitchFamily="49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7464423" cy="1137793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spcBef>
                <a:spcPts val="6"/>
              </a:spcBef>
              <a:buNone/>
            </a:pPr>
            <a:r>
              <a:rPr lang="ru-RU" sz="2800" b="0" i="0" smtClean="0">
                <a:solidFill>
                  <a:srgbClr val="D24726"/>
                </a:solidFill>
                <a:latin typeface="Segoe UI Light"/>
              </a:rPr>
              <a:t> .</a:t>
            </a:r>
            <a:endParaRPr lang="ru-RU" sz="2800" b="0" i="0" dirty="0">
              <a:solidFill>
                <a:srgbClr val="D24726"/>
              </a:solidFill>
              <a:latin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Нет ли в этих словах противоречия?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545301"/>
            <a:ext cx="4167753" cy="4699855"/>
          </a:xfrm>
        </p:spPr>
        <p:txBody>
          <a:bodyPr>
            <a:normAutofit lnSpcReduction="10000"/>
          </a:bodyPr>
          <a:lstStyle/>
          <a:p>
            <a:r>
              <a:rPr lang="ru-RU" sz="1900" b="1" dirty="0"/>
              <a:t>В</a:t>
            </a:r>
            <a:r>
              <a:rPr lang="ru-RU" sz="1900" b="1" dirty="0" smtClean="0"/>
              <a:t>. О. Ключевский </a:t>
            </a:r>
            <a:r>
              <a:rPr lang="ru-RU" sz="1900" b="1" dirty="0"/>
              <a:t>в речи 6 июня 1880 года по случаю открытия памятника Пушкину сказал: «Пушкин был историком там, где не думал быть им … «Капитанская дочка была написана между делом, среди его работ над пугачевщиной, но </a:t>
            </a:r>
            <a:r>
              <a:rPr lang="ru-RU" sz="1900" b="1" i="1" dirty="0"/>
              <a:t>в ней больше истории, чем в «Истории </a:t>
            </a:r>
            <a:r>
              <a:rPr lang="ru-RU" sz="1900" b="1" i="1" dirty="0" smtClean="0"/>
              <a:t>Пугачевского </a:t>
            </a:r>
            <a:r>
              <a:rPr lang="ru-RU" sz="1900" b="1" i="1" dirty="0"/>
              <a:t>бунта», которая кажется длинным объяснительным примечанием к роману».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71377" y="2211946"/>
            <a:ext cx="4900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 Пушкин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ценность «Истории Пугачева» так:» В ней «собрано всё, что было обнародовано правительством касательно Пугачева, и то, что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показалось мне достоверным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иностранных писателях, говоривших о нем. Также имел я случай пользоваться некоторыми рукописями, преданиями и свидетельствами живых». </a:t>
            </a:r>
          </a:p>
        </p:txBody>
      </p:sp>
    </p:spTree>
    <p:extLst>
      <p:ext uri="{BB962C8B-B14F-4D97-AF65-F5344CB8AC3E}">
        <p14:creationId xmlns:p14="http://schemas.microsoft.com/office/powerpoint/2010/main" val="287284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570" y="0"/>
            <a:ext cx="11166232" cy="1208868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Обратимся к критике. (В.А. Кожевников стр.105 учебника)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825625"/>
            <a:ext cx="10955214" cy="435133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Противопоставлять или считать единым целом «Историю Пугачевского бунта» и «Капитанскую дочку» 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1960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А. С. Пушкин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825625"/>
            <a:ext cx="10697307" cy="4351338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sz="3600" b="1" dirty="0"/>
              <a:t>«История народа принадлежит поэту»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0410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Выскажите  свои впечатления от обсуждаемых проблем, закончив предложения: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2468879"/>
            <a:ext cx="10087707" cy="3708083"/>
          </a:xfrm>
        </p:spPr>
        <p:txBody>
          <a:bodyPr>
            <a:noAutofit/>
          </a:bodyPr>
          <a:lstStyle/>
          <a:p>
            <a:r>
              <a:rPr lang="ru-RU" sz="4000" dirty="0" smtClean="0"/>
              <a:t>«</a:t>
            </a:r>
            <a:r>
              <a:rPr lang="ru-RU" sz="4000" b="1" dirty="0" smtClean="0"/>
              <a:t>Я согласен…</a:t>
            </a:r>
          </a:p>
          <a:p>
            <a:r>
              <a:rPr lang="ru-RU" sz="4000" b="1" dirty="0" smtClean="0"/>
              <a:t>«Я не ожидал…»</a:t>
            </a:r>
          </a:p>
          <a:p>
            <a:r>
              <a:rPr lang="ru-RU" sz="4000" b="1" dirty="0" smtClean="0"/>
              <a:t>«Я хотел бы еще обсудить…»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2003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568" y="2402238"/>
            <a:ext cx="6236678" cy="2187227"/>
          </a:xfrm>
        </p:spPr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ru-RU" sz="4800" b="1" i="0" dirty="0" smtClean="0">
                <a:latin typeface="Segoe UI Light"/>
                <a:ea typeface="+mj-ea"/>
                <a:cs typeface="+mj-cs"/>
              </a:rPr>
              <a:t>Домашнее задание</a:t>
            </a:r>
            <a:endParaRPr lang="ru-RU" sz="4800" b="1" i="0" dirty="0">
              <a:latin typeface="Segoe UI Light"/>
              <a:ea typeface="+mj-ea"/>
              <a:cs typeface="+mj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53328" y="2999232"/>
            <a:ext cx="6138671" cy="2049018"/>
          </a:xfrm>
        </p:spPr>
        <p:txBody>
          <a:bodyPr>
            <a:noAutofit/>
          </a:bodyPr>
          <a:lstStyle/>
          <a:p>
            <a:pPr marL="0" indent="0" algn="l" defTabSz="914400">
              <a:lnSpc>
                <a:spcPct val="150000"/>
              </a:lnSpc>
              <a:spcBef>
                <a:spcPts val="864"/>
              </a:spcBef>
              <a:buNone/>
            </a:pPr>
            <a:r>
              <a:rPr lang="ru-RU" sz="2000" b="0" i="0" dirty="0" smtClean="0">
                <a:solidFill>
                  <a:schemeClr val="bg1"/>
                </a:solidFill>
                <a:latin typeface="Segoe UI Light"/>
                <a:ea typeface="+mn-ea"/>
                <a:cs typeface="+mn-cs"/>
              </a:rPr>
              <a:t> </a:t>
            </a:r>
            <a:r>
              <a:rPr lang="ru-RU" sz="2800" b="1" i="0" dirty="0" smtClean="0">
                <a:solidFill>
                  <a:schemeClr val="tx1"/>
                </a:solidFill>
                <a:latin typeface="Segoe UI Light"/>
                <a:ea typeface="+mn-ea"/>
                <a:cs typeface="+mn-cs"/>
              </a:rPr>
              <a:t>Прочитать </a:t>
            </a:r>
            <a:r>
              <a:rPr lang="ru-RU" sz="2800" b="1" i="0" dirty="0" smtClean="0">
                <a:solidFill>
                  <a:schemeClr val="tx1"/>
                </a:solidFill>
                <a:latin typeface="Segoe UI Light"/>
                <a:ea typeface="+mn-ea"/>
                <a:cs typeface="+mn-cs"/>
              </a:rPr>
              <a:t>1-5 </a:t>
            </a:r>
            <a:r>
              <a:rPr lang="ru-RU" sz="2800" b="1" i="0" dirty="0" smtClean="0">
                <a:solidFill>
                  <a:schemeClr val="tx1"/>
                </a:solidFill>
                <a:latin typeface="Segoe UI Light"/>
                <a:ea typeface="+mn-ea"/>
                <a:cs typeface="+mn-cs"/>
              </a:rPr>
              <a:t>главы  повести </a:t>
            </a:r>
            <a:endParaRPr lang="ru-RU" sz="2800" b="1" i="0" dirty="0" smtClean="0">
              <a:solidFill>
                <a:schemeClr val="tx1"/>
              </a:solidFill>
              <a:latin typeface="Segoe UI Light"/>
              <a:ea typeface="+mn-ea"/>
              <a:cs typeface="+mn-cs"/>
            </a:endParaRPr>
          </a:p>
          <a:p>
            <a:pPr marL="0" indent="0" algn="l" defTabSz="914400">
              <a:lnSpc>
                <a:spcPct val="150000"/>
              </a:lnSpc>
              <a:spcBef>
                <a:spcPts val="864"/>
              </a:spcBef>
              <a:buNone/>
            </a:pPr>
            <a:r>
              <a:rPr lang="ru-RU" sz="2800" b="1" i="0" dirty="0" smtClean="0">
                <a:solidFill>
                  <a:schemeClr val="tx1"/>
                </a:solidFill>
                <a:latin typeface="Segoe UI Light"/>
                <a:ea typeface="+mn-ea"/>
                <a:cs typeface="+mn-cs"/>
              </a:rPr>
              <a:t> </a:t>
            </a:r>
            <a:r>
              <a:rPr lang="ru-RU" sz="2800" b="1" i="0" dirty="0" smtClean="0">
                <a:solidFill>
                  <a:schemeClr val="tx1"/>
                </a:solidFill>
                <a:latin typeface="Segoe UI Light"/>
                <a:ea typeface="+mn-ea"/>
                <a:cs typeface="+mn-cs"/>
              </a:rPr>
              <a:t>А</a:t>
            </a:r>
            <a:r>
              <a:rPr lang="ru-RU" sz="2800" b="1" i="0" dirty="0" smtClean="0">
                <a:solidFill>
                  <a:schemeClr val="tx1"/>
                </a:solidFill>
                <a:latin typeface="Segoe UI Light"/>
                <a:ea typeface="+mn-ea"/>
                <a:cs typeface="+mn-cs"/>
              </a:rPr>
              <a:t>. С. Пушкина </a:t>
            </a:r>
            <a:r>
              <a:rPr lang="ru-RU" sz="2800" b="1" i="0" dirty="0" smtClean="0">
                <a:solidFill>
                  <a:schemeClr val="tx1"/>
                </a:solidFill>
                <a:latin typeface="Segoe UI Light"/>
                <a:ea typeface="+mn-ea"/>
                <a:cs typeface="+mn-cs"/>
              </a:rPr>
              <a:t>«Капитанская дочка»</a:t>
            </a:r>
            <a:endParaRPr lang="ru-RU" sz="2800" b="1" i="0" dirty="0">
              <a:solidFill>
                <a:schemeClr val="tx1"/>
              </a:solidFill>
              <a:latin typeface="Segoe UI Light"/>
              <a:ea typeface="+mn-ea"/>
              <a:cs typeface="+mn-cs"/>
            </a:endParaRPr>
          </a:p>
        </p:txBody>
      </p:sp>
      <p:sp>
        <p:nvSpPr>
          <p:cNvPr id="9" name="Текст 2">
            <a:hlinkClick r:id="rId3" tooltip="Дополнительные сведения"/>
          </p:cNvPr>
          <p:cNvSpPr txBox="1">
            <a:spLocks/>
          </p:cNvSpPr>
          <p:nvPr/>
        </p:nvSpPr>
        <p:spPr>
          <a:xfrm>
            <a:off x="2897188" y="5844663"/>
            <a:ext cx="8659850" cy="931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914400">
              <a:buNone/>
            </a:pPr>
            <a:r>
              <a:rPr lang="ru-RU" sz="1800" b="0" i="0" dirty="0" smtClean="0">
                <a:solidFill>
                  <a:srgbClr val="DD462F"/>
                </a:solidFill>
                <a:latin typeface="Segoe UI"/>
                <a:ea typeface="+mn-ea"/>
                <a:cs typeface="+mn-cs"/>
              </a:rPr>
              <a:t> </a:t>
            </a:r>
            <a:endParaRPr lang="ru-RU" sz="1800" b="0" i="0" dirty="0">
              <a:solidFill>
                <a:srgbClr val="DD462F"/>
              </a:solidFill>
              <a:latin typeface="Segoe U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48626" y="6477369"/>
            <a:ext cx="3381376" cy="298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 defTabSz="914400">
              <a:buNone/>
            </a:pPr>
            <a:r>
              <a:rPr lang="ru-RU" sz="1200" b="0" i="0" dirty="0" smtClean="0">
                <a:solidFill>
                  <a:srgbClr val="D24726"/>
                </a:solidFill>
                <a:latin typeface="Segoe UI"/>
              </a:rPr>
              <a:t> </a:t>
            </a:r>
          </a:p>
          <a:p>
            <a:pPr algn="l" defTabSz="914400">
              <a:buNone/>
            </a:pPr>
            <a:endParaRPr lang="ru-RU" sz="1200" dirty="0" smtClean="0">
              <a:solidFill>
                <a:srgbClr val="D247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6928" y="978407"/>
            <a:ext cx="11247120" cy="2971801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  <a:buNone/>
            </a:pPr>
            <a:r>
              <a:rPr lang="ru-RU" dirty="0" smtClean="0">
                <a:latin typeface="Segoe UI Semibold" panose="020B0702040204020203" pitchFamily="34" charset="0"/>
                <a:cs typeface="Rod" panose="02030509050101010101" pitchFamily="49" charset="-79"/>
              </a:rPr>
              <a:t>«Уважение к минувшему – вот черта, отличающая образованность от дикости»             А. С. Пушкин</a:t>
            </a:r>
            <a:endParaRPr lang="ru-RU" sz="5400" b="0" i="0" dirty="0">
              <a:solidFill>
                <a:schemeClr val="bg1"/>
              </a:solidFill>
              <a:latin typeface="Segoe UI Semibold" panose="020B0702040204020203" pitchFamily="34" charset="0"/>
              <a:cs typeface="Rod" panose="02030509050101010101" pitchFamily="49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7464423" cy="1137793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spcBef>
                <a:spcPts val="6"/>
              </a:spcBef>
              <a:buNone/>
            </a:pPr>
            <a:r>
              <a:rPr lang="ru-RU" sz="2800" b="0" i="0" smtClean="0">
                <a:solidFill>
                  <a:srgbClr val="D24726"/>
                </a:solidFill>
                <a:latin typeface="Segoe UI Light"/>
              </a:rPr>
              <a:t> .</a:t>
            </a:r>
            <a:endParaRPr lang="ru-RU" sz="2800" b="0" i="0" dirty="0">
              <a:solidFill>
                <a:srgbClr val="D24726"/>
              </a:solidFill>
              <a:latin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630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 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82881"/>
            <a:ext cx="8534400" cy="1067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sz="4000" b="1" dirty="0" smtClean="0"/>
              <a:t>                                     ИСТОРИЯ</a:t>
            </a:r>
            <a:endParaRPr lang="ru-RU" sz="4000" b="1" dirty="0" smtClean="0"/>
          </a:p>
          <a:p>
            <a:endParaRPr lang="ru-RU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781" y="2976943"/>
            <a:ext cx="4547616" cy="3302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398" y="1535144"/>
            <a:ext cx="1743075" cy="252104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22" y="1585881"/>
            <a:ext cx="1609153" cy="188404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40" y="2446718"/>
            <a:ext cx="3333750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ИСТОРИЯ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336" y="2322576"/>
            <a:ext cx="10951465" cy="3090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1. </a:t>
            </a:r>
            <a:r>
              <a:rPr lang="ru-RU" sz="2000" b="1" dirty="0" smtClean="0"/>
              <a:t>Действительность в ее развитии, регистрируются изменения в состоянии больного). 5. Прошлое, сохраняющееся в памяти человечества. События, вошедшие в историю. И. умалчивает об этом (об этом не говорится, не рассказывается; шутл.). 6. Рассказ, повествование (разг.). Рассказывать разные смешные истории. 7. Происшествие, событие, преимущ. неприятное (разг.). 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56255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0988" y="0"/>
            <a:ext cx="11611012" cy="1208868"/>
          </a:xfrm>
        </p:spPr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ru-RU" sz="3600" i="0" dirty="0" smtClean="0">
                <a:latin typeface="Segoe UI Light" panose="020B0502040204020203" pitchFamily="34" charset="0"/>
              </a:rPr>
              <a:t>Сравните высказывания, определите, какое из них принадлежит А. С. Пушкину?</a:t>
            </a:r>
            <a:endParaRPr lang="ru-RU" sz="3600" i="0" dirty="0">
              <a:latin typeface="Segoe UI Light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3200" y="1725671"/>
            <a:ext cx="7999046" cy="4433752"/>
          </a:xfrm>
        </p:spPr>
        <p:txBody>
          <a:bodyPr>
            <a:normAutofit fontScale="77500" lnSpcReduction="20000"/>
          </a:bodyPr>
          <a:lstStyle/>
          <a:p>
            <a:pPr marL="0" indent="0" algn="l" defTabSz="914400">
              <a:lnSpc>
                <a:spcPct val="150000"/>
              </a:lnSpc>
              <a:spcBef>
                <a:spcPts val="576"/>
              </a:spcBef>
              <a:buNone/>
            </a:pPr>
            <a:r>
              <a:rPr lang="ru-RU" sz="3600" b="1" i="0" dirty="0" smtClean="0">
                <a:latin typeface="Segoe UI"/>
              </a:rPr>
              <a:t>«История народа принадлежит государю»</a:t>
            </a:r>
          </a:p>
          <a:p>
            <a:pPr marL="457200" lvl="1" indent="0" algn="l" defTabSz="914400">
              <a:lnSpc>
                <a:spcPct val="150000"/>
              </a:lnSpc>
              <a:spcBef>
                <a:spcPts val="504"/>
              </a:spcBef>
              <a:buClr>
                <a:schemeClr val="bg1">
                  <a:lumMod val="50000"/>
                </a:schemeClr>
              </a:buClr>
              <a:buNone/>
            </a:pPr>
            <a:endParaRPr lang="ru-RU" sz="3600" b="1" dirty="0" smtClean="0">
              <a:latin typeface="Segoe UI"/>
            </a:endParaRPr>
          </a:p>
          <a:p>
            <a:pPr marL="457200" lvl="1" indent="0" algn="l" defTabSz="914400">
              <a:lnSpc>
                <a:spcPct val="150000"/>
              </a:lnSpc>
              <a:spcBef>
                <a:spcPts val="504"/>
              </a:spcBef>
              <a:buClr>
                <a:schemeClr val="bg1">
                  <a:lumMod val="50000"/>
                </a:schemeClr>
              </a:buClr>
              <a:buNone/>
            </a:pPr>
            <a:r>
              <a:rPr lang="ru-RU" sz="3600" b="1" dirty="0" smtClean="0">
                <a:latin typeface="Segoe UI"/>
              </a:rPr>
              <a:t>«История принадлежит народу»</a:t>
            </a:r>
            <a:endParaRPr lang="ru-RU" sz="3600" dirty="0">
              <a:latin typeface="Segoe UI"/>
            </a:endParaRPr>
          </a:p>
          <a:p>
            <a:pPr marL="457200" lvl="1" indent="0" algn="l" defTabSz="914400">
              <a:lnSpc>
                <a:spcPct val="150000"/>
              </a:lnSpc>
              <a:spcBef>
                <a:spcPts val="504"/>
              </a:spcBef>
              <a:buClr>
                <a:schemeClr val="bg1">
                  <a:lumMod val="50000"/>
                </a:schemeClr>
              </a:buClr>
              <a:buNone/>
            </a:pPr>
            <a:endParaRPr lang="ru-RU" sz="3600" b="1" i="0" dirty="0" smtClean="0">
              <a:solidFill>
                <a:schemeClr val="bg1">
                  <a:lumMod val="50000"/>
                </a:schemeClr>
              </a:solidFill>
              <a:latin typeface="Segoe UI"/>
            </a:endParaRPr>
          </a:p>
          <a:p>
            <a:pPr marL="457200" lvl="1" indent="0" algn="l" defTabSz="914400">
              <a:lnSpc>
                <a:spcPct val="150000"/>
              </a:lnSpc>
              <a:spcBef>
                <a:spcPts val="504"/>
              </a:spcBef>
              <a:buClr>
                <a:schemeClr val="bg1">
                  <a:lumMod val="50000"/>
                </a:schemeClr>
              </a:buClr>
              <a:buNone/>
            </a:pPr>
            <a:r>
              <a:rPr lang="ru-RU" sz="3600" b="1" i="0" dirty="0" smtClean="0">
                <a:solidFill>
                  <a:schemeClr val="bg1">
                    <a:lumMod val="50000"/>
                  </a:schemeClr>
                </a:solidFill>
                <a:latin typeface="Segoe UI"/>
              </a:rPr>
              <a:t>    </a:t>
            </a:r>
            <a:r>
              <a:rPr lang="ru-RU" sz="3600" b="1" i="0" dirty="0" smtClean="0">
                <a:latin typeface="Segoe UI"/>
              </a:rPr>
              <a:t>«История народа принадлежит поэту»</a:t>
            </a:r>
            <a:endParaRPr lang="ru-RU" sz="3600" b="0" i="0" dirty="0" smtClean="0">
              <a:latin typeface="Segoe UI"/>
            </a:endParaRPr>
          </a:p>
          <a:p>
            <a:pPr marL="0" indent="0" algn="l" defTabSz="914400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l" defTabSz="914400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chemeClr val="bg1"/>
                </a:solidFill>
                <a:latin typeface="Segoe UI Light"/>
                <a:ea typeface="+mj-ea"/>
                <a:cs typeface="+mj-cs"/>
              </a:rPr>
              <a:t> </a:t>
            </a:r>
            <a:endParaRPr lang="ru-RU" sz="3600" b="0" i="0" dirty="0">
              <a:solidFill>
                <a:schemeClr val="bg1"/>
              </a:solidFill>
              <a:latin typeface="Segoe UI Ligh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825624"/>
            <a:ext cx="4162424" cy="4397375"/>
          </a:xfrm>
        </p:spPr>
        <p:txBody>
          <a:bodyPr>
            <a:normAutofit/>
          </a:bodyPr>
          <a:lstStyle/>
          <a:p>
            <a:pPr marL="0" indent="0" algn="l" defTabSz="914400">
              <a:lnSpc>
                <a:spcPct val="150000"/>
              </a:lnSpc>
              <a:spcBef>
                <a:spcPts val="576"/>
              </a:spcBef>
              <a:buNone/>
            </a:pPr>
            <a:r>
              <a:rPr lang="ru-RU" sz="1600" b="0" i="0" dirty="0" smtClean="0">
                <a:solidFill>
                  <a:schemeClr val="bg1">
                    <a:lumMod val="50000"/>
                  </a:schemeClr>
                </a:solidFill>
                <a:latin typeface="Segoe UI"/>
                <a:ea typeface="+mn-ea"/>
                <a:cs typeface="+mn-cs"/>
              </a:rPr>
              <a:t> </a:t>
            </a:r>
            <a:endParaRPr lang="ru-RU" sz="1600" b="0" i="0" dirty="0">
              <a:solidFill>
                <a:schemeClr val="bg1">
                  <a:lumMod val="50000"/>
                </a:schemeClr>
              </a:solidFill>
              <a:latin typeface="Segoe U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4433" y="2551837"/>
            <a:ext cx="10749367" cy="1653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spcBef>
                <a:spcPts val="504"/>
              </a:spcBef>
              <a:buClr>
                <a:schemeClr val="bg1">
                  <a:lumMod val="50000"/>
                </a:schemeClr>
              </a:buClr>
            </a:pPr>
            <a:r>
              <a:rPr lang="ru-RU" sz="3600" b="1" dirty="0"/>
              <a:t>«История народа принадлежит поэту</a:t>
            </a:r>
            <a:r>
              <a:rPr lang="ru-RU" sz="3600" b="1" dirty="0" smtClean="0"/>
              <a:t>»                      А.  С. Пушкин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3153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37745"/>
            <a:ext cx="8534400" cy="1152144"/>
          </a:xfrm>
        </p:spPr>
        <p:txBody>
          <a:bodyPr/>
          <a:lstStyle/>
          <a:p>
            <a:r>
              <a:rPr lang="ru-RU" b="1" dirty="0" smtClean="0"/>
              <a:t>Задачи мастерской: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7610855" cy="435133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Выяснить, насколько связаны творчество писателя с исследовательской исторической  деятельностью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Выяснить, насколько достоверны исторические события в  труде        А.С.. Пушкина «История Пугачевского бунта»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996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0"/>
            <a:ext cx="11020108" cy="1825625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«История Пугачевского бунта»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825625"/>
            <a:ext cx="9407768" cy="228917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b="1" dirty="0" smtClean="0"/>
              <a:t>Каким  вы увидели Пугачева </a:t>
            </a:r>
            <a:r>
              <a:rPr lang="ru-RU" sz="2400" b="1" dirty="0" smtClean="0"/>
              <a:t>в отрывках </a:t>
            </a:r>
            <a:r>
              <a:rPr lang="ru-RU" sz="2400" b="1" dirty="0" smtClean="0"/>
              <a:t>«Истории Пугачевского бунта»?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/>
              <a:t>Какие чувства вы испытали к Пугачеву при чтении «Истории Пугачевского бунта»?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/>
              <a:t>Как Пушкин, по вашему мнению, относится к Пугачеву?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4117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462" y="0"/>
            <a:ext cx="11957538" cy="1208868"/>
          </a:xfrm>
        </p:spPr>
        <p:txBody>
          <a:bodyPr>
            <a:normAutofit/>
          </a:bodyPr>
          <a:lstStyle/>
          <a:p>
            <a:r>
              <a:rPr lang="ru-RU" b="1" dirty="0" smtClean="0"/>
              <a:t>Где наиболее достоверно, на ваш взгляд, показаны события?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61658"/>
              </p:ext>
            </p:extLst>
          </p:nvPr>
        </p:nvGraphicFramePr>
        <p:xfrm>
          <a:off x="562708" y="1617786"/>
          <a:ext cx="10175630" cy="29542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0923"/>
                <a:gridCol w="5134707"/>
              </a:tblGrid>
              <a:tr h="1083235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 </a:t>
                      </a:r>
                      <a:r>
                        <a:rPr lang="ru-RU" dirty="0" smtClean="0"/>
                        <a:t> </a:t>
                      </a:r>
                      <a:r>
                        <a:rPr lang="ru-RU" sz="3200" dirty="0" smtClean="0"/>
                        <a:t>пугачевщина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097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История Пугачевского бунта»     </a:t>
                      </a:r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  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«Капитанская дочка»</a:t>
                      </a:r>
                      <a:endParaRPr lang="ru-RU" sz="2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4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TC104033921[[fn=Дамаск]]</Template>
  <TotalTime>0</TotalTime>
  <Words>471</Words>
  <Application>Microsoft Office PowerPoint</Application>
  <PresentationFormat>Широкоэкранный</PresentationFormat>
  <Paragraphs>50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Bookman Old Style</vt:lpstr>
      <vt:lpstr>Calibri</vt:lpstr>
      <vt:lpstr>Rockwell</vt:lpstr>
      <vt:lpstr>Rod</vt:lpstr>
      <vt:lpstr>Segoe UI</vt:lpstr>
      <vt:lpstr>Segoe UI Light</vt:lpstr>
      <vt:lpstr>Segoe UI Semibold</vt:lpstr>
      <vt:lpstr>Times New Roman</vt:lpstr>
      <vt:lpstr>Damask</vt:lpstr>
      <vt:lpstr>Значение «Истории Пугачевского бунта» А.С. Пушкина как исторического труда </vt:lpstr>
      <vt:lpstr>«Уважение к минувшему – вот черта, отличающая образованность от дикости»             А. С. Пушкин</vt:lpstr>
      <vt:lpstr> </vt:lpstr>
      <vt:lpstr>ИСТОРИЯ</vt:lpstr>
      <vt:lpstr>Сравните высказывания, определите, какое из них принадлежит А. С. Пушкину?</vt:lpstr>
      <vt:lpstr> </vt:lpstr>
      <vt:lpstr>Задачи мастерской:</vt:lpstr>
      <vt:lpstr>«История Пугачевского бунта»</vt:lpstr>
      <vt:lpstr>Где наиболее достоверно, на ваш взгляд, показаны события?</vt:lpstr>
      <vt:lpstr>Нет ли в этих словах противоречия?</vt:lpstr>
      <vt:lpstr>Обратимся к критике. (В.А. Кожевников стр.105 учебника)</vt:lpstr>
      <vt:lpstr>А. С. Пушкин</vt:lpstr>
      <vt:lpstr>Выскажите  свои впечатления от обсуждаемых проблем, закончив предложения:</vt:lpstr>
      <vt:lpstr>Домашнее задание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2013-10-13T16:14:40Z</dcterms:created>
  <dcterms:modified xsi:type="dcterms:W3CDTF">2013-10-27T20:45:38Z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