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9" r:id="rId14"/>
    <p:sldId id="268" r:id="rId15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1968" y="-96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32974-A407-4E21-9973-4C97E72A15A3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79AB9-7FB5-4F96-BAFF-6074AD545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1835-7504-440E-A13E-7194254A962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DF75BA-DD6B-4056-BDCA-9F411EA08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1835-7504-440E-A13E-7194254A962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75BA-DD6B-4056-BDCA-9F411EA08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1835-7504-440E-A13E-7194254A962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75BA-DD6B-4056-BDCA-9F411EA08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1835-7504-440E-A13E-7194254A962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DF75BA-DD6B-4056-BDCA-9F411EA08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1835-7504-440E-A13E-7194254A962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75BA-DD6B-4056-BDCA-9F411EA089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1835-7504-440E-A13E-7194254A962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75BA-DD6B-4056-BDCA-9F411EA08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1835-7504-440E-A13E-7194254A962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CDF75BA-DD6B-4056-BDCA-9F411EA089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1835-7504-440E-A13E-7194254A962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75BA-DD6B-4056-BDCA-9F411EA08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1835-7504-440E-A13E-7194254A962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75BA-DD6B-4056-BDCA-9F411EA08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1835-7504-440E-A13E-7194254A962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75BA-DD6B-4056-BDCA-9F411EA08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1835-7504-440E-A13E-7194254A962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75BA-DD6B-4056-BDCA-9F411EA089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7C11835-7504-440E-A13E-7194254A962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DF75BA-DD6B-4056-BDCA-9F411EA089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859"/>
            <a:ext cx="9144000" cy="74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Государственное  образовательное учреждение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детей - сирот и детей, оставшихся без попечения родителей,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Специальная (коррекционная) школа-интернат №6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детей с ограниченными возможностями здоровья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Красногвардейского района Санкт-Петербурга.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107763" dir="2700000" algn="ctr" rotWithShape="0">
                    <a:schemeClr val="bg1">
                      <a:alpha val="50000"/>
                    </a:schemeClr>
                  </a:outerShdw>
                </a:effectLst>
                <a:cs typeface="Times New Roman" pitchFamily="18" charset="0"/>
              </a:rPr>
              <a:t>Презентация на тему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000" kern="10" dirty="0" smtClean="0">
              <a:ln w="19050">
                <a:solidFill>
                  <a:schemeClr val="bg1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107763" dir="2700000" algn="ctr" rotWithShape="0">
                  <a:schemeClr val="bg1">
                    <a:alpha val="50000"/>
                  </a:schemeClr>
                </a:outerShdw>
              </a:effectLst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kern="10" normalizeH="1" dirty="0" smtClean="0">
                <a:ln w="9525">
                  <a:solidFill>
                    <a:srgbClr val="040404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FF33"/>
                    </a:gs>
                    <a:gs pos="100000">
                      <a:srgbClr val="3333FF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107763" dir="2700000" algn="ctr" rotWithShape="0">
                    <a:schemeClr val="bg1">
                      <a:alpha val="50000"/>
                    </a:schemeClr>
                  </a:outerShdw>
                </a:effectLst>
                <a:latin typeface="+mj-lt"/>
                <a:cs typeface="Arial"/>
              </a:rPr>
              <a:t>ЧЕЛОВЕК  И  ПРИРОДА</a:t>
            </a:r>
            <a:endParaRPr lang="ru-RU" sz="3600" kern="10" dirty="0" smtClean="0">
              <a:ln w="19050">
                <a:solidFill>
                  <a:schemeClr val="bg1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107763" dir="2700000" algn="ctr" rotWithShape="0">
                  <a:schemeClr val="bg1">
                    <a:alpha val="50000"/>
                  </a:schemeClr>
                </a:outerShdw>
              </a:effectLst>
              <a:latin typeface="+mj-lt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детей 11 – 16 лет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000" b="1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 			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Кожушная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Лариса Федоровна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Санкт-Петербург</a:t>
            </a:r>
          </a:p>
          <a:p>
            <a:pPr lvl="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2013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8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9" descr="1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04864"/>
            <a:ext cx="1728192" cy="1440160"/>
          </a:xfrm>
          <a:prstGeom prst="rect">
            <a:avLst/>
          </a:prstGeom>
          <a:noFill/>
        </p:spPr>
      </p:pic>
      <p:pic>
        <p:nvPicPr>
          <p:cNvPr id="9" name="Picture 5" descr="j03982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548312"/>
            <a:ext cx="5545137" cy="1309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0"/>
          <p:cNvSpPr>
            <a:spLocks noChangeArrowheads="1" noChangeShapeType="1" noTextEdit="1"/>
          </p:cNvSpPr>
          <p:nvPr/>
        </p:nvSpPr>
        <p:spPr bwMode="auto">
          <a:xfrm>
            <a:off x="2987675" y="260350"/>
            <a:ext cx="3671888" cy="1008063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Georgia"/>
              </a:rPr>
              <a:t>Кроссворд:</a:t>
            </a:r>
          </a:p>
        </p:txBody>
      </p:sp>
      <p:pic>
        <p:nvPicPr>
          <p:cNvPr id="3" name="Picture 4" descr="D:\Рисунки,анимашки\анимашки\06bda9bd896c26e0cc2feaaaa2232d33 - копия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115888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D:\Рисунки,анимашки\анимашки\06bda9bd896c26e0cc2feaaaa2232d33 - копия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0" y="428625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D:\Рисунки,анимашки\анимашки\06bda9bd896c26e0cc2feaaaa2232d33 - копия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4221163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D:\Рисунки,анимашки\анимашки\06bda9bd896c26e0cc2feaaaa2232d33 - копия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8635" y="2708920"/>
            <a:ext cx="577781" cy="521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D:\Рисунки,анимашки\анимашки\06bda9bd896c26e0cc2feaaaa2232d33 - копия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63" y="5429250"/>
            <a:ext cx="52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Group 336"/>
          <p:cNvGraphicFramePr>
            <a:graphicFrameLocks noGrp="1"/>
          </p:cNvGraphicFramePr>
          <p:nvPr/>
        </p:nvGraphicFramePr>
        <p:xfrm>
          <a:off x="179388" y="1268413"/>
          <a:ext cx="3527425" cy="3108960"/>
        </p:xfrm>
        <a:graphic>
          <a:graphicData uri="http://schemas.openxmlformats.org/drawingml/2006/table">
            <a:tbl>
              <a:tblPr/>
              <a:tblGrid>
                <a:gridCol w="441325"/>
                <a:gridCol w="441325"/>
                <a:gridCol w="439737"/>
                <a:gridCol w="441325"/>
                <a:gridCol w="441325"/>
                <a:gridCol w="441325"/>
                <a:gridCol w="439738"/>
                <a:gridCol w="441325"/>
              </a:tblGrid>
              <a:tr h="234950">
                <a:tc row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С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638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4140200" y="1557338"/>
            <a:ext cx="4824413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685800" algn="l"/>
              </a:tabLst>
            </a:pPr>
            <a:r>
              <a:rPr lang="ru-RU" dirty="0">
                <a:solidFill>
                  <a:srgbClr val="102640"/>
                </a:solidFill>
              </a:rPr>
              <a:t>1.Лесной красавец с ветвистыми рогами.</a:t>
            </a:r>
          </a:p>
          <a:p>
            <a:pPr algn="ctr">
              <a:tabLst>
                <a:tab pos="685800" algn="l"/>
              </a:tabLst>
            </a:pPr>
            <a:r>
              <a:rPr lang="ru-RU" dirty="0">
                <a:solidFill>
                  <a:srgbClr val="102640"/>
                </a:solidFill>
              </a:rPr>
              <a:t>2.Серый «разбойник».</a:t>
            </a:r>
          </a:p>
          <a:p>
            <a:pPr algn="ctr">
              <a:tabLst>
                <a:tab pos="685800" algn="l"/>
              </a:tabLst>
            </a:pPr>
            <a:r>
              <a:rPr lang="ru-RU" dirty="0">
                <a:solidFill>
                  <a:srgbClr val="102640"/>
                </a:solidFill>
              </a:rPr>
              <a:t>3.Животное – строитель.</a:t>
            </a:r>
          </a:p>
          <a:p>
            <a:pPr algn="ctr">
              <a:tabLst>
                <a:tab pos="685800" algn="l"/>
              </a:tabLst>
            </a:pPr>
            <a:r>
              <a:rPr lang="ru-RU" dirty="0">
                <a:solidFill>
                  <a:srgbClr val="102640"/>
                </a:solidFill>
              </a:rPr>
              <a:t>4.Обитатель подземного царства.</a:t>
            </a:r>
          </a:p>
          <a:p>
            <a:pPr algn="ctr">
              <a:tabLst>
                <a:tab pos="685800" algn="l"/>
              </a:tabLst>
            </a:pPr>
            <a:r>
              <a:rPr lang="ru-RU" dirty="0">
                <a:solidFill>
                  <a:srgbClr val="102640"/>
                </a:solidFill>
              </a:rPr>
              <a:t>5.Рыжая плутовка.</a:t>
            </a:r>
          </a:p>
          <a:p>
            <a:pPr algn="ctr">
              <a:tabLst>
                <a:tab pos="685800" algn="l"/>
              </a:tabLst>
            </a:pPr>
            <a:r>
              <a:rPr lang="ru-RU" dirty="0">
                <a:solidFill>
                  <a:srgbClr val="102640"/>
                </a:solidFill>
              </a:rPr>
              <a:t>6.Кошка с кисточками на ушах.</a:t>
            </a:r>
          </a:p>
          <a:p>
            <a:pPr algn="ctr">
              <a:tabLst>
                <a:tab pos="685800" algn="l"/>
              </a:tabLst>
            </a:pPr>
            <a:r>
              <a:rPr lang="ru-RU" b="1" dirty="0">
                <a:solidFill>
                  <a:srgbClr val="102640"/>
                </a:solidFill>
              </a:rPr>
              <a:t>                                                    </a:t>
            </a:r>
          </a:p>
          <a:p>
            <a:pPr algn="ctr">
              <a:tabLst>
                <a:tab pos="685800" algn="l"/>
              </a:tabLst>
            </a:pPr>
            <a:r>
              <a:rPr lang="ru-RU" b="1" dirty="0">
                <a:solidFill>
                  <a:srgbClr val="102640"/>
                </a:solidFill>
              </a:rPr>
              <a:t>Ответы: </a:t>
            </a:r>
            <a:r>
              <a:rPr lang="ru-RU" dirty="0">
                <a:solidFill>
                  <a:srgbClr val="102640"/>
                </a:solidFill>
              </a:rPr>
              <a:t>1. Лось  2. Волк  3. Бобр  4. Крот  5. Лиса  6. Рысь </a:t>
            </a:r>
          </a:p>
        </p:txBody>
      </p:sp>
      <p:pic>
        <p:nvPicPr>
          <p:cNvPr id="10" name="Picture 2" descr="D:\звери\соболь 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43511" y="4169524"/>
            <a:ext cx="2609750" cy="240672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042988" y="188913"/>
            <a:ext cx="7345362" cy="711200"/>
          </a:xfrm>
          <a:prstGeom prst="rect">
            <a:avLst/>
          </a:prstGeom>
          <a:solidFill>
            <a:schemeClr val="bg1">
              <a:alpha val="2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Итак,  маленькими  шагами 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к защите  окружающей  среды  идут  люди.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endParaRPr lang="ru-RU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179388" y="1125538"/>
            <a:ext cx="8785225" cy="1223962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6000" b="1" kern="10" spc="1201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ВПЕРЕДИ ОГРОМНАЯ РАБОТА.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9388" y="2492375"/>
            <a:ext cx="860583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 сегодня  каждому  из  нас  стоит задуматься: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какие  нравственные  требования   предъявляет  сложившаяся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экологическая ситуация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  людям,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какой  собственный  вклад  мы могли  бы  внести  в  дело 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защиты  окружающей  среды...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85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385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385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385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85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385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385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385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85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385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385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385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  <p:bldP spid="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5"/>
          <p:cNvSpPr>
            <a:spLocks noChangeArrowheads="1" noChangeShapeType="1" noTextEdit="1"/>
          </p:cNvSpPr>
          <p:nvPr/>
        </p:nvSpPr>
        <p:spPr bwMode="auto">
          <a:xfrm>
            <a:off x="611188" y="188913"/>
            <a:ext cx="8208962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Прошлое   и   настоящее</a:t>
            </a:r>
          </a:p>
        </p:txBody>
      </p:sp>
      <p:pic>
        <p:nvPicPr>
          <p:cNvPr id="3" name="Picture 7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557338"/>
            <a:ext cx="4406900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ITz-park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290E"/>
              </a:clrFrom>
              <a:clrTo>
                <a:srgbClr val="00290E">
                  <a:alpha val="0"/>
                </a:srgbClr>
              </a:clrTo>
            </a:clrChange>
            <a:lum bright="24000" contrast="-42000"/>
            <a:grayscl/>
            <a:biLevel thresh="50000"/>
          </a:blip>
          <a:srcRect l="10799"/>
          <a:stretch>
            <a:fillRect/>
          </a:stretch>
        </p:blipFill>
        <p:spPr>
          <a:xfrm>
            <a:off x="5003800" y="1557338"/>
            <a:ext cx="3836988" cy="475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1"/>
          <p:cNvSpPr>
            <a:spLocks noChangeArrowheads="1" noChangeShapeType="1" noTextEdit="1"/>
          </p:cNvSpPr>
          <p:nvPr/>
        </p:nvSpPr>
        <p:spPr bwMode="auto">
          <a:xfrm>
            <a:off x="611560" y="188640"/>
            <a:ext cx="7921253" cy="4896271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  <a:latin typeface="Georgia"/>
              </a:rPr>
              <a:t>Благодарю за внимание!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84213" y="981075"/>
            <a:ext cx="7991475" cy="5491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339933"/>
                </a:solidFill>
                <a:effectLst/>
              </a:rPr>
              <a:t>                     В презентации использованы </a:t>
            </a:r>
          </a:p>
          <a:p>
            <a:pPr algn="ctr"/>
            <a:r>
              <a:rPr lang="ru-RU" sz="2400" b="1" dirty="0">
                <a:solidFill>
                  <a:srgbClr val="339933"/>
                </a:solidFill>
                <a:effectLst/>
              </a:rPr>
              <a:t>                       следующие источники:</a:t>
            </a:r>
          </a:p>
          <a:p>
            <a:pPr>
              <a:buFontTx/>
              <a:buChar char="•"/>
            </a:pPr>
            <a:r>
              <a:rPr lang="ru-RU" dirty="0">
                <a:solidFill>
                  <a:srgbClr val="FF0066"/>
                </a:solidFill>
                <a:effectLst/>
              </a:rPr>
              <a:t>«Биология. Введение в общую биологию и экологию» </a:t>
            </a:r>
          </a:p>
          <a:p>
            <a:pPr>
              <a:buFontTx/>
              <a:buChar char="•"/>
            </a:pPr>
            <a:r>
              <a:rPr lang="ru-RU" dirty="0">
                <a:solidFill>
                  <a:srgbClr val="FF0066"/>
                </a:solidFill>
                <a:effectLst/>
              </a:rPr>
              <a:t> Большой дом человечества: Сборник.- М. Дет. лит., 1966.- 424 с.: ил.</a:t>
            </a:r>
            <a:br>
              <a:rPr lang="ru-RU" dirty="0">
                <a:solidFill>
                  <a:srgbClr val="FF0066"/>
                </a:solidFill>
                <a:effectLst/>
              </a:rPr>
            </a:br>
            <a:r>
              <a:rPr lang="ru-RU" dirty="0">
                <a:solidFill>
                  <a:srgbClr val="FF0066"/>
                </a:solidFill>
                <a:effectLst/>
              </a:rPr>
              <a:t>• </a:t>
            </a:r>
            <a:r>
              <a:rPr lang="ru-RU" dirty="0" err="1">
                <a:solidFill>
                  <a:srgbClr val="FF0066"/>
                </a:solidFill>
                <a:effectLst/>
              </a:rPr>
              <a:t>Грехова</a:t>
            </a:r>
            <a:r>
              <a:rPr lang="ru-RU" dirty="0">
                <a:solidFill>
                  <a:srgbClr val="FF0066"/>
                </a:solidFill>
                <a:effectLst/>
              </a:rPr>
              <a:t> Л. И.  В союзе с природой: Эколого-природоведческие игры</a:t>
            </a:r>
          </a:p>
          <a:p>
            <a:r>
              <a:rPr lang="ru-RU" dirty="0">
                <a:solidFill>
                  <a:srgbClr val="FF0066"/>
                </a:solidFill>
                <a:effectLst/>
              </a:rPr>
              <a:t> и развлечения с детьми: Учебно-методическое пособие.- М.: ЦГЛ; </a:t>
            </a:r>
          </a:p>
          <a:p>
            <a:r>
              <a:rPr lang="ru-RU" dirty="0">
                <a:solidFill>
                  <a:srgbClr val="FF0066"/>
                </a:solidFill>
                <a:effectLst/>
              </a:rPr>
              <a:t>Ставрополь: </a:t>
            </a:r>
            <a:r>
              <a:rPr lang="ru-RU" dirty="0" err="1">
                <a:solidFill>
                  <a:srgbClr val="FF0066"/>
                </a:solidFill>
                <a:effectLst/>
              </a:rPr>
              <a:t>Сервисшкола</a:t>
            </a:r>
            <a:r>
              <a:rPr lang="ru-RU" dirty="0">
                <a:solidFill>
                  <a:srgbClr val="FF0066"/>
                </a:solidFill>
                <a:effectLst/>
              </a:rPr>
              <a:t>, 2003.- 288 с. </a:t>
            </a:r>
          </a:p>
          <a:p>
            <a:pPr>
              <a:buFontTx/>
              <a:buChar char="•"/>
            </a:pPr>
            <a:r>
              <a:rPr lang="ru-RU" dirty="0">
                <a:solidFill>
                  <a:srgbClr val="FF0066"/>
                </a:solidFill>
                <a:effectLst/>
              </a:rPr>
              <a:t>«Конституция Российской Федерации» </a:t>
            </a:r>
          </a:p>
          <a:p>
            <a:pPr>
              <a:buFontTx/>
              <a:buChar char="•"/>
            </a:pPr>
            <a:r>
              <a:rPr lang="ru-RU" dirty="0">
                <a:solidFill>
                  <a:srgbClr val="FF0066"/>
                </a:solidFill>
                <a:effectLst/>
              </a:rPr>
              <a:t>Лихачев Д. С. Земля родная /Д. С. Лихачев.– </a:t>
            </a:r>
            <a:r>
              <a:rPr lang="ru-RU" dirty="0" err="1">
                <a:solidFill>
                  <a:srgbClr val="FF0066"/>
                </a:solidFill>
                <a:effectLst/>
              </a:rPr>
              <a:t>М.:Просвещение</a:t>
            </a:r>
            <a:r>
              <a:rPr lang="ru-RU" dirty="0">
                <a:solidFill>
                  <a:srgbClr val="FF0066"/>
                </a:solidFill>
                <a:effectLst/>
              </a:rPr>
              <a:t>, 1983.</a:t>
            </a:r>
          </a:p>
          <a:p>
            <a:pPr>
              <a:buFontTx/>
              <a:buChar char="•"/>
            </a:pPr>
            <a:r>
              <a:rPr lang="ru-RU" dirty="0">
                <a:solidFill>
                  <a:srgbClr val="FF0066"/>
                </a:solidFill>
                <a:effectLst/>
              </a:rPr>
              <a:t>Лихачев Д.С. Письма о добром/Д.С. Лихачев.– </a:t>
            </a:r>
            <a:r>
              <a:rPr lang="ru-RU" dirty="0" err="1">
                <a:solidFill>
                  <a:srgbClr val="FF0066"/>
                </a:solidFill>
                <a:effectLst/>
              </a:rPr>
              <a:t>М.:Открытый</a:t>
            </a:r>
            <a:r>
              <a:rPr lang="ru-RU" dirty="0">
                <a:solidFill>
                  <a:srgbClr val="FF0066"/>
                </a:solidFill>
                <a:effectLst/>
              </a:rPr>
              <a:t> мир, 1996.</a:t>
            </a:r>
          </a:p>
          <a:p>
            <a:pPr>
              <a:buFontTx/>
              <a:buChar char="•"/>
            </a:pPr>
            <a:r>
              <a:rPr lang="ru-RU" dirty="0">
                <a:solidFill>
                  <a:srgbClr val="FF0066"/>
                </a:solidFill>
                <a:effectLst/>
              </a:rPr>
              <a:t>Наше наследие. – 1991. – № 1. – С. 3–20.</a:t>
            </a:r>
          </a:p>
          <a:p>
            <a:pPr>
              <a:buFontTx/>
              <a:buChar char="•"/>
            </a:pPr>
            <a:r>
              <a:rPr lang="ru-RU" dirty="0">
                <a:solidFill>
                  <a:srgbClr val="FF0066"/>
                </a:solidFill>
                <a:effectLst/>
              </a:rPr>
              <a:t>«Основы экологии»Учебное  пособие. -М.: Высшая школа; 2003. -56с.</a:t>
            </a:r>
          </a:p>
          <a:p>
            <a:r>
              <a:rPr lang="ru-RU" dirty="0">
                <a:solidFill>
                  <a:srgbClr val="FF0066"/>
                </a:solidFill>
                <a:effectLst/>
              </a:rPr>
              <a:t>• </a:t>
            </a:r>
            <a:r>
              <a:rPr lang="ru-RU" dirty="0" err="1">
                <a:solidFill>
                  <a:srgbClr val="FF0066"/>
                </a:solidFill>
                <a:effectLst/>
              </a:rPr>
              <a:t>Пашнина</a:t>
            </a:r>
            <a:r>
              <a:rPr lang="ru-RU" dirty="0">
                <a:solidFill>
                  <a:srgbClr val="FF0066"/>
                </a:solidFill>
                <a:effectLst/>
              </a:rPr>
              <a:t> В. М. Эстафета лесных сюрпризов/ ПедСовет.-2000.-6.-с.14.</a:t>
            </a:r>
          </a:p>
          <a:p>
            <a:pPr>
              <a:buFontTx/>
              <a:buChar char="•"/>
            </a:pPr>
            <a:r>
              <a:rPr lang="ru-RU" dirty="0">
                <a:solidFill>
                  <a:srgbClr val="FF0066"/>
                </a:solidFill>
                <a:effectLst/>
              </a:rPr>
              <a:t> Ребятам о зверятах: Рассказы русских писателей - </a:t>
            </a:r>
            <a:r>
              <a:rPr lang="ru-RU" dirty="0" err="1">
                <a:solidFill>
                  <a:srgbClr val="FF0066"/>
                </a:solidFill>
                <a:effectLst/>
              </a:rPr>
              <a:t>М.:Астрель</a:t>
            </a:r>
            <a:r>
              <a:rPr lang="ru-RU" dirty="0">
                <a:solidFill>
                  <a:srgbClr val="FF0066"/>
                </a:solidFill>
                <a:effectLst/>
              </a:rPr>
              <a:t>: -АСТ, 2000.- 192 с.: ил. - Хрестоматия школьника). </a:t>
            </a:r>
          </a:p>
          <a:p>
            <a:pPr>
              <a:buFontTx/>
              <a:buChar char="•"/>
            </a:pPr>
            <a:r>
              <a:rPr lang="ru-RU" dirty="0">
                <a:solidFill>
                  <a:srgbClr val="FF0066"/>
                </a:solidFill>
                <a:effectLst/>
              </a:rPr>
              <a:t>Снегирев Г. Я. Бобровая хатка: Рассказы и повести.- М.: </a:t>
            </a:r>
            <a:r>
              <a:rPr lang="ru-RU" dirty="0" err="1">
                <a:solidFill>
                  <a:srgbClr val="FF0066"/>
                </a:solidFill>
                <a:effectLst/>
              </a:rPr>
              <a:t>Астрель</a:t>
            </a:r>
            <a:r>
              <a:rPr lang="ru-RU" dirty="0">
                <a:solidFill>
                  <a:srgbClr val="FF0066"/>
                </a:solidFill>
                <a:effectLst/>
              </a:rPr>
              <a:t>: АСТ, 2001.- 176 с.: ил.- (Рассказы о природе).</a:t>
            </a:r>
          </a:p>
          <a:p>
            <a:pPr>
              <a:buFontTx/>
              <a:buChar char="•"/>
            </a:pPr>
            <a:r>
              <a:rPr lang="ru-RU" dirty="0">
                <a:solidFill>
                  <a:srgbClr val="FF0066"/>
                </a:solidFill>
                <a:effectLst/>
              </a:rPr>
              <a:t>  Федеральный Закон «Об охране окружающей среды»</a:t>
            </a:r>
          </a:p>
          <a:p>
            <a:endParaRPr lang="ru-RU" dirty="0">
              <a:solidFill>
                <a:srgbClr val="FF0066"/>
              </a:solidFill>
              <a:effectLst/>
            </a:endParaRPr>
          </a:p>
        </p:txBody>
      </p:sp>
      <p:pic>
        <p:nvPicPr>
          <p:cNvPr id="5" name="Picture 7" descr="knig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88913"/>
            <a:ext cx="1728787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usto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4797425"/>
            <a:ext cx="1871663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Воробышек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404813"/>
            <a:ext cx="1800225" cy="881062"/>
          </a:xfrm>
          <a:prstGeom prst="rect">
            <a:avLst/>
          </a:prstGeom>
          <a:noFill/>
        </p:spPr>
      </p:pic>
      <p:pic>
        <p:nvPicPr>
          <p:cNvPr id="3" name="Picture 4" descr="2F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04664"/>
            <a:ext cx="1944687" cy="223202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27584" y="1196752"/>
            <a:ext cx="712879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000" b="1" i="1" dirty="0">
                <a:solidFill>
                  <a:srgbClr val="FFFFFF"/>
                </a:solidFill>
              </a:rPr>
              <a:t> </a:t>
            </a:r>
            <a:r>
              <a:rPr lang="ru-RU" sz="2000" b="1" i="1" dirty="0" smtClean="0">
                <a:solidFill>
                  <a:srgbClr val="000099"/>
                </a:solidFill>
                <a:latin typeface="Copperplate Gothic Bold" pitchFamily="34" charset="0"/>
              </a:rPr>
              <a:t>ЦЕЛЬ</a:t>
            </a:r>
            <a:r>
              <a:rPr lang="ru-RU" sz="2000" b="1" dirty="0" smtClean="0">
                <a:solidFill>
                  <a:srgbClr val="000099"/>
                </a:solidFill>
                <a:latin typeface="Copperplate Gothic Bold" pitchFamily="34" charset="0"/>
              </a:rPr>
              <a:t> :</a:t>
            </a:r>
            <a:r>
              <a:rPr lang="ru-RU" sz="2000" dirty="0" smtClean="0">
                <a:solidFill>
                  <a:srgbClr val="00FFFF"/>
                </a:solidFill>
                <a:latin typeface="Copperplate Gothic Bold" pitchFamily="34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smtClean="0">
                <a:solidFill>
                  <a:srgbClr val="CC0099"/>
                </a:solidFill>
              </a:rPr>
              <a:t>Формирование  у  учащихся  представления  о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rgbClr val="CC0099"/>
                </a:solidFill>
              </a:rPr>
              <a:t>необходимости  </a:t>
            </a:r>
            <a:r>
              <a:rPr lang="ru-RU" sz="2000" b="1" dirty="0">
                <a:solidFill>
                  <a:srgbClr val="CC0099"/>
                </a:solidFill>
              </a:rPr>
              <a:t>гармонизации  отношений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rgbClr val="CC0099"/>
                </a:solidFill>
              </a:rPr>
              <a:t>человека  и  Природы.</a:t>
            </a:r>
            <a:r>
              <a:rPr lang="ru-RU" sz="2000" b="1" dirty="0">
                <a:solidFill>
                  <a:srgbClr val="FFFF66"/>
                </a:solidFill>
              </a:rPr>
              <a:t> </a:t>
            </a:r>
            <a:endParaRPr lang="ru-RU" sz="2000" b="1" i="1" dirty="0">
              <a:solidFill>
                <a:srgbClr val="FFFF66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000" b="1" i="1" dirty="0">
                <a:solidFill>
                  <a:srgbClr val="FFFFFF"/>
                </a:solidFill>
              </a:rPr>
              <a:t>      </a:t>
            </a:r>
            <a:r>
              <a:rPr lang="ru-RU" sz="2000" b="1" i="1" dirty="0" smtClean="0">
                <a:solidFill>
                  <a:srgbClr val="000099"/>
                </a:solidFill>
                <a:latin typeface="Copperplate Gothic Bold" pitchFamily="34" charset="0"/>
              </a:rPr>
              <a:t>ЗАДАЧИ: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660066"/>
                </a:solidFill>
              </a:rPr>
              <a:t>Формирование  эмоционально-положительного  отношения  к  природе </a:t>
            </a:r>
            <a:r>
              <a:rPr lang="ru-RU" sz="2000" b="1" dirty="0" smtClean="0">
                <a:solidFill>
                  <a:srgbClr val="660066"/>
                </a:solidFill>
              </a:rPr>
              <a:t>, </a:t>
            </a:r>
            <a:r>
              <a:rPr lang="ru-RU" sz="2000" b="1" dirty="0">
                <a:solidFill>
                  <a:srgbClr val="660066"/>
                </a:solidFill>
              </a:rPr>
              <a:t>учить  школьников  нести  личную  ответственность  за  свое  отношение  к  окружающей  жизни;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660066"/>
                </a:solidFill>
              </a:rPr>
              <a:t>формировать  представление  о  здоровом  образе  жизни;  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660066"/>
                </a:solidFill>
              </a:rPr>
              <a:t>принимать  правильное  решение,  </a:t>
            </a:r>
            <a:r>
              <a:rPr lang="ru-RU" sz="2000" b="1" dirty="0" smtClean="0">
                <a:solidFill>
                  <a:srgbClr val="660066"/>
                </a:solidFill>
              </a:rPr>
              <a:t>то есть  </a:t>
            </a:r>
            <a:r>
              <a:rPr lang="ru-RU" sz="2000" b="1" dirty="0">
                <a:solidFill>
                  <a:srgbClr val="660066"/>
                </a:solidFill>
              </a:rPr>
              <a:t>определять  конкретные  действия,  их  последовательность  и  порядок,  ориентированные  на  сохранение  и  сбережение  красоты  окружающего  мира;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660066"/>
                </a:solidFill>
              </a:rPr>
              <a:t> формирование  нового  стиля  мышления – </a:t>
            </a:r>
            <a:r>
              <a:rPr lang="ru-RU" sz="2000" b="1" dirty="0" err="1">
                <a:solidFill>
                  <a:srgbClr val="660066"/>
                </a:solidFill>
              </a:rPr>
              <a:t>экоцентрического</a:t>
            </a:r>
            <a:r>
              <a:rPr lang="ru-RU" sz="2000" b="1" dirty="0">
                <a:solidFill>
                  <a:srgbClr val="660066"/>
                </a:solidFill>
              </a:rPr>
              <a:t>,  без  которого  невозможно  сохранение  жизни   в  биосфере.</a:t>
            </a:r>
            <a:r>
              <a:rPr lang="ru-RU" sz="2000" dirty="0">
                <a:solidFill>
                  <a:srgbClr val="660066"/>
                </a:solidFill>
              </a:rPr>
              <a:t> </a:t>
            </a:r>
            <a:r>
              <a:rPr lang="ru-RU" sz="2000" b="1" dirty="0">
                <a:solidFill>
                  <a:srgbClr val="660066"/>
                </a:solidFill>
              </a:rPr>
              <a:t> </a:t>
            </a:r>
          </a:p>
        </p:txBody>
      </p:sp>
      <p:pic>
        <p:nvPicPr>
          <p:cNvPr id="5" name="Picture 5" descr="arabique_bucurigh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4652963"/>
            <a:ext cx="5472112" cy="17287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5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32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Все  мы  пассажиры  одного корабля  по  имени  Земля, значит пересесть  из  него  просто  некуда. Если  у  человека  не  найдется  сил,  средств  и  разума,  чтобы  поладить  с  природой,  то  на умершей,  покрытой  пылью безжизненной  Земле  стоило,  пожалуй, установить  надгробную  плиту  с  такой  надписью:  «Каждый  хотел лучшего  только  для  себя!»          </a:t>
            </a:r>
            <a:r>
              <a:rPr lang="ru-RU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        </a:t>
            </a:r>
          </a:p>
          <a:p>
            <a:pPr>
              <a:buFontTx/>
              <a:buNone/>
            </a:pPr>
            <a:r>
              <a:rPr lang="ru-RU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3200" i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Антуан</a:t>
            </a:r>
            <a:r>
              <a:rPr lang="ru-RU" sz="32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де Сент-Экзюпер</a:t>
            </a:r>
            <a:r>
              <a:rPr lang="ru-RU" sz="28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800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9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ПРИРОДА – ЕСТЕСТВЕННАЯ СРЕДА ОБИТАНИЯ ЧЕЛОВЕКА</a:t>
            </a:r>
            <a:endParaRPr lang="ru-RU" b="1" i="1" dirty="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" name="Picture 8" descr="j02849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981075"/>
            <a:ext cx="2808288" cy="190658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3105834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b="1" i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ПРИРОДА – КЛАДОВАЯ РЕСУРСОВ, КОТОРАЯ ПОМОГАЕТ ЖИТЬ ЧЕЛОВЕКУ</a:t>
            </a:r>
            <a:endParaRPr lang="ru-RU" b="1" i="1" dirty="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27584" y="980729"/>
            <a:ext cx="3744416" cy="2246769"/>
          </a:xfrm>
          <a:prstGeom prst="rect">
            <a:avLst/>
          </a:prstGeom>
          <a:solidFill>
            <a:schemeClr val="bg1">
              <a:alpha val="53000"/>
            </a:schemeClr>
          </a:solidFill>
          <a:ln w="349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Даже если создать для человека</a:t>
            </a:r>
          </a:p>
          <a:p>
            <a:r>
              <a:rPr lang="ru-RU" sz="20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специальные условия жизни, то даже,</a:t>
            </a:r>
          </a:p>
          <a:p>
            <a:r>
              <a:rPr lang="ru-RU" sz="2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привыкнув к ним, </a:t>
            </a:r>
          </a:p>
          <a:p>
            <a:r>
              <a:rPr lang="ru-RU" sz="2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нечто </a:t>
            </a:r>
            <a:r>
              <a:rPr lang="ru-RU" sz="20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существенное потеряется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 rot="836381">
            <a:off x="8269061" y="327309"/>
            <a:ext cx="720725" cy="1368425"/>
          </a:xfrm>
          <a:prstGeom prst="curvedLeftArrow">
            <a:avLst>
              <a:gd name="adj1" fmla="val 47142"/>
              <a:gd name="adj2" fmla="val 81054"/>
              <a:gd name="adj3" fmla="val 33259"/>
            </a:avLst>
          </a:prstGeom>
          <a:gradFill rotWithShape="1">
            <a:gsLst>
              <a:gs pos="0">
                <a:srgbClr val="6600CC"/>
              </a:gs>
              <a:gs pos="100000">
                <a:srgbClr val="FF993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99592" y="3789040"/>
            <a:ext cx="3672408" cy="2215991"/>
          </a:xfrm>
          <a:prstGeom prst="rect">
            <a:avLst/>
          </a:prstGeom>
          <a:solidFill>
            <a:schemeClr val="bg1">
              <a:alpha val="52000"/>
            </a:schemeClr>
          </a:solidFill>
          <a:ln w="349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Если откажется человек от использования каких-либо природных ресурсов, цивилизация рухнет</a:t>
            </a:r>
          </a:p>
          <a:p>
            <a:pPr algn="ctr"/>
            <a:endParaRPr lang="ru-RU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 rot="5400000">
            <a:off x="4860132" y="3644106"/>
            <a:ext cx="1079500" cy="1223963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gradFill rotWithShape="1">
            <a:gsLst>
              <a:gs pos="0">
                <a:srgbClr val="6600CC"/>
              </a:gs>
              <a:gs pos="100000">
                <a:srgbClr val="33CC3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1" name="Picture 9" descr="j02333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3735388"/>
            <a:ext cx="2663825" cy="22145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00"/>
                            </p:stCondLst>
                            <p:childTnLst>
                              <p:par>
                                <p:cTn id="13" presetID="35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400"/>
                            </p:stCondLst>
                            <p:childTnLst>
                              <p:par>
                                <p:cTn id="24" presetID="35" presetClass="entr" presetSubtype="0" fill="hold" grpId="0" nodeType="afterEffect">
                                  <p:stCondLst>
                                    <p:cond delay="267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167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5"/>
          <p:cNvSpPr>
            <a:spLocks noChangeArrowheads="1" noChangeShapeType="1" noTextEdit="1"/>
          </p:cNvSpPr>
          <p:nvPr/>
        </p:nvSpPr>
        <p:spPr bwMode="auto">
          <a:xfrm>
            <a:off x="2051720" y="476672"/>
            <a:ext cx="5400600" cy="80285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b="1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Impact"/>
              </a:rPr>
              <a:t>ПОЭТОМУ</a:t>
            </a:r>
          </a:p>
        </p:txBody>
      </p:sp>
      <p:pic>
        <p:nvPicPr>
          <p:cNvPr id="3" name="Picture 6" descr="img1"/>
          <p:cNvPicPr>
            <a:picLocks noChangeAspect="1" noChangeArrowheads="1"/>
          </p:cNvPicPr>
          <p:nvPr/>
        </p:nvPicPr>
        <p:blipFill>
          <a:blip r:embed="rId2" cstate="print"/>
          <a:srcRect l="67192" t="21353" r="1866" b="8542"/>
          <a:stretch>
            <a:fillRect/>
          </a:stretch>
        </p:blipFill>
        <p:spPr bwMode="auto">
          <a:xfrm>
            <a:off x="539750" y="333375"/>
            <a:ext cx="1193800" cy="1184275"/>
          </a:xfrm>
          <a:prstGeom prst="rect">
            <a:avLst/>
          </a:prstGeom>
          <a:noFill/>
        </p:spPr>
      </p:pic>
      <p:pic>
        <p:nvPicPr>
          <p:cNvPr id="4" name="Picture 3" descr="Плакат для уро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628775"/>
            <a:ext cx="4032250" cy="4464050"/>
          </a:xfrm>
          <a:prstGeom prst="rect">
            <a:avLst/>
          </a:prstGeom>
          <a:noFill/>
        </p:spPr>
      </p:pic>
      <p:pic>
        <p:nvPicPr>
          <p:cNvPr id="5" name="Picture 4" descr="Плакат для урока"/>
          <p:cNvPicPr>
            <a:picLocks noChangeAspect="1" noChangeArrowheads="1"/>
          </p:cNvPicPr>
          <p:nvPr/>
        </p:nvPicPr>
        <p:blipFill>
          <a:blip r:embed="rId4" cstate="print"/>
          <a:srcRect b="1968"/>
          <a:stretch>
            <a:fillRect/>
          </a:stretch>
        </p:blipFill>
        <p:spPr bwMode="auto">
          <a:xfrm>
            <a:off x="4643438" y="1628775"/>
            <a:ext cx="4032250" cy="446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5"/>
          <p:cNvSpPr>
            <a:spLocks noChangeArrowheads="1" noChangeShapeType="1" noTextEdit="1"/>
          </p:cNvSpPr>
          <p:nvPr/>
        </p:nvSpPr>
        <p:spPr bwMode="auto">
          <a:xfrm>
            <a:off x="1547813" y="260350"/>
            <a:ext cx="56165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Мусору - бой!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Ни лес, ни река, ни озера, ни луга не могут сами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позаботиться о себе. Не могут защитить себя ни птицы,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ни насекомые, ни мелкие зверюшки. С чего начать? С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самого простого. Увидели в лесу или на берегу реки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мусор -- уберите его, закопайте в землю там, где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можно, аккуратно сожгите то, что горит. Не ломайте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веток, а тем более верхушек у молодых деревьев. Не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вытаптывайте молодую поросль. Берегите птиц,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муравьев! Первое, с чего начнется ваша дружба с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природой, будет то, что вы не принесете ей вреда!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accel="100000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8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684213" y="620713"/>
            <a:ext cx="763270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Ради  чистого  завтра</a:t>
            </a:r>
          </a:p>
        </p:txBody>
      </p:sp>
      <p:pic>
        <p:nvPicPr>
          <p:cNvPr id="3" name="Picture 2" descr="c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700213"/>
            <a:ext cx="3671887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at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1700213"/>
            <a:ext cx="43910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cat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638" y="3860800"/>
            <a:ext cx="43195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476250"/>
            <a:ext cx="8229600" cy="5649913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Прекрасен  мир  живой  природы,  а  люди – часть  его.  Нам  надо  сообща  беречь,  умножать,  познавать  этот великий  мир! </a:t>
            </a:r>
            <a:endParaRPr kumimoji="0" lang="ru-RU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4" descr="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708275"/>
            <a:ext cx="40322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708275"/>
            <a:ext cx="4103688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971600" y="188641"/>
            <a:ext cx="6624588" cy="151216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Викторина</a:t>
            </a:r>
          </a:p>
        </p:txBody>
      </p:sp>
      <p:pic>
        <p:nvPicPr>
          <p:cNvPr id="3" name="Picture 6" descr="nab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5" y="1628800"/>
            <a:ext cx="208823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metho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1700808"/>
            <a:ext cx="183038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8"/>
          <p:cNvSpPr>
            <a:spLocks noChangeArrowheads="1" noChangeShapeType="1" noTextEdit="1"/>
          </p:cNvSpPr>
          <p:nvPr/>
        </p:nvSpPr>
        <p:spPr bwMode="auto">
          <a:xfrm rot="5400000">
            <a:off x="3779913" y="2060850"/>
            <a:ext cx="1584173" cy="1152128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3758"/>
              </a:avLst>
            </a:prstTxWarp>
          </a:bodyPr>
          <a:lstStyle/>
          <a:p>
            <a:pPr algn="ctr" fontAlgn="auto"/>
            <a:r>
              <a:rPr lang="ru-RU" sz="6000" b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Arial"/>
                <a:cs typeface="Arial"/>
              </a:rPr>
              <a:t>?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604121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какого из этих животных основным кормом являются мыши?   (Лиса)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Назовите самое крупное животное на Урале.   (Лось)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Это животное питается насекомыми, а на зиму впадает в спячку.   (Ёж)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Одно из этих животных относится к диким кошкам.  Какое?    (Рысь)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Все эти животные зимой ведут активный образ жизни, кроме двух.  Каких?   (Медведь, ёж)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Дикий лесной бык с длинной шерстью.   (Зубр)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Кто зимой холодной бродит злой, голодный?   (Волк)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Лесной хищник. Приметный признак – большое  жёлтое (оранжевое) пятно на горле и груди, 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6309321"/>
            <a:ext cx="88204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ловко   </a:t>
            </a: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передвигается по земле и по деревьям.   (Куница)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130</TotalTime>
  <Words>623</Words>
  <Application>Microsoft Office PowerPoint</Application>
  <PresentationFormat>Экран (4:3)</PresentationFormat>
  <Paragraphs>119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17</cp:revision>
  <dcterms:created xsi:type="dcterms:W3CDTF">2013-12-13T08:25:42Z</dcterms:created>
  <dcterms:modified xsi:type="dcterms:W3CDTF">2013-12-13T16:01:49Z</dcterms:modified>
</cp:coreProperties>
</file>