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Лена" initials="Л"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38ECF3-DB11-46F6-9763-AA8092FF5FAB}"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8513492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38ECF3-DB11-46F6-9763-AA8092FF5FAB}"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30299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38ECF3-DB11-46F6-9763-AA8092FF5FAB}"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296834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38ECF3-DB11-46F6-9763-AA8092FF5FAB}"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406846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38ECF3-DB11-46F6-9763-AA8092FF5FAB}"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23215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38ECF3-DB11-46F6-9763-AA8092FF5FAB}" type="datetimeFigureOut">
              <a:rPr lang="ru-RU" smtClean="0"/>
              <a:t>02.04.2014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51311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38ECF3-DB11-46F6-9763-AA8092FF5FAB}" type="datetimeFigureOut">
              <a:rPr lang="ru-RU" smtClean="0"/>
              <a:t>02.04.2014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328610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38ECF3-DB11-46F6-9763-AA8092FF5FAB}" type="datetimeFigureOut">
              <a:rPr lang="ru-RU" smtClean="0"/>
              <a:t>02.04.2014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174903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38ECF3-DB11-46F6-9763-AA8092FF5FAB}" type="datetimeFigureOut">
              <a:rPr lang="ru-RU" smtClean="0"/>
              <a:t>02.04.2014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1490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38ECF3-DB11-46F6-9763-AA8092FF5FAB}" type="datetimeFigureOut">
              <a:rPr lang="ru-RU" smtClean="0"/>
              <a:t>02.04.2014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95407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38ECF3-DB11-46F6-9763-AA8092FF5FAB}" type="datetimeFigureOut">
              <a:rPr lang="ru-RU" smtClean="0"/>
              <a:t>02.04.2014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E23E0-C3D2-4D01-B4B8-05C90D7FAFC9}" type="slidenum">
              <a:rPr lang="ru-RU" smtClean="0"/>
              <a:t>‹#›</a:t>
            </a:fld>
            <a:endParaRPr lang="ru-RU"/>
          </a:p>
        </p:txBody>
      </p:sp>
    </p:spTree>
    <p:extLst>
      <p:ext uri="{BB962C8B-B14F-4D97-AF65-F5344CB8AC3E}">
        <p14:creationId xmlns:p14="http://schemas.microsoft.com/office/powerpoint/2010/main" val="142615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8ECF3-DB11-46F6-9763-AA8092FF5FAB}" type="datetimeFigureOut">
              <a:rPr lang="ru-RU" smtClean="0"/>
              <a:t>02.04.2014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E23E0-C3D2-4D01-B4B8-05C90D7FAFC9}" type="slidenum">
              <a:rPr lang="ru-RU" smtClean="0"/>
              <a:t>‹#›</a:t>
            </a:fld>
            <a:endParaRPr lang="ru-RU"/>
          </a:p>
        </p:txBody>
      </p:sp>
    </p:spTree>
    <p:extLst>
      <p:ext uri="{BB962C8B-B14F-4D97-AF65-F5344CB8AC3E}">
        <p14:creationId xmlns:p14="http://schemas.microsoft.com/office/powerpoint/2010/main" val="80328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96973" y="260649"/>
            <a:ext cx="7772400" cy="2448272"/>
          </a:xfrm>
        </p:spPr>
        <p:txBody>
          <a:bodyPr>
            <a:noAutofit/>
          </a:bodyPr>
          <a:lstStyle/>
          <a:p>
            <a:r>
              <a:rPr lang="ru-RU" sz="8000" b="1" dirty="0" smtClean="0">
                <a:solidFill>
                  <a:schemeClr val="bg1"/>
                </a:solidFill>
                <a:effectLst>
                  <a:outerShdw blurRad="38100" dist="38100" dir="2700000" algn="tl">
                    <a:srgbClr val="000000">
                      <a:alpha val="43137"/>
                    </a:srgbClr>
                  </a:outerShdw>
                </a:effectLst>
                <a:latin typeface="Monotype Corsiva" pitchFamily="66" charset="0"/>
              </a:rPr>
              <a:t>Викторина «Космос и мы»</a:t>
            </a:r>
            <a:endParaRPr lang="ru-RU" sz="8000" b="1"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3" name="Подзаголовок 2"/>
          <p:cNvSpPr>
            <a:spLocks noGrp="1"/>
          </p:cNvSpPr>
          <p:nvPr>
            <p:ph type="subTitle" idx="1"/>
          </p:nvPr>
        </p:nvSpPr>
        <p:spPr>
          <a:xfrm>
            <a:off x="1382773" y="5517232"/>
            <a:ext cx="6400800" cy="1536576"/>
          </a:xfrm>
        </p:spPr>
        <p:txBody>
          <a:bodyPr/>
          <a:lstStyle/>
          <a:p>
            <a:r>
              <a:rPr lang="ru-RU" dirty="0" smtClean="0">
                <a:solidFill>
                  <a:schemeClr val="bg1"/>
                </a:solidFill>
                <a:effectLst>
                  <a:outerShdw blurRad="38100" dist="38100" dir="2700000" algn="tl">
                    <a:srgbClr val="000000">
                      <a:alpha val="43137"/>
                    </a:srgbClr>
                  </a:outerShdw>
                </a:effectLst>
                <a:latin typeface="Bookman Old Style" pitchFamily="18" charset="0"/>
              </a:rPr>
              <a:t>Классный час, посвященный Дню космонавтики</a:t>
            </a:r>
            <a:endParaRPr lang="ru-RU" dirty="0">
              <a:solidFill>
                <a:schemeClr val="bg1"/>
              </a:solidFill>
              <a:effectLst>
                <a:outerShdw blurRad="38100" dist="38100" dir="2700000" algn="tl">
                  <a:srgbClr val="000000">
                    <a:alpha val="43137"/>
                  </a:srgbClr>
                </a:outerShdw>
              </a:effectLst>
              <a:latin typeface="Bookman Old Style" pitchFamily="18" charset="0"/>
            </a:endParaRPr>
          </a:p>
        </p:txBody>
      </p:sp>
      <p:pic>
        <p:nvPicPr>
          <p:cNvPr id="5" name="Picture 2" descr="http://upload.wikimedia.org/wikipedia/commons/5/52/1972._%D0%94%D0%B5%D0%BD%D1%8C_%D0%BA%D0%BE%D1%81%D0%BC%D0%BE%D0%BD%D0%B0%D0%B2%D1%82%D0%B8%D0%BA%D0%B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9811" y="2780928"/>
            <a:ext cx="3815225" cy="266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11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img0.mxstatic.com/wallpapers/14da0189efa15c343cd55360ac05e940_larg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090" y="3936859"/>
            <a:ext cx="3894855" cy="29211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3785652"/>
          </a:xfrm>
          <a:prstGeom prst="rect">
            <a:avLst/>
          </a:prstGeom>
          <a:noFill/>
        </p:spPr>
        <p:txBody>
          <a:bodyPr wrap="square" rtlCol="0">
            <a:spAutoFit/>
          </a:bodyPr>
          <a:lstStyle/>
          <a:p>
            <a:pPr lvl="0"/>
            <a:r>
              <a:rPr lang="ru-RU" sz="4000" dirty="0" smtClean="0">
                <a:solidFill>
                  <a:schemeClr val="bg1"/>
                </a:solidFill>
                <a:latin typeface="Bookman Old Style" pitchFamily="18" charset="0"/>
              </a:rPr>
              <a:t>2. </a:t>
            </a:r>
            <a:r>
              <a:rPr lang="ru-RU" sz="4000" dirty="0">
                <a:solidFill>
                  <a:schemeClr val="bg1"/>
                </a:solidFill>
                <a:latin typeface="Bookman Old Style" pitchFamily="18" charset="0"/>
              </a:rPr>
              <a:t>К какому классу небесных тел относится Солнце?</a:t>
            </a:r>
          </a:p>
          <a:p>
            <a:r>
              <a:rPr lang="ru-RU" sz="4000" dirty="0">
                <a:solidFill>
                  <a:schemeClr val="bg1"/>
                </a:solidFill>
                <a:latin typeface="Bookman Old Style" pitchFamily="18" charset="0"/>
              </a:rPr>
              <a:t>А) Планетам</a:t>
            </a:r>
          </a:p>
          <a:p>
            <a:r>
              <a:rPr lang="ru-RU" sz="4000" dirty="0">
                <a:solidFill>
                  <a:schemeClr val="bg1"/>
                </a:solidFill>
                <a:latin typeface="Bookman Old Style" pitchFamily="18" charset="0"/>
              </a:rPr>
              <a:t>B) Звездам</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Кометам</a:t>
            </a:r>
            <a:br>
              <a:rPr lang="ru-RU" sz="4000" dirty="0">
                <a:solidFill>
                  <a:schemeClr val="bg1"/>
                </a:solidFill>
                <a:latin typeface="Bookman Old Style" pitchFamily="18" charset="0"/>
              </a:rPr>
            </a:br>
            <a:r>
              <a:rPr lang="ru-RU" sz="4000" dirty="0">
                <a:solidFill>
                  <a:schemeClr val="bg1"/>
                </a:solidFill>
                <a:latin typeface="Bookman Old Style" pitchFamily="18" charset="0"/>
              </a:rPr>
              <a:t>D) Космическому мусору</a:t>
            </a:r>
          </a:p>
        </p:txBody>
      </p:sp>
    </p:spTree>
    <p:extLst>
      <p:ext uri="{BB962C8B-B14F-4D97-AF65-F5344CB8AC3E}">
        <p14:creationId xmlns:p14="http://schemas.microsoft.com/office/powerpoint/2010/main" val="315480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4401205"/>
          </a:xfrm>
          <a:prstGeom prst="rect">
            <a:avLst/>
          </a:prstGeom>
          <a:noFill/>
        </p:spPr>
        <p:txBody>
          <a:bodyPr wrap="square" rtlCol="0">
            <a:spAutoFit/>
          </a:bodyPr>
          <a:lstStyle/>
          <a:p>
            <a:pPr lvl="0"/>
            <a:r>
              <a:rPr lang="ru-RU" sz="4000" dirty="0" smtClean="0">
                <a:solidFill>
                  <a:schemeClr val="bg1"/>
                </a:solidFill>
                <a:latin typeface="Bookman Old Style" pitchFamily="18" charset="0"/>
              </a:rPr>
              <a:t>3. </a:t>
            </a:r>
            <a:r>
              <a:rPr lang="ru-RU" sz="4000" dirty="0">
                <a:solidFill>
                  <a:schemeClr val="bg1"/>
                </a:solidFill>
                <a:latin typeface="Bookman Old Style" pitchFamily="18" charset="0"/>
              </a:rPr>
              <a:t>Кто из героев древних мифов впервые преодолел силу земного притяжения и полетел?</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Икар</a:t>
            </a:r>
            <a:br>
              <a:rPr lang="ru-RU" sz="4000" dirty="0">
                <a:solidFill>
                  <a:schemeClr val="bg1"/>
                </a:solidFill>
                <a:latin typeface="Bookman Old Style" pitchFamily="18" charset="0"/>
              </a:rPr>
            </a:br>
            <a:r>
              <a:rPr lang="ru-RU" sz="4000" dirty="0">
                <a:solidFill>
                  <a:schemeClr val="bg1"/>
                </a:solidFill>
                <a:latin typeface="Bookman Old Style" pitchFamily="18" charset="0"/>
              </a:rPr>
              <a:t>B) Геракл</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Мальчик-с-пальчик</a:t>
            </a:r>
            <a:br>
              <a:rPr lang="ru-RU" sz="4000" dirty="0">
                <a:solidFill>
                  <a:schemeClr val="bg1"/>
                </a:solidFill>
                <a:latin typeface="Bookman Old Style" pitchFamily="18" charset="0"/>
              </a:rPr>
            </a:br>
            <a:r>
              <a:rPr lang="ru-RU" sz="4000" dirty="0">
                <a:solidFill>
                  <a:schemeClr val="bg1"/>
                </a:solidFill>
                <a:latin typeface="Bookman Old Style" pitchFamily="18" charset="0"/>
              </a:rPr>
              <a:t>D) Минотавр</a:t>
            </a:r>
          </a:p>
        </p:txBody>
      </p:sp>
      <p:pic>
        <p:nvPicPr>
          <p:cNvPr id="2052" name="Picture 4" descr="http://condor.lviv.ua/wp-content/uploads/2012/12/ded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554441"/>
            <a:ext cx="2608813" cy="328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3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3785652"/>
          </a:xfrm>
          <a:prstGeom prst="rect">
            <a:avLst/>
          </a:prstGeom>
          <a:noFill/>
        </p:spPr>
        <p:txBody>
          <a:bodyPr wrap="square" rtlCol="0">
            <a:spAutoFit/>
          </a:bodyPr>
          <a:lstStyle/>
          <a:p>
            <a:pPr lvl="0"/>
            <a:r>
              <a:rPr lang="ru-RU" sz="4000" dirty="0" smtClean="0">
                <a:solidFill>
                  <a:schemeClr val="bg1"/>
                </a:solidFill>
                <a:latin typeface="Bookman Old Style" pitchFamily="18" charset="0"/>
              </a:rPr>
              <a:t>4. </a:t>
            </a:r>
            <a:r>
              <a:rPr lang="ru-RU" sz="4000" dirty="0">
                <a:solidFill>
                  <a:schemeClr val="bg1"/>
                </a:solidFill>
                <a:latin typeface="Bookman Old Style" pitchFamily="18" charset="0"/>
              </a:rPr>
              <a:t>Что сказал Гагарин в первую секунду полета?</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Поехали!</a:t>
            </a:r>
            <a:br>
              <a:rPr lang="ru-RU" sz="4000" dirty="0">
                <a:solidFill>
                  <a:schemeClr val="bg1"/>
                </a:solidFill>
                <a:latin typeface="Bookman Old Style" pitchFamily="18" charset="0"/>
              </a:rPr>
            </a:br>
            <a:r>
              <a:rPr lang="ru-RU" sz="4000" dirty="0">
                <a:solidFill>
                  <a:schemeClr val="bg1"/>
                </a:solidFill>
                <a:latin typeface="Bookman Old Style" pitchFamily="18" charset="0"/>
              </a:rPr>
              <a:t>B) Полетели!</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Наконец-то!</a:t>
            </a:r>
            <a:br>
              <a:rPr lang="ru-RU" sz="4000" dirty="0">
                <a:solidFill>
                  <a:schemeClr val="bg1"/>
                </a:solidFill>
                <a:latin typeface="Bookman Old Style" pitchFamily="18" charset="0"/>
              </a:rPr>
            </a:br>
            <a:r>
              <a:rPr lang="ru-RU" sz="4000" dirty="0">
                <a:solidFill>
                  <a:schemeClr val="bg1"/>
                </a:solidFill>
                <a:latin typeface="Bookman Old Style" pitchFamily="18" charset="0"/>
              </a:rPr>
              <a:t>D) Хочу домой!</a:t>
            </a:r>
          </a:p>
        </p:txBody>
      </p:sp>
      <p:pic>
        <p:nvPicPr>
          <p:cNvPr id="4098" name="Picture 2" descr="D:\КЛАСС\ДЕНЬ КОСМОНАВТИКИ\гагари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513593"/>
            <a:ext cx="3088412" cy="413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4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5016758"/>
          </a:xfrm>
          <a:prstGeom prst="rect">
            <a:avLst/>
          </a:prstGeom>
          <a:noFill/>
        </p:spPr>
        <p:txBody>
          <a:bodyPr wrap="square" rtlCol="0">
            <a:spAutoFit/>
          </a:bodyPr>
          <a:lstStyle/>
          <a:p>
            <a:pPr lvl="0"/>
            <a:r>
              <a:rPr lang="ru-RU" sz="4000" dirty="0" smtClean="0">
                <a:solidFill>
                  <a:schemeClr val="bg1"/>
                </a:solidFill>
                <a:latin typeface="Bookman Old Style" pitchFamily="18" charset="0"/>
              </a:rPr>
              <a:t>5. </a:t>
            </a:r>
            <a:r>
              <a:rPr lang="ru-RU" sz="4000" dirty="0">
                <a:solidFill>
                  <a:schemeClr val="bg1"/>
                </a:solidFill>
                <a:latin typeface="Bookman Old Style" pitchFamily="18" charset="0"/>
              </a:rPr>
              <a:t>Как фамилия космонавта, впервые осуществившего выход в открытый космос в 1965 году?</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a:t>
            </a:r>
            <a:r>
              <a:rPr lang="ru-RU" sz="4000" dirty="0" err="1">
                <a:solidFill>
                  <a:schemeClr val="bg1"/>
                </a:solidFill>
                <a:latin typeface="Bookman Old Style" pitchFamily="18" charset="0"/>
              </a:rPr>
              <a:t>Армстронг</a:t>
            </a:r>
            <a:r>
              <a:rPr lang="ru-RU" sz="4000" dirty="0">
                <a:solidFill>
                  <a:schemeClr val="bg1"/>
                </a:solidFill>
                <a:latin typeface="Bookman Old Style" pitchFamily="18" charset="0"/>
              </a:rPr>
              <a:t/>
            </a:r>
            <a:br>
              <a:rPr lang="ru-RU" sz="4000" dirty="0">
                <a:solidFill>
                  <a:schemeClr val="bg1"/>
                </a:solidFill>
                <a:latin typeface="Bookman Old Style" pitchFamily="18" charset="0"/>
              </a:rPr>
            </a:br>
            <a:r>
              <a:rPr lang="ru-RU" sz="4000" dirty="0">
                <a:solidFill>
                  <a:schemeClr val="bg1"/>
                </a:solidFill>
                <a:latin typeface="Bookman Old Style" pitchFamily="18" charset="0"/>
              </a:rPr>
              <a:t>B) Гагарин</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Леонов</a:t>
            </a:r>
            <a:br>
              <a:rPr lang="ru-RU" sz="4000" dirty="0">
                <a:solidFill>
                  <a:schemeClr val="bg1"/>
                </a:solidFill>
                <a:latin typeface="Bookman Old Style" pitchFamily="18" charset="0"/>
              </a:rPr>
            </a:br>
            <a:r>
              <a:rPr lang="ru-RU" sz="4000" dirty="0">
                <a:solidFill>
                  <a:schemeClr val="bg1"/>
                </a:solidFill>
                <a:latin typeface="Bookman Old Style" pitchFamily="18" charset="0"/>
              </a:rPr>
              <a:t>D) Титов</a:t>
            </a:r>
          </a:p>
        </p:txBody>
      </p:sp>
    </p:spTree>
    <p:extLst>
      <p:ext uri="{BB962C8B-B14F-4D97-AF65-F5344CB8AC3E}">
        <p14:creationId xmlns:p14="http://schemas.microsoft.com/office/powerpoint/2010/main" val="392824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img0.liveinternet.ru/images/attach/c/3/75/932/75932670_2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163" y="3645024"/>
            <a:ext cx="562927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3785652"/>
          </a:xfrm>
          <a:prstGeom prst="rect">
            <a:avLst/>
          </a:prstGeom>
          <a:noFill/>
        </p:spPr>
        <p:txBody>
          <a:bodyPr wrap="square" rtlCol="0">
            <a:spAutoFit/>
          </a:bodyPr>
          <a:lstStyle/>
          <a:p>
            <a:pPr lvl="0"/>
            <a:r>
              <a:rPr lang="ru-RU" sz="4000" dirty="0" smtClean="0">
                <a:solidFill>
                  <a:schemeClr val="bg1"/>
                </a:solidFill>
                <a:latin typeface="Bookman Old Style" pitchFamily="18" charset="0"/>
              </a:rPr>
              <a:t>6. </a:t>
            </a:r>
            <a:r>
              <a:rPr lang="ru-RU" sz="4000" dirty="0">
                <a:solidFill>
                  <a:schemeClr val="bg1"/>
                </a:solidFill>
                <a:latin typeface="Bookman Old Style" pitchFamily="18" charset="0"/>
              </a:rPr>
              <a:t>Какое из этих созвездий не является зодиакальным?</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Лев</a:t>
            </a:r>
            <a:br>
              <a:rPr lang="ru-RU" sz="4000" dirty="0">
                <a:solidFill>
                  <a:schemeClr val="bg1"/>
                </a:solidFill>
                <a:latin typeface="Bookman Old Style" pitchFamily="18" charset="0"/>
              </a:rPr>
            </a:br>
            <a:r>
              <a:rPr lang="ru-RU" sz="4000" dirty="0">
                <a:solidFill>
                  <a:schemeClr val="bg1"/>
                </a:solidFill>
                <a:latin typeface="Bookman Old Style" pitchFamily="18" charset="0"/>
              </a:rPr>
              <a:t>B) Орион</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Скорпион</a:t>
            </a:r>
            <a:br>
              <a:rPr lang="ru-RU" sz="4000" dirty="0">
                <a:solidFill>
                  <a:schemeClr val="bg1"/>
                </a:solidFill>
                <a:latin typeface="Bookman Old Style" pitchFamily="18" charset="0"/>
              </a:rPr>
            </a:br>
            <a:r>
              <a:rPr lang="ru-RU" sz="4000" dirty="0">
                <a:solidFill>
                  <a:schemeClr val="bg1"/>
                </a:solidFill>
                <a:latin typeface="Bookman Old Style" pitchFamily="18" charset="0"/>
              </a:rPr>
              <a:t>D) Козерог.</a:t>
            </a:r>
          </a:p>
        </p:txBody>
      </p:sp>
    </p:spTree>
    <p:extLst>
      <p:ext uri="{BB962C8B-B14F-4D97-AF65-F5344CB8AC3E}">
        <p14:creationId xmlns:p14="http://schemas.microsoft.com/office/powerpoint/2010/main" val="1052842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5016758"/>
          </a:xfrm>
          <a:prstGeom prst="rect">
            <a:avLst/>
          </a:prstGeom>
          <a:noFill/>
        </p:spPr>
        <p:txBody>
          <a:bodyPr wrap="square" rtlCol="0">
            <a:spAutoFit/>
          </a:bodyPr>
          <a:lstStyle/>
          <a:p>
            <a:pPr lvl="0"/>
            <a:r>
              <a:rPr lang="ru-RU" sz="4000" dirty="0" smtClean="0">
                <a:solidFill>
                  <a:schemeClr val="bg1"/>
                </a:solidFill>
                <a:latin typeface="Bookman Old Style" pitchFamily="18" charset="0"/>
              </a:rPr>
              <a:t>7. </a:t>
            </a:r>
            <a:r>
              <a:rPr lang="ru-RU" sz="4000" dirty="0">
                <a:solidFill>
                  <a:schemeClr val="bg1"/>
                </a:solidFill>
                <a:latin typeface="Bookman Old Style" pitchFamily="18" charset="0"/>
              </a:rPr>
              <a:t>Как назывался летательный аппарат, который называли «нашим ответом американскому Шаттлу»?</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Буран</a:t>
            </a:r>
            <a:br>
              <a:rPr lang="ru-RU" sz="4000" dirty="0">
                <a:solidFill>
                  <a:schemeClr val="bg1"/>
                </a:solidFill>
                <a:latin typeface="Bookman Old Style" pitchFamily="18" charset="0"/>
              </a:rPr>
            </a:br>
            <a:r>
              <a:rPr lang="ru-RU" sz="4000" dirty="0">
                <a:solidFill>
                  <a:schemeClr val="bg1"/>
                </a:solidFill>
                <a:latin typeface="Bookman Old Style" pitchFamily="18" charset="0"/>
              </a:rPr>
              <a:t>B) Уран</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Протон</a:t>
            </a:r>
            <a:br>
              <a:rPr lang="ru-RU" sz="4000" dirty="0">
                <a:solidFill>
                  <a:schemeClr val="bg1"/>
                </a:solidFill>
                <a:latin typeface="Bookman Old Style" pitchFamily="18" charset="0"/>
              </a:rPr>
            </a:br>
            <a:r>
              <a:rPr lang="ru-RU" sz="4000" dirty="0">
                <a:solidFill>
                  <a:schemeClr val="bg1"/>
                </a:solidFill>
                <a:latin typeface="Bookman Old Style" pitchFamily="18" charset="0"/>
              </a:rPr>
              <a:t>D) Энергия.</a:t>
            </a:r>
          </a:p>
        </p:txBody>
      </p:sp>
      <p:pic>
        <p:nvPicPr>
          <p:cNvPr id="3074" name="Picture 2" descr="https://encrypted-tbn0.gstatic.com/images?q=tbn:ANd9GcRWqVXJrzTXw-t67INCcI9gVIQ3Tgtm6kEqoa48P9wZnekSdqQ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333" y="4317245"/>
            <a:ext cx="4052260" cy="232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38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3785652"/>
          </a:xfrm>
          <a:prstGeom prst="rect">
            <a:avLst/>
          </a:prstGeom>
          <a:noFill/>
        </p:spPr>
        <p:txBody>
          <a:bodyPr wrap="square" rtlCol="0">
            <a:spAutoFit/>
          </a:bodyPr>
          <a:lstStyle/>
          <a:p>
            <a:pPr lvl="0"/>
            <a:r>
              <a:rPr lang="ru-RU" sz="4000" dirty="0" smtClean="0">
                <a:solidFill>
                  <a:schemeClr val="bg1"/>
                </a:solidFill>
                <a:latin typeface="Bookman Old Style" pitchFamily="18" charset="0"/>
              </a:rPr>
              <a:t>8. </a:t>
            </a:r>
            <a:r>
              <a:rPr lang="ru-RU" sz="4000" dirty="0">
                <a:solidFill>
                  <a:schemeClr val="bg1"/>
                </a:solidFill>
                <a:latin typeface="Bookman Old Style" pitchFamily="18" charset="0"/>
              </a:rPr>
              <a:t>Сколько звезд в Солнечной системе?</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Одна</a:t>
            </a:r>
            <a:br>
              <a:rPr lang="ru-RU" sz="4000" dirty="0">
                <a:solidFill>
                  <a:schemeClr val="bg1"/>
                </a:solidFill>
                <a:latin typeface="Bookman Old Style" pitchFamily="18" charset="0"/>
              </a:rPr>
            </a:br>
            <a:r>
              <a:rPr lang="ru-RU" sz="4000" dirty="0">
                <a:solidFill>
                  <a:schemeClr val="bg1"/>
                </a:solidFill>
                <a:latin typeface="Bookman Old Style" pitchFamily="18" charset="0"/>
              </a:rPr>
              <a:t>B) Две</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Три</a:t>
            </a:r>
            <a:br>
              <a:rPr lang="ru-RU" sz="4000" dirty="0">
                <a:solidFill>
                  <a:schemeClr val="bg1"/>
                </a:solidFill>
                <a:latin typeface="Bookman Old Style" pitchFamily="18" charset="0"/>
              </a:rPr>
            </a:br>
            <a:r>
              <a:rPr lang="ru-RU" sz="4000" dirty="0">
                <a:solidFill>
                  <a:schemeClr val="bg1"/>
                </a:solidFill>
                <a:latin typeface="Bookman Old Style" pitchFamily="18" charset="0"/>
              </a:rPr>
              <a:t>D) Не сосчитать.</a:t>
            </a:r>
          </a:p>
        </p:txBody>
      </p:sp>
      <p:pic>
        <p:nvPicPr>
          <p:cNvPr id="2050" name="Picture 2" descr="http://irina-se.com/wp-content/uploads/2013/01/%D1%81%D0%BE%D0%BB%D0%BD%D0%B5%D1%87%D0%BD%D0%B0%D1%8F-%D1%81%D0%B8%D1%81%D1%82%D0%B5%D0%BC%D0%B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861048"/>
            <a:ext cx="3726160" cy="27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4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5016758"/>
          </a:xfrm>
          <a:prstGeom prst="rect">
            <a:avLst/>
          </a:prstGeom>
          <a:noFill/>
        </p:spPr>
        <p:txBody>
          <a:bodyPr wrap="square" rtlCol="0">
            <a:spAutoFit/>
          </a:bodyPr>
          <a:lstStyle/>
          <a:p>
            <a:pPr lvl="0"/>
            <a:r>
              <a:rPr lang="ru-RU" sz="4000" dirty="0" smtClean="0">
                <a:solidFill>
                  <a:schemeClr val="bg1"/>
                </a:solidFill>
                <a:latin typeface="Bookman Old Style" pitchFamily="18" charset="0"/>
              </a:rPr>
              <a:t>9. </a:t>
            </a:r>
            <a:r>
              <a:rPr lang="ru-RU" sz="4000" dirty="0">
                <a:solidFill>
                  <a:schemeClr val="bg1"/>
                </a:solidFill>
                <a:latin typeface="Bookman Old Style" pitchFamily="18" charset="0"/>
              </a:rPr>
              <a:t>Почему сначала в космос запускали зверей, а не сразу человека?</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Чтобы лучше узнать действие космоса на живой организм</a:t>
            </a:r>
            <a:br>
              <a:rPr lang="ru-RU" sz="4000" dirty="0">
                <a:solidFill>
                  <a:schemeClr val="bg1"/>
                </a:solidFill>
                <a:latin typeface="Bookman Old Style" pitchFamily="18" charset="0"/>
              </a:rPr>
            </a:br>
            <a:r>
              <a:rPr lang="ru-RU" sz="4000" dirty="0">
                <a:solidFill>
                  <a:schemeClr val="bg1"/>
                </a:solidFill>
                <a:latin typeface="Bookman Old Style" pitchFamily="18" charset="0"/>
              </a:rPr>
              <a:t>B) Никто не хотел туда лететь</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Собак не жалко</a:t>
            </a:r>
            <a:br>
              <a:rPr lang="ru-RU" sz="4000" dirty="0">
                <a:solidFill>
                  <a:schemeClr val="bg1"/>
                </a:solidFill>
                <a:latin typeface="Bookman Old Style" pitchFamily="18" charset="0"/>
              </a:rPr>
            </a:br>
            <a:r>
              <a:rPr lang="ru-RU" sz="4000" dirty="0">
                <a:solidFill>
                  <a:schemeClr val="bg1"/>
                </a:solidFill>
                <a:latin typeface="Bookman Old Style" pitchFamily="18" charset="0"/>
              </a:rPr>
              <a:t>D) Денег не было</a:t>
            </a:r>
          </a:p>
        </p:txBody>
      </p:sp>
    </p:spTree>
    <p:extLst>
      <p:ext uri="{BB962C8B-B14F-4D97-AF65-F5344CB8AC3E}">
        <p14:creationId xmlns:p14="http://schemas.microsoft.com/office/powerpoint/2010/main" val="506997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3785652"/>
          </a:xfrm>
          <a:prstGeom prst="rect">
            <a:avLst/>
          </a:prstGeom>
          <a:noFill/>
        </p:spPr>
        <p:txBody>
          <a:bodyPr wrap="square" rtlCol="0">
            <a:spAutoFit/>
          </a:bodyPr>
          <a:lstStyle/>
          <a:p>
            <a:pPr lvl="0"/>
            <a:r>
              <a:rPr lang="ru-RU" sz="4000" dirty="0" smtClean="0">
                <a:solidFill>
                  <a:schemeClr val="bg1"/>
                </a:solidFill>
                <a:latin typeface="Bookman Old Style" pitchFamily="18" charset="0"/>
              </a:rPr>
              <a:t>10. </a:t>
            </a:r>
            <a:r>
              <a:rPr lang="ru-RU" sz="4000" dirty="0">
                <a:solidFill>
                  <a:schemeClr val="bg1"/>
                </a:solidFill>
                <a:latin typeface="Bookman Old Style" pitchFamily="18" charset="0"/>
              </a:rPr>
              <a:t>Как звали первую женщину-космонавта?</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Терешкова</a:t>
            </a:r>
            <a:br>
              <a:rPr lang="ru-RU" sz="4000" dirty="0">
                <a:solidFill>
                  <a:schemeClr val="bg1"/>
                </a:solidFill>
                <a:latin typeface="Bookman Old Style" pitchFamily="18" charset="0"/>
              </a:rPr>
            </a:br>
            <a:r>
              <a:rPr lang="ru-RU" sz="4000" dirty="0">
                <a:solidFill>
                  <a:schemeClr val="bg1"/>
                </a:solidFill>
                <a:latin typeface="Bookman Old Style" pitchFamily="18" charset="0"/>
              </a:rPr>
              <a:t>B) </a:t>
            </a:r>
            <a:r>
              <a:rPr lang="ru-RU" sz="4000" dirty="0" err="1">
                <a:solidFill>
                  <a:schemeClr val="bg1"/>
                </a:solidFill>
                <a:latin typeface="Bookman Old Style" pitchFamily="18" charset="0"/>
              </a:rPr>
              <a:t>Мариванна</a:t>
            </a:r>
            <a:r>
              <a:rPr lang="ru-RU" sz="4000" dirty="0">
                <a:solidFill>
                  <a:schemeClr val="bg1"/>
                </a:solidFill>
                <a:latin typeface="Bookman Old Style" pitchFamily="18" charset="0"/>
              </a:rPr>
              <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Жанна Д'Арк</a:t>
            </a:r>
            <a:br>
              <a:rPr lang="ru-RU" sz="4000" dirty="0">
                <a:solidFill>
                  <a:schemeClr val="bg1"/>
                </a:solidFill>
                <a:latin typeface="Bookman Old Style" pitchFamily="18" charset="0"/>
              </a:rPr>
            </a:br>
            <a:r>
              <a:rPr lang="ru-RU" sz="4000" dirty="0">
                <a:solidFill>
                  <a:schemeClr val="bg1"/>
                </a:solidFill>
                <a:latin typeface="Bookman Old Style" pitchFamily="18" charset="0"/>
              </a:rPr>
              <a:t>D) Ксения Собчак.</a:t>
            </a:r>
          </a:p>
        </p:txBody>
      </p:sp>
    </p:spTree>
    <p:extLst>
      <p:ext uri="{BB962C8B-B14F-4D97-AF65-F5344CB8AC3E}">
        <p14:creationId xmlns:p14="http://schemas.microsoft.com/office/powerpoint/2010/main" val="1635621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4647426"/>
          </a:xfrm>
          <a:prstGeom prst="rect">
            <a:avLst/>
          </a:prstGeom>
          <a:noFill/>
        </p:spPr>
        <p:txBody>
          <a:bodyPr wrap="square" rtlCol="0">
            <a:spAutoFit/>
          </a:bodyPr>
          <a:lstStyle/>
          <a:p>
            <a:pPr lvl="0"/>
            <a:r>
              <a:rPr lang="ru-RU" sz="4000" dirty="0" smtClean="0">
                <a:solidFill>
                  <a:schemeClr val="bg1"/>
                </a:solidFill>
                <a:latin typeface="Bookman Old Style" pitchFamily="18" charset="0"/>
              </a:rPr>
              <a:t>11. </a:t>
            </a:r>
            <a:r>
              <a:rPr lang="ru-RU" sz="3200" dirty="0">
                <a:solidFill>
                  <a:schemeClr val="bg1"/>
                </a:solidFill>
                <a:latin typeface="Bookman Old Style" pitchFamily="18" charset="0"/>
              </a:rPr>
              <a:t>Эта планета была открыта американским ученым Клайдом </a:t>
            </a:r>
            <a:r>
              <a:rPr lang="ru-RU" sz="3200" dirty="0" err="1">
                <a:solidFill>
                  <a:schemeClr val="bg1"/>
                </a:solidFill>
                <a:latin typeface="Bookman Old Style" pitchFamily="18" charset="0"/>
              </a:rPr>
              <a:t>Томбо</a:t>
            </a:r>
            <a:r>
              <a:rPr lang="ru-RU" sz="3200" dirty="0">
                <a:solidFill>
                  <a:schemeClr val="bg1"/>
                </a:solidFill>
                <a:latin typeface="Bookman Old Style" pitchFamily="18" charset="0"/>
              </a:rPr>
              <a:t> лишь в 1930 году; а несколько лет назад астрономы всего мира исключили ее из Солнечной системы?</a:t>
            </a:r>
            <a:br>
              <a:rPr lang="ru-RU" sz="3200" dirty="0">
                <a:solidFill>
                  <a:schemeClr val="bg1"/>
                </a:solidFill>
                <a:latin typeface="Bookman Old Style" pitchFamily="18" charset="0"/>
              </a:rPr>
            </a:br>
            <a:r>
              <a:rPr lang="ru-RU" sz="3200" dirty="0">
                <a:solidFill>
                  <a:schemeClr val="bg1"/>
                </a:solidFill>
                <a:latin typeface="Bookman Old Style" pitchFamily="18" charset="0"/>
              </a:rPr>
              <a:t>А) Нептун</a:t>
            </a:r>
            <a:br>
              <a:rPr lang="ru-RU" sz="3200" dirty="0">
                <a:solidFill>
                  <a:schemeClr val="bg1"/>
                </a:solidFill>
                <a:latin typeface="Bookman Old Style" pitchFamily="18" charset="0"/>
              </a:rPr>
            </a:br>
            <a:r>
              <a:rPr lang="ru-RU" sz="3200" dirty="0">
                <a:solidFill>
                  <a:schemeClr val="bg1"/>
                </a:solidFill>
                <a:latin typeface="Bookman Old Style" pitchFamily="18" charset="0"/>
              </a:rPr>
              <a:t>B) Сатурн</a:t>
            </a:r>
            <a:br>
              <a:rPr lang="ru-RU" sz="3200" dirty="0">
                <a:solidFill>
                  <a:schemeClr val="bg1"/>
                </a:solidFill>
                <a:latin typeface="Bookman Old Style" pitchFamily="18" charset="0"/>
              </a:rPr>
            </a:br>
            <a:r>
              <a:rPr lang="ru-RU" sz="3200" dirty="0">
                <a:solidFill>
                  <a:schemeClr val="bg1"/>
                </a:solidFill>
                <a:latin typeface="Bookman Old Style" pitchFamily="18" charset="0"/>
              </a:rPr>
              <a:t>С) Меркурий</a:t>
            </a:r>
            <a:br>
              <a:rPr lang="ru-RU" sz="3200" dirty="0">
                <a:solidFill>
                  <a:schemeClr val="bg1"/>
                </a:solidFill>
                <a:latin typeface="Bookman Old Style" pitchFamily="18" charset="0"/>
              </a:rPr>
            </a:br>
            <a:r>
              <a:rPr lang="ru-RU" sz="3200" dirty="0">
                <a:solidFill>
                  <a:schemeClr val="bg1"/>
                </a:solidFill>
                <a:latin typeface="Bookman Old Style" pitchFamily="18" charset="0"/>
              </a:rPr>
              <a:t>D) Плутон</a:t>
            </a:r>
          </a:p>
        </p:txBody>
      </p:sp>
    </p:spTree>
    <p:extLst>
      <p:ext uri="{BB962C8B-B14F-4D97-AF65-F5344CB8AC3E}">
        <p14:creationId xmlns:p14="http://schemas.microsoft.com/office/powerpoint/2010/main" val="4107560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ace.hobby.ru/firsts/tsiolk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3168352" cy="4562429"/>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p:cNvSpPr/>
          <p:nvPr/>
        </p:nvSpPr>
        <p:spPr>
          <a:xfrm>
            <a:off x="2758028" y="3140968"/>
            <a:ext cx="6336704" cy="3528392"/>
          </a:xfrm>
          <a:prstGeom prst="roundRect">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i="1" dirty="0">
                <a:latin typeface="Bookman Old Style" pitchFamily="18" charset="0"/>
              </a:rPr>
              <a:t>«Человечество не останется вечно на Земле, но в погоне за светом и пространством сначала робко проникнет за пределы атмосферы, а затем завоюет себе все околосолнечное пространство»</a:t>
            </a:r>
            <a:endParaRPr lang="ru-RU" sz="2800" dirty="0">
              <a:latin typeface="Bookman Old Style" pitchFamily="18" charset="0"/>
            </a:endParaRPr>
          </a:p>
        </p:txBody>
      </p:sp>
      <p:sp>
        <p:nvSpPr>
          <p:cNvPr id="10" name="Скругленный прямоугольник 9"/>
          <p:cNvSpPr/>
          <p:nvPr/>
        </p:nvSpPr>
        <p:spPr>
          <a:xfrm>
            <a:off x="3347864" y="314498"/>
            <a:ext cx="5746868" cy="936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Bookman Old Style" pitchFamily="18" charset="0"/>
              </a:rPr>
              <a:t>Константин Эдуардович Циолковский</a:t>
            </a:r>
          </a:p>
          <a:p>
            <a:pPr algn="ctr"/>
            <a:r>
              <a:rPr lang="ru-RU" sz="2000" dirty="0">
                <a:solidFill>
                  <a:schemeClr val="bg1"/>
                </a:solidFill>
                <a:latin typeface="Bookman Old Style" pitchFamily="18" charset="0"/>
              </a:rPr>
              <a:t>5 (17) сентября 1857 </a:t>
            </a:r>
            <a:endParaRPr lang="ru-RU" sz="2000" b="1" dirty="0">
              <a:solidFill>
                <a:schemeClr val="bg1"/>
              </a:solidFill>
              <a:latin typeface="Bookman Old Style" pitchFamily="18" charset="0"/>
            </a:endParaRPr>
          </a:p>
        </p:txBody>
      </p:sp>
    </p:spTree>
    <p:extLst>
      <p:ext uri="{BB962C8B-B14F-4D97-AF65-F5344CB8AC3E}">
        <p14:creationId xmlns:p14="http://schemas.microsoft.com/office/powerpoint/2010/main" val="3149609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3785652"/>
          </a:xfrm>
          <a:prstGeom prst="rect">
            <a:avLst/>
          </a:prstGeom>
          <a:noFill/>
        </p:spPr>
        <p:txBody>
          <a:bodyPr wrap="square" rtlCol="0">
            <a:spAutoFit/>
          </a:bodyPr>
          <a:lstStyle/>
          <a:p>
            <a:pPr lvl="0"/>
            <a:r>
              <a:rPr lang="ru-RU" sz="4000" dirty="0" smtClean="0">
                <a:solidFill>
                  <a:schemeClr val="bg1"/>
                </a:solidFill>
                <a:latin typeface="Bookman Old Style" pitchFamily="18" charset="0"/>
              </a:rPr>
              <a:t>12. </a:t>
            </a:r>
            <a:r>
              <a:rPr lang="ru-RU" sz="4000" dirty="0">
                <a:solidFill>
                  <a:schemeClr val="bg1"/>
                </a:solidFill>
                <a:latin typeface="Bookman Old Style" pitchFamily="18" charset="0"/>
              </a:rPr>
              <a:t>Что в переводе на русский означает слово «планета»?</a:t>
            </a:r>
            <a:br>
              <a:rPr lang="ru-RU" sz="4000" dirty="0">
                <a:solidFill>
                  <a:schemeClr val="bg1"/>
                </a:solidFill>
                <a:latin typeface="Bookman Old Style" pitchFamily="18" charset="0"/>
              </a:rPr>
            </a:br>
            <a:r>
              <a:rPr lang="ru-RU" sz="4000" dirty="0">
                <a:solidFill>
                  <a:schemeClr val="bg1"/>
                </a:solidFill>
                <a:latin typeface="Bookman Old Style" pitchFamily="18" charset="0"/>
              </a:rPr>
              <a:t>А) Круглая</a:t>
            </a:r>
            <a:br>
              <a:rPr lang="ru-RU" sz="4000" dirty="0">
                <a:solidFill>
                  <a:schemeClr val="bg1"/>
                </a:solidFill>
                <a:latin typeface="Bookman Old Style" pitchFamily="18" charset="0"/>
              </a:rPr>
            </a:br>
            <a:r>
              <a:rPr lang="ru-RU" sz="4000" dirty="0">
                <a:solidFill>
                  <a:schemeClr val="bg1"/>
                </a:solidFill>
                <a:latin typeface="Bookman Old Style" pitchFamily="18" charset="0"/>
              </a:rPr>
              <a:t>B) Блуждающая</a:t>
            </a:r>
            <a:br>
              <a:rPr lang="ru-RU" sz="4000" dirty="0">
                <a:solidFill>
                  <a:schemeClr val="bg1"/>
                </a:solidFill>
                <a:latin typeface="Bookman Old Style" pitchFamily="18" charset="0"/>
              </a:rPr>
            </a:br>
            <a:r>
              <a:rPr lang="ru-RU" sz="4000" dirty="0">
                <a:solidFill>
                  <a:schemeClr val="bg1"/>
                </a:solidFill>
                <a:latin typeface="Bookman Old Style" pitchFamily="18" charset="0"/>
              </a:rPr>
              <a:t>С) Большая</a:t>
            </a:r>
            <a:br>
              <a:rPr lang="ru-RU" sz="4000" dirty="0">
                <a:solidFill>
                  <a:schemeClr val="bg1"/>
                </a:solidFill>
                <a:latin typeface="Bookman Old Style" pitchFamily="18" charset="0"/>
              </a:rPr>
            </a:br>
            <a:r>
              <a:rPr lang="ru-RU" sz="4000" dirty="0">
                <a:solidFill>
                  <a:schemeClr val="bg1"/>
                </a:solidFill>
                <a:latin typeface="Bookman Old Style" pitchFamily="18" charset="0"/>
              </a:rPr>
              <a:t>D) Космическая</a:t>
            </a:r>
          </a:p>
        </p:txBody>
      </p:sp>
    </p:spTree>
    <p:extLst>
      <p:ext uri="{BB962C8B-B14F-4D97-AF65-F5344CB8AC3E}">
        <p14:creationId xmlns:p14="http://schemas.microsoft.com/office/powerpoint/2010/main" val="1950610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323439"/>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4. </a:t>
            </a:r>
            <a:r>
              <a:rPr lang="ru-RU" sz="2400" u="sng" dirty="0">
                <a:solidFill>
                  <a:schemeClr val="bg1"/>
                </a:solidFill>
                <a:latin typeface="Bookman Old Style" pitchFamily="18" charset="0"/>
              </a:rPr>
              <a:t>Вам необходимо собрать первый космический корабль, на котором и было совершено путешествие Ю.А. Гагариным. </a:t>
            </a:r>
            <a:endParaRPr lang="ru-RU" sz="2400" u="sng" dirty="0">
              <a:solidFill>
                <a:schemeClr val="bg1"/>
              </a:solidFill>
              <a:effectLst>
                <a:outerShdw blurRad="38100" dist="38100" dir="2700000" algn="tl">
                  <a:srgbClr val="000000">
                    <a:alpha val="43137"/>
                  </a:srgbClr>
                </a:outerShdw>
              </a:effectLst>
              <a:latin typeface="Bookman Old Style" pitchFamily="18" charset="0"/>
            </a:endParaRPr>
          </a:p>
        </p:txBody>
      </p:sp>
      <p:pic>
        <p:nvPicPr>
          <p:cNvPr id="5" name="Рисунок 4"/>
          <p:cNvPicPr/>
          <p:nvPr/>
        </p:nvPicPr>
        <p:blipFill>
          <a:blip r:embed="rId4">
            <a:extLst>
              <a:ext uri="{28A0092B-C50C-407E-A947-70E740481C1C}">
                <a14:useLocalDpi xmlns:a14="http://schemas.microsoft.com/office/drawing/2010/main" val="0"/>
              </a:ext>
            </a:extLst>
          </a:blip>
          <a:stretch>
            <a:fillRect/>
          </a:stretch>
        </p:blipFill>
        <p:spPr>
          <a:xfrm>
            <a:off x="2915816" y="1916832"/>
            <a:ext cx="3909590" cy="4752528"/>
          </a:xfrm>
          <a:prstGeom prst="rect">
            <a:avLst/>
          </a:prstGeom>
        </p:spPr>
      </p:pic>
    </p:spTree>
    <p:extLst>
      <p:ext uri="{BB962C8B-B14F-4D97-AF65-F5344CB8AC3E}">
        <p14:creationId xmlns:p14="http://schemas.microsoft.com/office/powerpoint/2010/main" val="978184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646690"/>
            <a:ext cx="8640960" cy="523220"/>
          </a:xfrm>
          <a:prstGeom prst="rect">
            <a:avLst/>
          </a:prstGeom>
          <a:noFill/>
        </p:spPr>
        <p:txBody>
          <a:bodyPr wrap="square" rtlCol="0">
            <a:spAutoFit/>
          </a:bodyPr>
          <a:lstStyle/>
          <a:p>
            <a:pPr algn="ctr"/>
            <a:r>
              <a:rPr lang="ru-RU" sz="2800" dirty="0" smtClean="0">
                <a:solidFill>
                  <a:schemeClr val="bg1"/>
                </a:solidFill>
                <a:latin typeface="Bookman Old Style" pitchFamily="18" charset="0"/>
              </a:rPr>
              <a:t>ПОЗДРАВЛЯЕМ ПОБЕДИТЕЛЕЙ ВИКТОРИНЫ</a:t>
            </a:r>
            <a:endParaRPr lang="ru-RU" sz="2800" dirty="0">
              <a:solidFill>
                <a:schemeClr val="bg1"/>
              </a:solidFill>
              <a:latin typeface="Bookman Old Style" pitchFamily="18" charset="0"/>
            </a:endParaRPr>
          </a:p>
        </p:txBody>
      </p:sp>
      <p:pic>
        <p:nvPicPr>
          <p:cNvPr id="3" name="Picture 2" descr="D:\КЛАСС\ДЕНЬ КОСМОНАВТИКИ\9(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89" y="1684069"/>
            <a:ext cx="6912768" cy="4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42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descr="D:\КЛАСС\ДЕНЬ КОСМОНАВТИКИ\te20080410russ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04664"/>
            <a:ext cx="4476328" cy="62948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764704"/>
            <a:ext cx="4896544" cy="2062103"/>
          </a:xfrm>
          <a:prstGeom prst="rect">
            <a:avLst/>
          </a:prstGeom>
          <a:noFill/>
        </p:spPr>
        <p:txBody>
          <a:bodyPr wrap="square" rtlCol="0">
            <a:spAutoFit/>
          </a:bodyPr>
          <a:lstStyle/>
          <a:p>
            <a:r>
              <a:rPr lang="ru-RU" sz="3200" dirty="0" smtClean="0">
                <a:solidFill>
                  <a:schemeClr val="bg1"/>
                </a:solidFill>
                <a:latin typeface="Bookman Old Style" pitchFamily="18" charset="0"/>
              </a:rPr>
              <a:t>Первый запуск космического корабля «Восток» с человеком на борту</a:t>
            </a:r>
            <a:endParaRPr lang="ru-RU" sz="3200" dirty="0">
              <a:solidFill>
                <a:schemeClr val="bg1"/>
              </a:solidFill>
              <a:latin typeface="Bookman Old Style" pitchFamily="18" charset="0"/>
            </a:endParaRPr>
          </a:p>
        </p:txBody>
      </p:sp>
    </p:spTree>
    <p:extLst>
      <p:ext uri="{BB962C8B-B14F-4D97-AF65-F5344CB8AC3E}">
        <p14:creationId xmlns:p14="http://schemas.microsoft.com/office/powerpoint/2010/main" val="3069544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epizodsspace.no-ip.org/bibl/gagarin/viju-zeml76/p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673" y="-12379"/>
            <a:ext cx="5715000" cy="40894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98697" y="4100759"/>
            <a:ext cx="8568952" cy="2862322"/>
          </a:xfrm>
          <a:prstGeom prst="rect">
            <a:avLst/>
          </a:prstGeom>
        </p:spPr>
        <p:txBody>
          <a:bodyPr wrap="square">
            <a:spAutoFit/>
          </a:bodyPr>
          <a:lstStyle/>
          <a:p>
            <a:pPr algn="just"/>
            <a:r>
              <a:rPr lang="ru-RU" b="1" dirty="0">
                <a:solidFill>
                  <a:schemeClr val="bg1"/>
                </a:solidFill>
                <a:latin typeface="Bookman Old Style" pitchFamily="18" charset="0"/>
              </a:rPr>
              <a:t>"Быть первым в космосе, — сказал Гагарин перед стартом, — вступить один на один в небывалый поединок с природой, — можно ли мечтать о большем? Но вслед за этим я подумал о той колоссальной ответственности, которая легла на меня... первым проложить дорогу человечеству в космос... назовите мне большую по сложности задачу, чем та, что выпала мне. Это ответственность не перед одним, не перед десятком людей, не перед коллективом. Это ответственность перед всем советским народом, перед всем человечеством, перед его настоящим и будущим..."</a:t>
            </a:r>
          </a:p>
        </p:txBody>
      </p:sp>
    </p:spTree>
    <p:extLst>
      <p:ext uri="{BB962C8B-B14F-4D97-AF65-F5344CB8AC3E}">
        <p14:creationId xmlns:p14="http://schemas.microsoft.com/office/powerpoint/2010/main" val="1380078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epizodsspace.no-ip.org/bibl/gagarin/viju-zeml76/p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76" y="260648"/>
            <a:ext cx="4931929"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6136" y="1124744"/>
            <a:ext cx="2808312" cy="3785652"/>
          </a:xfrm>
          <a:prstGeom prst="rect">
            <a:avLst/>
          </a:prstGeom>
          <a:noFill/>
        </p:spPr>
        <p:txBody>
          <a:bodyPr wrap="square" rtlCol="0">
            <a:spAutoFit/>
          </a:bodyPr>
          <a:lstStyle/>
          <a:p>
            <a:r>
              <a:rPr lang="ru-RU" sz="2400" dirty="0" smtClean="0">
                <a:solidFill>
                  <a:schemeClr val="bg1"/>
                </a:solidFill>
                <a:latin typeface="Bookman Old Style" pitchFamily="18" charset="0"/>
              </a:rPr>
              <a:t>«… Корабль почернел,  обгорел, но именно поэтому , - сказал космонавт,  - казался мне еще более  красивым и родным, чем до полета». </a:t>
            </a:r>
            <a:endParaRPr lang="ru-RU" sz="2400" dirty="0">
              <a:solidFill>
                <a:schemeClr val="bg1"/>
              </a:solidFill>
              <a:latin typeface="Bookman Old Style" pitchFamily="18" charset="0"/>
            </a:endParaRPr>
          </a:p>
        </p:txBody>
      </p:sp>
    </p:spTree>
    <p:extLst>
      <p:ext uri="{BB962C8B-B14F-4D97-AF65-F5344CB8AC3E}">
        <p14:creationId xmlns:p14="http://schemas.microsoft.com/office/powerpoint/2010/main" val="8373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75656" y="404664"/>
            <a:ext cx="6408712" cy="830997"/>
          </a:xfrm>
          <a:prstGeom prst="rect">
            <a:avLst/>
          </a:prstGeom>
        </p:spPr>
        <p:txBody>
          <a:bodyPr wrap="square">
            <a:spAutoFit/>
          </a:bodyPr>
          <a:lstStyle/>
          <a:p>
            <a:pPr algn="ctr"/>
            <a:r>
              <a:rPr lang="ru-RU" sz="4800" b="1" dirty="0">
                <a:solidFill>
                  <a:schemeClr val="bg1"/>
                </a:solidFill>
                <a:effectLst>
                  <a:outerShdw blurRad="38100" dist="38100" dir="2700000" algn="tl">
                    <a:srgbClr val="000000">
                      <a:alpha val="43137"/>
                    </a:srgbClr>
                  </a:outerShdw>
                </a:effectLst>
                <a:latin typeface="Monotype Corsiva" pitchFamily="66" charset="0"/>
              </a:rPr>
              <a:t>Викторина «Космос и мы»</a:t>
            </a:r>
            <a:endParaRPr lang="ru-RU" sz="4800" dirty="0"/>
          </a:p>
        </p:txBody>
      </p:sp>
      <p:sp>
        <p:nvSpPr>
          <p:cNvPr id="3" name="Прямоугольник 2"/>
          <p:cNvSpPr/>
          <p:nvPr/>
        </p:nvSpPr>
        <p:spPr>
          <a:xfrm>
            <a:off x="611560" y="1844824"/>
            <a:ext cx="7920880" cy="4031873"/>
          </a:xfrm>
          <a:prstGeom prst="rect">
            <a:avLst/>
          </a:prstGeom>
        </p:spPr>
        <p:txBody>
          <a:bodyPr wrap="square">
            <a:spAutoFit/>
          </a:bodyPr>
          <a:lstStyle/>
          <a:p>
            <a:r>
              <a:rPr lang="ru-RU" sz="3200" dirty="0" smtClean="0">
                <a:solidFill>
                  <a:schemeClr val="bg1"/>
                </a:solidFill>
                <a:latin typeface="Bookman Old Style" pitchFamily="18" charset="0"/>
              </a:rPr>
              <a:t>1 этап. </a:t>
            </a:r>
            <a:r>
              <a:rPr lang="ru-RU" sz="3200" dirty="0">
                <a:solidFill>
                  <a:schemeClr val="bg1"/>
                </a:solidFill>
                <a:latin typeface="Bookman Old Style" pitchFamily="18" charset="0"/>
              </a:rPr>
              <a:t>Ответить на вопрос да или нет.</a:t>
            </a:r>
          </a:p>
          <a:p>
            <a:r>
              <a:rPr lang="ru-RU" sz="3200" dirty="0" smtClean="0">
                <a:solidFill>
                  <a:schemeClr val="bg1"/>
                </a:solidFill>
                <a:latin typeface="Bookman Old Style" pitchFamily="18" charset="0"/>
              </a:rPr>
              <a:t>2 этап. </a:t>
            </a:r>
            <a:r>
              <a:rPr lang="ru-RU" sz="3200" dirty="0">
                <a:solidFill>
                  <a:schemeClr val="bg1"/>
                </a:solidFill>
                <a:latin typeface="Bookman Old Style" pitchFamily="18" charset="0"/>
              </a:rPr>
              <a:t>Правильно ответить на поставленный вопрос</a:t>
            </a:r>
          </a:p>
          <a:p>
            <a:r>
              <a:rPr lang="ru-RU" sz="3200" dirty="0" smtClean="0">
                <a:solidFill>
                  <a:schemeClr val="bg1"/>
                </a:solidFill>
                <a:latin typeface="Bookman Old Style" pitchFamily="18" charset="0"/>
              </a:rPr>
              <a:t>3 этап. </a:t>
            </a:r>
            <a:r>
              <a:rPr lang="ru-RU" sz="3200" dirty="0">
                <a:solidFill>
                  <a:schemeClr val="bg1"/>
                </a:solidFill>
                <a:latin typeface="Bookman Old Style" pitchFamily="18" charset="0"/>
              </a:rPr>
              <a:t>Выбрать правильный вариант из предложенных.</a:t>
            </a:r>
          </a:p>
          <a:p>
            <a:r>
              <a:rPr lang="ru-RU" sz="3200" dirty="0" smtClean="0">
                <a:solidFill>
                  <a:schemeClr val="bg1"/>
                </a:solidFill>
                <a:latin typeface="Bookman Old Style" pitchFamily="18" charset="0"/>
              </a:rPr>
              <a:t>4 этап . </a:t>
            </a:r>
            <a:r>
              <a:rPr lang="ru-RU" sz="3200" dirty="0">
                <a:solidFill>
                  <a:schemeClr val="bg1"/>
                </a:solidFill>
                <a:latin typeface="Bookman Old Style" pitchFamily="18" charset="0"/>
              </a:rPr>
              <a:t>Собрать первый космический корабль из деталей </a:t>
            </a:r>
          </a:p>
        </p:txBody>
      </p:sp>
    </p:spTree>
    <p:extLst>
      <p:ext uri="{BB962C8B-B14F-4D97-AF65-F5344CB8AC3E}">
        <p14:creationId xmlns:p14="http://schemas.microsoft.com/office/powerpoint/2010/main" val="3891895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04664"/>
            <a:ext cx="8352928" cy="1077218"/>
          </a:xfrm>
          <a:prstGeom prst="rect">
            <a:avLst/>
          </a:prstGeom>
          <a:noFill/>
        </p:spPr>
        <p:txBody>
          <a:bodyPr wrap="square" rtlCol="0">
            <a:spAutoFit/>
          </a:bodyPr>
          <a:lstStyle/>
          <a:p>
            <a:r>
              <a:rPr lang="ru-RU" sz="3200" dirty="0" smtClean="0">
                <a:solidFill>
                  <a:schemeClr val="bg1"/>
                </a:solidFill>
                <a:latin typeface="Bookman Old Style" pitchFamily="18" charset="0"/>
              </a:rPr>
              <a:t>Этап 1. </a:t>
            </a:r>
            <a:r>
              <a:rPr lang="ru-RU" sz="3200" u="sng" dirty="0">
                <a:solidFill>
                  <a:schemeClr val="bg1"/>
                </a:solidFill>
                <a:effectLst>
                  <a:outerShdw blurRad="38100" dist="38100" dir="2700000" algn="tl">
                    <a:srgbClr val="000000">
                      <a:alpha val="43137"/>
                    </a:srgbClr>
                  </a:outerShdw>
                </a:effectLst>
                <a:latin typeface="Bookman Old Style" pitchFamily="18" charset="0"/>
              </a:rPr>
              <a:t>Ответить на вопросы ДА или НЕТ</a:t>
            </a:r>
          </a:p>
        </p:txBody>
      </p:sp>
      <p:sp>
        <p:nvSpPr>
          <p:cNvPr id="3" name="TextBox 2"/>
          <p:cNvSpPr txBox="1"/>
          <p:nvPr/>
        </p:nvSpPr>
        <p:spPr>
          <a:xfrm>
            <a:off x="179512" y="1528453"/>
            <a:ext cx="8568952" cy="4832092"/>
          </a:xfrm>
          <a:prstGeom prst="rect">
            <a:avLst/>
          </a:prstGeom>
          <a:noFill/>
        </p:spPr>
        <p:txBody>
          <a:bodyPr wrap="square" rtlCol="0">
            <a:spAutoFit/>
          </a:bodyPr>
          <a:lstStyle/>
          <a:p>
            <a:pPr lvl="0"/>
            <a:r>
              <a:rPr lang="ru-RU" sz="2800" dirty="0" smtClean="0">
                <a:solidFill>
                  <a:schemeClr val="bg1"/>
                </a:solidFill>
                <a:latin typeface="Bookman Old Style" pitchFamily="18" charset="0"/>
              </a:rPr>
              <a:t>1. Предположение </a:t>
            </a:r>
            <a:r>
              <a:rPr lang="ru-RU" sz="2800" dirty="0">
                <a:solidFill>
                  <a:schemeClr val="bg1"/>
                </a:solidFill>
                <a:latin typeface="Bookman Old Style" pitchFamily="18" charset="0"/>
              </a:rPr>
              <a:t>о том, что Земля имеет форму шара, первым высказал древнегреческий ученый Пифагор</a:t>
            </a:r>
            <a:r>
              <a:rPr lang="ru-RU" sz="2800" dirty="0" smtClean="0">
                <a:solidFill>
                  <a:schemeClr val="bg1"/>
                </a:solidFill>
                <a:latin typeface="Bookman Old Style" pitchFamily="18" charset="0"/>
              </a:rPr>
              <a:t>?</a:t>
            </a:r>
            <a:endParaRPr lang="ru-RU" sz="2800" dirty="0">
              <a:solidFill>
                <a:schemeClr val="bg1"/>
              </a:solidFill>
              <a:latin typeface="Bookman Old Style" pitchFamily="18" charset="0"/>
            </a:endParaRPr>
          </a:p>
          <a:p>
            <a:pPr lvl="0"/>
            <a:r>
              <a:rPr lang="ru-RU" sz="2800" dirty="0" smtClean="0">
                <a:solidFill>
                  <a:schemeClr val="bg1"/>
                </a:solidFill>
                <a:latin typeface="Bookman Old Style" pitchFamily="18" charset="0"/>
              </a:rPr>
              <a:t>2. Солнечную </a:t>
            </a:r>
            <a:r>
              <a:rPr lang="ru-RU" sz="2800" dirty="0">
                <a:solidFill>
                  <a:schemeClr val="bg1"/>
                </a:solidFill>
                <a:latin typeface="Bookman Old Style" pitchFamily="18" charset="0"/>
              </a:rPr>
              <a:t>систему образуют девять планет</a:t>
            </a:r>
            <a:r>
              <a:rPr lang="ru-RU" sz="2800" dirty="0" smtClean="0">
                <a:solidFill>
                  <a:schemeClr val="bg1"/>
                </a:solidFill>
                <a:latin typeface="Bookman Old Style" pitchFamily="18" charset="0"/>
              </a:rPr>
              <a:t>?</a:t>
            </a:r>
            <a:endParaRPr lang="ru-RU" sz="2800" dirty="0">
              <a:solidFill>
                <a:schemeClr val="bg1"/>
              </a:solidFill>
              <a:latin typeface="Bookman Old Style" pitchFamily="18" charset="0"/>
            </a:endParaRPr>
          </a:p>
          <a:p>
            <a:pPr lvl="0"/>
            <a:r>
              <a:rPr lang="ru-RU" sz="2800" dirty="0" smtClean="0">
                <a:solidFill>
                  <a:schemeClr val="bg1"/>
                </a:solidFill>
                <a:latin typeface="Bookman Old Style" pitchFamily="18" charset="0"/>
              </a:rPr>
              <a:t>3. Солнце </a:t>
            </a:r>
            <a:r>
              <a:rPr lang="ru-RU" sz="2800" dirty="0">
                <a:solidFill>
                  <a:schemeClr val="bg1"/>
                </a:solidFill>
                <a:latin typeface="Bookman Old Style" pitchFamily="18" charset="0"/>
              </a:rPr>
              <a:t>- это звезда? </a:t>
            </a:r>
          </a:p>
          <a:p>
            <a:pPr lvl="0"/>
            <a:r>
              <a:rPr lang="ru-RU" sz="2800" dirty="0" smtClean="0">
                <a:solidFill>
                  <a:schemeClr val="bg1"/>
                </a:solidFill>
                <a:latin typeface="Bookman Old Style" pitchFamily="18" charset="0"/>
              </a:rPr>
              <a:t>4. Только </a:t>
            </a:r>
            <a:r>
              <a:rPr lang="ru-RU" sz="2800" dirty="0">
                <a:solidFill>
                  <a:schemeClr val="bg1"/>
                </a:solidFill>
                <a:latin typeface="Bookman Old Style" pitchFamily="18" charset="0"/>
              </a:rPr>
              <a:t>Земля имеет спутник? </a:t>
            </a:r>
          </a:p>
          <a:p>
            <a:pPr lvl="0"/>
            <a:r>
              <a:rPr lang="ru-RU" sz="2800" dirty="0" smtClean="0">
                <a:solidFill>
                  <a:schemeClr val="bg1"/>
                </a:solidFill>
                <a:latin typeface="Bookman Old Style" pitchFamily="18" charset="0"/>
              </a:rPr>
              <a:t>5. Звезды </a:t>
            </a:r>
            <a:r>
              <a:rPr lang="ru-RU" sz="2800" dirty="0">
                <a:solidFill>
                  <a:schemeClr val="bg1"/>
                </a:solidFill>
                <a:latin typeface="Bookman Old Style" pitchFamily="18" charset="0"/>
              </a:rPr>
              <a:t>- это небесные тела, которые светят отраженным светом? </a:t>
            </a:r>
          </a:p>
          <a:p>
            <a:r>
              <a:rPr lang="ru-RU" sz="2800" dirty="0" smtClean="0">
                <a:solidFill>
                  <a:schemeClr val="bg1"/>
                </a:solidFill>
                <a:latin typeface="Bookman Old Style" pitchFamily="18" charset="0"/>
              </a:rPr>
              <a:t>6. Самая </a:t>
            </a:r>
            <a:r>
              <a:rPr lang="ru-RU" sz="2800" dirty="0">
                <a:solidFill>
                  <a:schemeClr val="bg1"/>
                </a:solidFill>
                <a:latin typeface="Bookman Old Style" pitchFamily="18" charset="0"/>
              </a:rPr>
              <a:t>маленькая планета Солнечной системы - Меркурий? </a:t>
            </a:r>
          </a:p>
        </p:txBody>
      </p:sp>
    </p:spTree>
    <p:extLst>
      <p:ext uri="{BB962C8B-B14F-4D97-AF65-F5344CB8AC3E}">
        <p14:creationId xmlns:p14="http://schemas.microsoft.com/office/powerpoint/2010/main" val="3665037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2. </a:t>
            </a:r>
            <a:r>
              <a:rPr lang="ru-RU" sz="3200" u="sng" dirty="0">
                <a:solidFill>
                  <a:schemeClr val="bg1"/>
                </a:solidFill>
                <a:effectLst>
                  <a:outerShdw blurRad="38100" dist="38100" dir="2700000" algn="tl">
                    <a:srgbClr val="000000">
                      <a:alpha val="43137"/>
                    </a:srgbClr>
                  </a:outerShdw>
                </a:effectLst>
                <a:latin typeface="Bookman Old Style" pitchFamily="18" charset="0"/>
              </a:rPr>
              <a:t>Вам нужно назвать правильный ответ на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вопрос</a:t>
            </a:r>
            <a:r>
              <a:rPr lang="ru-RU" sz="3200" u="sng" dirty="0">
                <a:solidFill>
                  <a:schemeClr val="bg1"/>
                </a:solidFill>
                <a:effectLst>
                  <a:outerShdw blurRad="38100" dist="38100" dir="2700000" algn="tl">
                    <a:srgbClr val="000000">
                      <a:alpha val="43137"/>
                    </a:srgbClr>
                  </a:outerShdw>
                </a:effectLst>
                <a:latin typeface="Bookman Old Style" pitchFamily="18" charset="0"/>
              </a:rPr>
              <a:t>.</a:t>
            </a:r>
          </a:p>
        </p:txBody>
      </p:sp>
      <p:sp>
        <p:nvSpPr>
          <p:cNvPr id="4" name="TextBox 3"/>
          <p:cNvSpPr txBox="1"/>
          <p:nvPr/>
        </p:nvSpPr>
        <p:spPr>
          <a:xfrm>
            <a:off x="179512" y="1528453"/>
            <a:ext cx="8568952" cy="5262979"/>
          </a:xfrm>
          <a:prstGeom prst="rect">
            <a:avLst/>
          </a:prstGeom>
          <a:noFill/>
        </p:spPr>
        <p:txBody>
          <a:bodyPr wrap="square" rtlCol="0">
            <a:spAutoFit/>
          </a:bodyPr>
          <a:lstStyle/>
          <a:p>
            <a:pPr marL="457200" lvl="0" indent="-457200">
              <a:buAutoNum type="arabicPeriod"/>
            </a:pPr>
            <a:r>
              <a:rPr lang="ru-RU" sz="2800" dirty="0" smtClean="0">
                <a:solidFill>
                  <a:schemeClr val="bg1"/>
                </a:solidFill>
                <a:latin typeface="Bookman Old Style" pitchFamily="18" charset="0"/>
              </a:rPr>
              <a:t>Первый </a:t>
            </a:r>
            <a:r>
              <a:rPr lang="ru-RU" sz="2800" dirty="0">
                <a:solidFill>
                  <a:schemeClr val="bg1"/>
                </a:solidFill>
                <a:latin typeface="Bookman Old Style" pitchFamily="18" charset="0"/>
              </a:rPr>
              <a:t>летчик-космонавт. </a:t>
            </a:r>
            <a:endParaRPr lang="ru-RU" sz="2800" dirty="0" smtClean="0">
              <a:solidFill>
                <a:schemeClr val="bg1"/>
              </a:solidFill>
              <a:latin typeface="Bookman Old Style" pitchFamily="18" charset="0"/>
            </a:endParaRPr>
          </a:p>
          <a:p>
            <a:pPr lvl="0"/>
            <a:r>
              <a:rPr lang="ru-RU" sz="2800" dirty="0" smtClean="0">
                <a:solidFill>
                  <a:schemeClr val="bg1"/>
                </a:solidFill>
                <a:latin typeface="Bookman Old Style" pitchFamily="18" charset="0"/>
              </a:rPr>
              <a:t>2. Первая </a:t>
            </a:r>
            <a:r>
              <a:rPr lang="ru-RU" sz="2800" dirty="0">
                <a:solidFill>
                  <a:schemeClr val="bg1"/>
                </a:solidFill>
                <a:latin typeface="Bookman Old Style" pitchFamily="18" charset="0"/>
              </a:rPr>
              <a:t>женщина-космонавт. </a:t>
            </a:r>
          </a:p>
          <a:p>
            <a:pPr lvl="0"/>
            <a:r>
              <a:rPr lang="ru-RU" sz="2800" dirty="0" smtClean="0">
                <a:solidFill>
                  <a:schemeClr val="bg1"/>
                </a:solidFill>
                <a:latin typeface="Bookman Old Style" pitchFamily="18" charset="0"/>
              </a:rPr>
              <a:t>3. «Дом </a:t>
            </a:r>
            <a:r>
              <a:rPr lang="ru-RU" sz="2800" dirty="0">
                <a:solidFill>
                  <a:schemeClr val="bg1"/>
                </a:solidFill>
                <a:latin typeface="Bookman Old Style" pitchFamily="18" charset="0"/>
              </a:rPr>
              <a:t>отдыха» самолетов. </a:t>
            </a:r>
            <a:endParaRPr lang="ru-RU" sz="2800" dirty="0" smtClean="0">
              <a:solidFill>
                <a:schemeClr val="bg1"/>
              </a:solidFill>
              <a:latin typeface="Bookman Old Style" pitchFamily="18" charset="0"/>
            </a:endParaRPr>
          </a:p>
          <a:p>
            <a:pPr lvl="0"/>
            <a:r>
              <a:rPr lang="ru-RU" sz="2800" dirty="0" smtClean="0">
                <a:solidFill>
                  <a:schemeClr val="bg1"/>
                </a:solidFill>
                <a:latin typeface="Bookman Old Style" pitchFamily="18" charset="0"/>
              </a:rPr>
              <a:t>4. Удар </a:t>
            </a:r>
            <a:r>
              <a:rPr lang="ru-RU" sz="2800" dirty="0">
                <a:solidFill>
                  <a:schemeClr val="bg1"/>
                </a:solidFill>
                <a:latin typeface="Bookman Old Style" pitchFamily="18" charset="0"/>
              </a:rPr>
              <a:t>самолетом по самолету противника</a:t>
            </a:r>
            <a:r>
              <a:rPr lang="ru-RU" sz="2800" dirty="0" smtClean="0">
                <a:solidFill>
                  <a:schemeClr val="bg1"/>
                </a:solidFill>
                <a:latin typeface="Bookman Old Style" pitchFamily="18" charset="0"/>
              </a:rPr>
              <a:t>.</a:t>
            </a:r>
            <a:endParaRPr lang="ru-RU" sz="2800" dirty="0">
              <a:solidFill>
                <a:schemeClr val="bg1"/>
              </a:solidFill>
              <a:latin typeface="Bookman Old Style" pitchFamily="18" charset="0"/>
            </a:endParaRPr>
          </a:p>
          <a:p>
            <a:pPr lvl="0"/>
            <a:r>
              <a:rPr lang="ru-RU" sz="2800" dirty="0" smtClean="0">
                <a:solidFill>
                  <a:schemeClr val="bg1"/>
                </a:solidFill>
                <a:latin typeface="Bookman Old Style" pitchFamily="18" charset="0"/>
              </a:rPr>
              <a:t>5. Самолет-стрекоза.</a:t>
            </a:r>
            <a:endParaRPr lang="ru-RU" sz="2800" dirty="0">
              <a:solidFill>
                <a:schemeClr val="bg1"/>
              </a:solidFill>
              <a:latin typeface="Bookman Old Style" pitchFamily="18" charset="0"/>
            </a:endParaRPr>
          </a:p>
          <a:p>
            <a:pPr lvl="0"/>
            <a:r>
              <a:rPr lang="ru-RU" sz="2800" dirty="0" smtClean="0">
                <a:solidFill>
                  <a:schemeClr val="bg1"/>
                </a:solidFill>
                <a:latin typeface="Bookman Old Style" pitchFamily="18" charset="0"/>
              </a:rPr>
              <a:t>6. С </a:t>
            </a:r>
            <a:r>
              <a:rPr lang="ru-RU" sz="2800" dirty="0">
                <a:solidFill>
                  <a:schemeClr val="bg1"/>
                </a:solidFill>
                <a:latin typeface="Bookman Old Style" pitchFamily="18" charset="0"/>
              </a:rPr>
              <a:t>него начинается дорога в космос. </a:t>
            </a:r>
          </a:p>
          <a:p>
            <a:pPr lvl="0"/>
            <a:r>
              <a:rPr lang="ru-RU" sz="2800" dirty="0" smtClean="0">
                <a:solidFill>
                  <a:schemeClr val="bg1"/>
                </a:solidFill>
                <a:latin typeface="Bookman Old Style" pitchFamily="18" charset="0"/>
              </a:rPr>
              <a:t>7. Кто </a:t>
            </a:r>
            <a:r>
              <a:rPr lang="ru-RU" sz="2800" dirty="0">
                <a:solidFill>
                  <a:schemeClr val="bg1"/>
                </a:solidFill>
                <a:latin typeface="Bookman Old Style" pitchFamily="18" charset="0"/>
              </a:rPr>
              <a:t>такие: Белка и Стрелка. </a:t>
            </a:r>
            <a:r>
              <a:rPr lang="ru-RU" sz="2800" dirty="0" smtClean="0">
                <a:solidFill>
                  <a:schemeClr val="bg1"/>
                </a:solidFill>
                <a:latin typeface="Bookman Old Style" pitchFamily="18" charset="0"/>
              </a:rPr>
              <a:t> </a:t>
            </a:r>
            <a:endParaRPr lang="ru-RU" sz="2800" dirty="0">
              <a:solidFill>
                <a:schemeClr val="bg1"/>
              </a:solidFill>
              <a:latin typeface="Bookman Old Style" pitchFamily="18" charset="0"/>
            </a:endParaRPr>
          </a:p>
          <a:p>
            <a:pPr lvl="0"/>
            <a:r>
              <a:rPr lang="ru-RU" sz="2800" dirty="0" smtClean="0">
                <a:solidFill>
                  <a:schemeClr val="bg1"/>
                </a:solidFill>
                <a:latin typeface="Bookman Old Style" pitchFamily="18" charset="0"/>
              </a:rPr>
              <a:t>8. Движущееся </a:t>
            </a:r>
            <a:r>
              <a:rPr lang="ru-RU" sz="2800" dirty="0">
                <a:solidFill>
                  <a:schemeClr val="bg1"/>
                </a:solidFill>
                <a:latin typeface="Bookman Old Style" pitchFamily="18" charset="0"/>
              </a:rPr>
              <a:t>небесное тело с головой и хвостом. </a:t>
            </a:r>
          </a:p>
          <a:p>
            <a:pPr lvl="0"/>
            <a:r>
              <a:rPr lang="ru-RU" sz="2800" dirty="0" smtClean="0">
                <a:solidFill>
                  <a:schemeClr val="bg1"/>
                </a:solidFill>
                <a:latin typeface="Bookman Old Style" pitchFamily="18" charset="0"/>
              </a:rPr>
              <a:t>9. Как </a:t>
            </a:r>
            <a:r>
              <a:rPr lang="ru-RU" sz="2800" dirty="0">
                <a:solidFill>
                  <a:schemeClr val="bg1"/>
                </a:solidFill>
                <a:latin typeface="Bookman Old Style" pitchFamily="18" charset="0"/>
              </a:rPr>
              <a:t>по-другому можно назвать солнце</a:t>
            </a:r>
            <a:r>
              <a:rPr lang="ru-RU" sz="2800" dirty="0" smtClean="0">
                <a:solidFill>
                  <a:schemeClr val="bg1"/>
                </a:solidFill>
                <a:latin typeface="Bookman Old Style" pitchFamily="18" charset="0"/>
              </a:rPr>
              <a:t>?.</a:t>
            </a:r>
            <a:endParaRPr lang="ru-RU" sz="2800" dirty="0">
              <a:solidFill>
                <a:schemeClr val="bg1"/>
              </a:solidFill>
              <a:latin typeface="Bookman Old Style" pitchFamily="18" charset="0"/>
            </a:endParaRPr>
          </a:p>
          <a:p>
            <a:r>
              <a:rPr lang="ru-RU" sz="2800" dirty="0" smtClean="0">
                <a:solidFill>
                  <a:schemeClr val="bg1"/>
                </a:solidFill>
                <a:latin typeface="Bookman Old Style" pitchFamily="18" charset="0"/>
              </a:rPr>
              <a:t>10. Отечественный </a:t>
            </a:r>
            <a:r>
              <a:rPr lang="ru-RU" sz="2800" dirty="0">
                <a:solidFill>
                  <a:schemeClr val="bg1"/>
                </a:solidFill>
                <a:latin typeface="Bookman Old Style" pitchFamily="18" charset="0"/>
              </a:rPr>
              <a:t>космический корабль или сторона света. </a:t>
            </a:r>
          </a:p>
        </p:txBody>
      </p:sp>
    </p:spTree>
    <p:extLst>
      <p:ext uri="{BB962C8B-B14F-4D97-AF65-F5344CB8AC3E}">
        <p14:creationId xmlns:p14="http://schemas.microsoft.com/office/powerpoint/2010/main" val="4122994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ЛАСС\ДЕНЬ КОСМОНАВТИКИ\kosmo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5198" y="-12379"/>
            <a:ext cx="9155950" cy="687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260648"/>
            <a:ext cx="8352928" cy="1077218"/>
          </a:xfrm>
          <a:prstGeom prst="rect">
            <a:avLst/>
          </a:prstGeom>
          <a:noFill/>
        </p:spPr>
        <p:txBody>
          <a:bodyPr wrap="square" rtlCol="0">
            <a:spAutoFit/>
          </a:bodyPr>
          <a:lstStyle/>
          <a:p>
            <a:pPr algn="ct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Этап 3. </a:t>
            </a:r>
            <a:r>
              <a:rPr lang="ru-RU" sz="3200" u="sng" dirty="0">
                <a:solidFill>
                  <a:schemeClr val="bg1"/>
                </a:solidFill>
                <a:effectLst>
                  <a:outerShdw blurRad="38100" dist="38100" dir="2700000" algn="tl">
                    <a:srgbClr val="000000">
                      <a:alpha val="43137"/>
                    </a:srgbClr>
                  </a:outerShdw>
                </a:effectLst>
                <a:latin typeface="Bookman Old Style" pitchFamily="18" charset="0"/>
              </a:rPr>
              <a:t>Выберите правильный вариант ответа. </a:t>
            </a:r>
            <a:r>
              <a:rPr lang="ru-RU" sz="3200" u="sng" dirty="0" smtClean="0">
                <a:solidFill>
                  <a:schemeClr val="bg1"/>
                </a:solidFill>
                <a:effectLst>
                  <a:outerShdw blurRad="38100" dist="38100" dir="2700000" algn="tl">
                    <a:srgbClr val="000000">
                      <a:alpha val="43137"/>
                    </a:srgbClr>
                  </a:outerShdw>
                </a:effectLst>
                <a:latin typeface="Bookman Old Style" pitchFamily="18" charset="0"/>
              </a:rPr>
              <a:t>.</a:t>
            </a:r>
            <a:endParaRPr lang="ru-RU" sz="3200" u="sng"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4" name="TextBox 3"/>
          <p:cNvSpPr txBox="1"/>
          <p:nvPr/>
        </p:nvSpPr>
        <p:spPr>
          <a:xfrm>
            <a:off x="290641" y="1628800"/>
            <a:ext cx="8568952" cy="3170099"/>
          </a:xfrm>
          <a:prstGeom prst="rect">
            <a:avLst/>
          </a:prstGeom>
          <a:noFill/>
        </p:spPr>
        <p:txBody>
          <a:bodyPr wrap="square" rtlCol="0">
            <a:spAutoFit/>
          </a:bodyPr>
          <a:lstStyle/>
          <a:p>
            <a:pPr lvl="0"/>
            <a:r>
              <a:rPr lang="ru-RU" sz="4000" dirty="0" smtClean="0">
                <a:solidFill>
                  <a:schemeClr val="bg1"/>
                </a:solidFill>
                <a:latin typeface="Bookman Old Style" pitchFamily="18" charset="0"/>
              </a:rPr>
              <a:t>1. Какая </a:t>
            </a:r>
            <a:r>
              <a:rPr lang="ru-RU" sz="4000" dirty="0">
                <a:solidFill>
                  <a:schemeClr val="bg1"/>
                </a:solidFill>
                <a:latin typeface="Bookman Old Style" pitchFamily="18" charset="0"/>
              </a:rPr>
              <a:t>самая маленькая планета Солнечной системы?</a:t>
            </a:r>
          </a:p>
          <a:p>
            <a:r>
              <a:rPr lang="ru-RU" sz="4000" dirty="0">
                <a:solidFill>
                  <a:schemeClr val="bg1"/>
                </a:solidFill>
                <a:latin typeface="Bookman Old Style" pitchFamily="18" charset="0"/>
              </a:rPr>
              <a:t>А) Марс;</a:t>
            </a:r>
          </a:p>
          <a:p>
            <a:r>
              <a:rPr lang="ru-RU" sz="4000" dirty="0">
                <a:solidFill>
                  <a:schemeClr val="bg1"/>
                </a:solidFill>
                <a:latin typeface="Bookman Old Style" pitchFamily="18" charset="0"/>
              </a:rPr>
              <a:t>В) Земля;</a:t>
            </a:r>
          </a:p>
          <a:p>
            <a:r>
              <a:rPr lang="ru-RU" sz="4000" dirty="0">
                <a:solidFill>
                  <a:schemeClr val="bg1"/>
                </a:solidFill>
                <a:latin typeface="Bookman Old Style" pitchFamily="18" charset="0"/>
              </a:rPr>
              <a:t>С</a:t>
            </a:r>
            <a:r>
              <a:rPr lang="ru-RU" sz="4000" dirty="0" smtClean="0">
                <a:solidFill>
                  <a:schemeClr val="bg1"/>
                </a:solidFill>
                <a:latin typeface="Bookman Old Style" pitchFamily="18" charset="0"/>
              </a:rPr>
              <a:t>)</a:t>
            </a:r>
            <a:r>
              <a:rPr lang="ru-RU" sz="4000" dirty="0">
                <a:solidFill>
                  <a:schemeClr val="bg1"/>
                </a:solidFill>
                <a:latin typeface="Bookman Old Style" pitchFamily="18" charset="0"/>
              </a:rPr>
              <a:t> Плутон.</a:t>
            </a:r>
          </a:p>
        </p:txBody>
      </p:sp>
      <p:pic>
        <p:nvPicPr>
          <p:cNvPr id="2" name="Picture 2" descr="http://img0.mxstatic.com/wallpapers/14da0189efa15c343cd55360ac05e940_larg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244163"/>
            <a:ext cx="4554356" cy="341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688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685</Words>
  <Application>Microsoft Office PowerPoint</Application>
  <PresentationFormat>Экран (4:3)</PresentationFormat>
  <Paragraphs>62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Викторина «Космос и 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dc:creator>
  <cp:lastModifiedBy>Лена</cp:lastModifiedBy>
  <cp:revision>26</cp:revision>
  <dcterms:created xsi:type="dcterms:W3CDTF">2014-03-30T10:45:26Z</dcterms:created>
  <dcterms:modified xsi:type="dcterms:W3CDTF">2014-04-01T20:26:09Z</dcterms:modified>
</cp:coreProperties>
</file>