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307" r:id="rId10"/>
    <p:sldId id="264" r:id="rId11"/>
    <p:sldId id="308"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C1098AE-51AA-4B9C-907D-3F61DCBFC9DD}" type="datetimeFigureOut">
              <a:rPr lang="ru-RU"/>
              <a:pPr>
                <a:defRPr/>
              </a:pPr>
              <a:t>04.04.2014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472E6C5-67D7-4C1A-9576-7655487BF22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4B9F64B-E976-4944-9F08-B518BCD373EA}" type="datetimeFigureOut">
              <a:rPr lang="ru-RU"/>
              <a:pPr>
                <a:defRPr/>
              </a:pPr>
              <a:t>04.04.2014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E713E9-D08E-4863-B104-C1F1401BF83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037B0F-D769-4215-9383-C7D498D705F4}" type="datetimeFigureOut">
              <a:rPr lang="ru-RU"/>
              <a:pPr>
                <a:defRPr/>
              </a:pPr>
              <a:t>04.04.2014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CD911A-FDD0-4D4E-87BB-B444D1FC797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B6034F8-B14F-4BB5-BBAB-D440C0BCCCEF}" type="datetimeFigureOut">
              <a:rPr lang="ru-RU"/>
              <a:pPr>
                <a:defRPr/>
              </a:pPr>
              <a:t>04.04.2014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3E11B2-451C-4746-B0C0-C5EF5B74395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7105730-9E35-472D-B9E2-E0C395D5E0D7}" type="datetimeFigureOut">
              <a:rPr lang="ru-RU"/>
              <a:pPr>
                <a:defRPr/>
              </a:pPr>
              <a:t>04.04.2014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ED9D77-AF4C-43A2-8C59-57D8CDE4804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07CE5EC-0FB3-4903-B0B8-924E6408F791}" type="datetimeFigureOut">
              <a:rPr lang="ru-RU"/>
              <a:pPr>
                <a:defRPr/>
              </a:pPr>
              <a:t>04.04.2014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953FF0-006A-4674-8314-017860F624B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C96070C-9C93-45D3-8877-554A25D2ECAC}" type="datetimeFigureOut">
              <a:rPr lang="ru-RU"/>
              <a:pPr>
                <a:defRPr/>
              </a:pPr>
              <a:t>04.04.2014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84DE09D-5029-474A-B456-4DC6C54BAB3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740D452-2AEE-4E36-B6C6-F721469B7405}" type="datetimeFigureOut">
              <a:rPr lang="ru-RU"/>
              <a:pPr>
                <a:defRPr/>
              </a:pPr>
              <a:t>04.04.2014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DDCDFA7-07C8-4B64-BA32-B13069E4175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ECF32FC-7A3E-4AA9-9FB5-DCDE35E03916}" type="datetimeFigureOut">
              <a:rPr lang="ru-RU"/>
              <a:pPr>
                <a:defRPr/>
              </a:pPr>
              <a:t>04.04.2014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8297A2D-9E03-4D2C-AAF1-C9CBA036EE4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F999278-F8D3-4793-8A1F-9F0ECD2510FE}" type="datetimeFigureOut">
              <a:rPr lang="ru-RU"/>
              <a:pPr>
                <a:defRPr/>
              </a:pPr>
              <a:t>04.04.2014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2809E75-6DDA-4871-BA6E-F11262F25B9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3FEC313-A6DC-4634-9DF2-92215FB325EB}" type="datetimeFigureOut">
              <a:rPr lang="ru-RU"/>
              <a:pPr>
                <a:defRPr/>
              </a:pPr>
              <a:t>04.04.2014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7736A5-5062-425E-B4A8-538F661FA9E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E5473E6-B2B5-4A8A-A755-D9B3FC5796FB}" type="datetimeFigureOut">
              <a:rPr lang="ru-RU"/>
              <a:pPr>
                <a:defRPr/>
              </a:pPr>
              <a:t>04.04.2014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B260977-85BF-4C62-83B4-40E06392A3E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642938"/>
            <a:ext cx="6400800" cy="4995862"/>
          </a:xfrm>
        </p:spPr>
        <p:txBody>
          <a:bodyPr rtlCol="0">
            <a:normAutofit/>
          </a:bodyPr>
          <a:lstStyle/>
          <a:p>
            <a:pPr fontAlgn="auto">
              <a:spcAft>
                <a:spcPts val="0"/>
              </a:spcAft>
              <a:buFont typeface="Arial" pitchFamily="34" charset="0"/>
              <a:buNone/>
              <a:defRPr/>
            </a:pPr>
            <a:r>
              <a:rPr lang="ru-RU" dirty="0" smtClean="0"/>
              <a:t>Крым</a:t>
            </a:r>
            <a:endParaRPr lang="ru-RU" dirty="0"/>
          </a:p>
        </p:txBody>
      </p:sp>
      <p:pic>
        <p:nvPicPr>
          <p:cNvPr id="1026" name="Picture 2"/>
          <p:cNvPicPr>
            <a:picLocks noChangeAspect="1" noChangeArrowheads="1"/>
          </p:cNvPicPr>
          <p:nvPr/>
        </p:nvPicPr>
        <p:blipFill>
          <a:blip r:embed="rId2"/>
          <a:srcRect/>
          <a:stretch>
            <a:fillRect/>
          </a:stretch>
        </p:blipFill>
        <p:spPr bwMode="auto">
          <a:xfrm>
            <a:off x="857224" y="571480"/>
            <a:ext cx="7833513" cy="557216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6143625"/>
          </a:xfrm>
        </p:spPr>
        <p:txBody>
          <a:bodyPr>
            <a:normAutofit/>
          </a:bodyPr>
          <a:lstStyle/>
          <a:p>
            <a:pPr>
              <a:lnSpc>
                <a:spcPct val="80000"/>
              </a:lnSpc>
            </a:pPr>
            <a:r>
              <a:rPr lang="ru-RU" sz="2000" smtClean="0"/>
              <a:t>1783 год. Вхождение Крыма в состав России. 8 апреля 1783 года Крым и прилегающие к нему приазовские степи входят в состав России (в 1784 году они становятся Таврической областью, с 1802 года - Таврической губернией). Одновременно в состав России входят Тамань и вся Кубань. 23 мая 1783 года запланировано основание Симферополя (строительство началось в 1784 году). 3 (14) июня 1783 года основан Севастополь. </a:t>
            </a:r>
          </a:p>
          <a:p>
            <a:pPr>
              <a:lnSpc>
                <a:spcPct val="80000"/>
              </a:lnSpc>
            </a:pPr>
            <a:r>
              <a:rPr lang="ru-RU" sz="2000" smtClean="0"/>
              <a:t>1853—1856 годы. Крымская (Восточная) война Турции и англо-французской коалиции против России. Хотя практически на всех фронтах — у Кронштадта и Соловецких островов, на Камчатке и на Кавказе — союзники не добиваются успехов и терпят поражение, в Крыму благодаря превосходству в количестве кораблей англичанам и французам удается оккупировать южную часть полуострова, за исключением Севастополя. </a:t>
            </a:r>
          </a:p>
          <a:p>
            <a:pPr>
              <a:lnSpc>
                <a:spcPct val="80000"/>
              </a:lnSpc>
            </a:pPr>
            <a:r>
              <a:rPr lang="ru-RU" sz="2000" smtClean="0"/>
              <a:t>1854—1855 годы. Первая оборона Севастополя. С 17 октября 1854 по 9 сентября 1855 англо-франко-турецкая коалиция осаждает Севастополь. Вход в Севастопольскую бухту блокирован затопленными кораблями Черноморского флота, в ходе обороны гибнут адмиралы Нахимов, Корнилов и Истомин. Врагу удается занять лишь южную часть Севастополя, русские солдаты и моряки удерживают Северную сторону. В итоге Крым и Севастополь остаются в составе России, но страна лишается права иметь военный флот на Черном море (впрочем, в 1870 году Россия возвращает себе это право). </a:t>
            </a:r>
          </a:p>
          <a:p>
            <a:pPr>
              <a:lnSpc>
                <a:spcPct val="80000"/>
              </a:lnSpc>
            </a:pPr>
            <a:endParaRPr lang="ru-RU" sz="2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p:cNvSpPr>
          <p:nvPr>
            <p:ph type="body" idx="1"/>
          </p:nvPr>
        </p:nvSpPr>
        <p:spPr>
          <a:xfrm>
            <a:off x="457200" y="333375"/>
            <a:ext cx="8229600" cy="6191250"/>
          </a:xfrm>
        </p:spPr>
        <p:txBody>
          <a:bodyPr/>
          <a:lstStyle/>
          <a:p>
            <a:r>
              <a:rPr lang="ru-RU" sz="2000" smtClean="0"/>
              <a:t>1917—1920 годы. В России идёт Гражданская война. В Крыму «белые» и «красные» правительства несколько раз сменяют друг друга. 7 ноября — 17 ноября 1920 Рабоче-Крестьянская Красная Армия в ходе Перекопско-Чонгарской операции берёт контроль над Крымом, белые войска генерала Врангеля морем покидают полуостров. </a:t>
            </a:r>
          </a:p>
          <a:p>
            <a:r>
              <a:rPr lang="ru-RU" sz="2000" smtClean="0"/>
              <a:t>1921 год. 18 октября 1921 в составе РСФСР образована Крымская Автономная Советская Социалистическая Республика. </a:t>
            </a:r>
          </a:p>
          <a:p>
            <a:pPr>
              <a:lnSpc>
                <a:spcPct val="80000"/>
              </a:lnSpc>
            </a:pPr>
            <a:r>
              <a:rPr lang="ru-RU" sz="2000" smtClean="0"/>
              <a:t>1941—1942 годы. Вторая оборона Крыма и Севастополя. 12 сентября 1941 — 9 июля 1942 происходила битва за Крым и вторая героическая оборона Севастополя. В итоге территория Крыма была оккупирована нацистской Германией и Румынией, но стойкое сопротивление севастопольцев отвлекло значительные германские силы от действий на Сталинградском направлении, что в итоге способствовало победе под Сталинградом и в целом в Великой Отечественной войне. </a:t>
            </a:r>
          </a:p>
          <a:p>
            <a:pPr>
              <a:lnSpc>
                <a:spcPct val="80000"/>
              </a:lnSpc>
            </a:pPr>
            <a:r>
              <a:rPr lang="ru-RU" sz="2000" smtClean="0"/>
              <a:t>1944 год. Крым освобожден советскими войсками. С целью обеспечения внутренней безопасности и предотвращения конфликтов в Среднюю Азию были депортированы сотрудничавшие с немцами крымские татары (18 мая), а также армяне, болгары и греки (26 июня). Спустя несколько десятилетий депортированные народы вернулись в Крым. </a:t>
            </a:r>
          </a:p>
          <a:p>
            <a:pPr>
              <a:lnSpc>
                <a:spcPct val="80000"/>
              </a:lnSpc>
            </a:pPr>
            <a:r>
              <a:rPr lang="ru-RU" sz="2000" smtClean="0"/>
              <a:t>1946 год. Упразднена автономия Крымской АССР, 25 июня 1946 создана Крымская область. </a:t>
            </a:r>
          </a:p>
          <a:p>
            <a:pPr>
              <a:lnSpc>
                <a:spcPct val="80000"/>
              </a:lnSpc>
            </a:pPr>
            <a:endParaRPr lang="ru-RU" sz="2000" smtClean="0"/>
          </a:p>
          <a:p>
            <a:pPr>
              <a:lnSpc>
                <a:spcPct val="80000"/>
              </a:lnSpc>
            </a:pPr>
            <a:endParaRPr lang="ru-RU"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5768975"/>
          </a:xfrm>
        </p:spPr>
        <p:txBody>
          <a:bodyPr>
            <a:normAutofit/>
          </a:bodyPr>
          <a:lstStyle/>
          <a:p>
            <a:pPr>
              <a:lnSpc>
                <a:spcPct val="80000"/>
              </a:lnSpc>
            </a:pPr>
            <a:endParaRPr lang="ru-RU" sz="2000" smtClean="0"/>
          </a:p>
          <a:p>
            <a:pPr>
              <a:lnSpc>
                <a:spcPct val="80000"/>
              </a:lnSpc>
            </a:pPr>
            <a:r>
              <a:rPr lang="ru-RU" sz="2000" smtClean="0"/>
              <a:t>1948 год. Указом Президиума Верховного Совета РСФСР от 29 октября 1948 Севастополь был сделан городом республиканского подчинения — таким образом, статус Севастополя стал равен статусу Крымской области. </a:t>
            </a:r>
          </a:p>
          <a:p>
            <a:pPr>
              <a:lnSpc>
                <a:spcPct val="80000"/>
              </a:lnSpc>
            </a:pPr>
            <a:r>
              <a:rPr lang="ru-RU" sz="2000" smtClean="0"/>
              <a:t>1954 год. Указами Верховного Совета СССР от 19 февраля и 26 апреля 1954 года, практически ровно за 60 лет до ключевых событий 2014 года, «в знак дружбы» и в честь празднования 300-летия Переяславской Рады 1654 года (то есть воссоединения России и Украины) Крым был передан из Российской СФСР в состав Украинской ССР. При этом не учитывалось волеизъявление населения Крыма, не проводились референдумы. Политические мотивы передачи Крыма в УССР во многом остаются непонятными, а юридическая законность этого шага крайне спорна — по Конституции СССР, территория республик не могла быть изменена без их согласия, а Президиум Верховного совета не имел право изменять территории республик. Спорным также являлся правовой статус передачи в УССР Севастополя, являвшегося городом республиканского подчинения РСФСР и никак не упомянутого в указах о передаче Крыма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697538"/>
          </a:xfrm>
        </p:spPr>
        <p:txBody>
          <a:bodyPr>
            <a:normAutofit/>
          </a:bodyPr>
          <a:lstStyle/>
          <a:p>
            <a:pPr>
              <a:lnSpc>
                <a:spcPct val="80000"/>
              </a:lnSpc>
            </a:pPr>
            <a:r>
              <a:rPr lang="ru-RU" sz="2000" smtClean="0"/>
              <a:t>1978 год. 12 и 20 апреля были приняты, соответственно, новые конституции РСФСР и УССР, в которых Крым и Севастополь закреплялись за УССР, однако указ о Президиума Верховного Совета РСФСР от 29.10.1948 N 761/2 о республиканском подчинении Севастополя так и не был отменен. </a:t>
            </a:r>
          </a:p>
          <a:p>
            <a:pPr>
              <a:lnSpc>
                <a:spcPct val="80000"/>
              </a:lnSpc>
            </a:pPr>
            <a:r>
              <a:rPr lang="ru-RU" sz="2000" smtClean="0"/>
              <a:t>Самооборона Крыма с щитами, раскрашенными в цвета крымского флага</a:t>
            </a:r>
          </a:p>
          <a:p>
            <a:pPr>
              <a:lnSpc>
                <a:spcPct val="80000"/>
              </a:lnSpc>
            </a:pPr>
            <a:r>
              <a:rPr lang="ru-RU" sz="2000" smtClean="0"/>
              <a:t>1991 год. Крымская область была по результатам референдума преобразована в Крымскую АССР как субъект Союза ССР для вхождения в в проект нового обновленного СССР — Союз Суверенных Государств (ССГ), который, однако, не состоялся из-за позиции ряда республик СССР, августовского путча 1991 года и по другим причинам. </a:t>
            </a:r>
          </a:p>
          <a:p>
            <a:pPr>
              <a:lnSpc>
                <a:spcPct val="80000"/>
              </a:lnSpc>
            </a:pPr>
            <a:r>
              <a:rPr lang="ru-RU" sz="2000" smtClean="0"/>
              <a:t>1992 год. После распада СССР по факту оказавшаяся в составе Украины Крымская автономия подписала договор с Украиной. </a:t>
            </a:r>
          </a:p>
          <a:p>
            <a:pPr>
              <a:lnSpc>
                <a:spcPct val="80000"/>
              </a:lnSpc>
            </a:pPr>
            <a:r>
              <a:rPr lang="ru-RU" sz="2000" smtClean="0"/>
              <a:t>1994 год. Верховный Совет Украины переименовал Крымскую АССР (Республику Крым) в Автономную Республику Крым. Крымским президентом избран пророссийски настроенный Юрий Мешков, 27 марта в Крыму проведен референдум, на котором крымчане проголосовали за увеличение автономии, двойное российское и украинское гражданство и приравнивание по статусу указов президента Крыма к законам.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2543175" cy="6143625"/>
          </a:xfrm>
        </p:spPr>
        <p:txBody>
          <a:bodyPr rtlCol="0">
            <a:normAutofit fontScale="62500" lnSpcReduction="20000"/>
          </a:bodyPr>
          <a:lstStyle/>
          <a:p>
            <a:pPr fontAlgn="auto">
              <a:spcAft>
                <a:spcPts val="0"/>
              </a:spcAft>
              <a:buFont typeface="Arial" pitchFamily="34" charset="0"/>
              <a:buChar char="•"/>
              <a:defRPr/>
            </a:pPr>
            <a:r>
              <a:rPr lang="ru-RU" dirty="0" smtClean="0"/>
              <a:t>1995 год. В результате конфликта Крымской автономии с центральными украинскими властями Верховный Совет Украины 17 марта 1995 года отменил Конституцию Автономной Республики Крым, упразднил должность президента Крыма и все принятые ранее в Крыму нормативно-правовые акты.</a:t>
            </a:r>
            <a:endParaRPr lang="ru-RU" dirty="0"/>
          </a:p>
        </p:txBody>
      </p:sp>
      <p:pic>
        <p:nvPicPr>
          <p:cNvPr id="24578" name="Picture 2" descr="http://ruxpert.ru/images/thumb/b/bb/Selbstverteidigung.jpg/250px-Selbstverteidigung.jpg"/>
          <p:cNvPicPr>
            <a:picLocks noChangeAspect="1" noChangeArrowheads="1"/>
          </p:cNvPicPr>
          <p:nvPr/>
        </p:nvPicPr>
        <p:blipFill>
          <a:blip r:embed="rId2"/>
          <a:srcRect/>
          <a:stretch>
            <a:fillRect/>
          </a:stretch>
        </p:blipFill>
        <p:spPr bwMode="auto">
          <a:xfrm>
            <a:off x="3090863" y="571500"/>
            <a:ext cx="6053137" cy="43576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6072188"/>
          </a:xfrm>
        </p:spPr>
        <p:txBody>
          <a:bodyPr>
            <a:normAutofit/>
          </a:bodyPr>
          <a:lstStyle/>
          <a:p>
            <a:pPr>
              <a:lnSpc>
                <a:spcPct val="80000"/>
              </a:lnSpc>
            </a:pPr>
            <a:r>
              <a:rPr lang="ru-RU" sz="2000" smtClean="0"/>
              <a:t>2014 год. «Третья оборона Севастополя и Крыма». Воссоединение с Россией. В День Защитника Отечества 23 февраля в Севастополе начались массовые митинги против бандеровцев, захвативших власть в Киеве. 24 февраля 2014 Верховный Совет Автономной Республики Крым отказался подчиняться новой нелегитимной украинской власти. В течение нескольких дней в Крыму были сформированы отряды самообороны, которые взяли под охрану административные здания и въезды в Севастополь и Крым, а также блокировали украинские военные части и почти весь Черноморский флот Украины. 6 марта 2014 года Верховный Совет Автономной Республики Крым принял принципиальное решение войти в состав России на правах субъекта федерации. 16 марта в Крыму прошёл референдум о воссоединении с Россией. Явка в городе-герое Севастополе на референдуме составила 89,5 %, в Республике Крым — 81,36 %, по Крыму в целом 82,71 %, а самую высокую явку показал город-герой Керчь — 94,59 % . По предварительным данным, за воссоединение Крыма с Россией проголосовали 95,7 % крымчан. Референдум прошёл в мирной и праздничной атмосфере. Надо отметить, что ровно 70 лет назад, 16 марта 1944 г, ставкой Верховного главнокомандующего был отдан приказ начать операцию освобождения Крыма. С момента подписания 18 марта 2014 года договора о вхождении в состав России Крым, включая Севастополь, является частью Российской Федерации.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endParaRPr lang="ru-RU" smtClean="0"/>
          </a:p>
        </p:txBody>
      </p:sp>
      <p:sp>
        <p:nvSpPr>
          <p:cNvPr id="26626" name="Содержимое 2"/>
          <p:cNvSpPr>
            <a:spLocks noGrp="1"/>
          </p:cNvSpPr>
          <p:nvPr>
            <p:ph idx="1"/>
          </p:nvPr>
        </p:nvSpPr>
        <p:spPr/>
        <p:txBody>
          <a:bodyPr/>
          <a:lstStyle/>
          <a:p>
            <a:endParaRPr lang="ru-RU" smtClean="0"/>
          </a:p>
        </p:txBody>
      </p:sp>
      <p:pic>
        <p:nvPicPr>
          <p:cNvPr id="26627" name="Picture 2" descr="http://ruxpert.ru/images/thumb/d/dc/Putin_with_Vladimir_Konstantinov%2C_Sergey_Aksyonov_and_Alexey_Chaly_4.jpeg/250px-Putin_with_Vladimir_Konstantinov%2C_Sergey_Aksyonov_and_Alexey_Chaly_4.jpeg"/>
          <p:cNvPicPr>
            <a:picLocks noChangeAspect="1" noChangeArrowheads="1"/>
          </p:cNvPicPr>
          <p:nvPr/>
        </p:nvPicPr>
        <p:blipFill>
          <a:blip r:embed="rId2"/>
          <a:srcRect/>
          <a:stretch>
            <a:fillRect/>
          </a:stretch>
        </p:blipFill>
        <p:spPr bwMode="auto">
          <a:xfrm>
            <a:off x="571500" y="500063"/>
            <a:ext cx="7699375" cy="5143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r>
              <a:rPr lang="ru-RU" smtClean="0"/>
              <a:t>Население Крыма</a:t>
            </a:r>
          </a:p>
        </p:txBody>
      </p:sp>
      <p:sp>
        <p:nvSpPr>
          <p:cNvPr id="3" name="Содержимое 2"/>
          <p:cNvSpPr>
            <a:spLocks noGrp="1"/>
          </p:cNvSpPr>
          <p:nvPr>
            <p:ph idx="1"/>
          </p:nvPr>
        </p:nvSpPr>
        <p:spPr/>
        <p:txBody>
          <a:bodyPr>
            <a:normAutofit/>
          </a:bodyPr>
          <a:lstStyle/>
          <a:p>
            <a:pPr>
              <a:lnSpc>
                <a:spcPct val="80000"/>
              </a:lnSpc>
            </a:pPr>
            <a:r>
              <a:rPr lang="ru-RU" sz="2200" smtClean="0"/>
              <a:t>На 1 ноября 2013 года население Автономной Республики Крым составляло 1 967 119 человек, а население Севастопольского горсовета — 385 462 человека (всего — 2 352 581 человек). </a:t>
            </a:r>
          </a:p>
          <a:p>
            <a:pPr>
              <a:lnSpc>
                <a:spcPct val="80000"/>
              </a:lnSpc>
              <a:buFont typeface="Arial" charset="0"/>
              <a:buNone/>
            </a:pPr>
            <a:r>
              <a:rPr lang="ru-RU" sz="2200" smtClean="0"/>
              <a:t>Доля русских в Крыму по переписи 2001 года</a:t>
            </a:r>
          </a:p>
          <a:p>
            <a:pPr>
              <a:lnSpc>
                <a:spcPct val="80000"/>
              </a:lnSpc>
            </a:pPr>
            <a:r>
              <a:rPr lang="ru-RU" sz="2200" smtClean="0"/>
              <a:t>По переписи 2001 года (результаты которой были максимально подогнаны под позиции украинизаторов) в Автономной Республике Крым проживало 58,5 % русских, 24,3 % украинцев, 12,1 % крымских татар, 1,4 % белорусов, 1,1 % армян, 0,6 % татар, и 2 % представителей других этнических групп. По тем же данным, в Севастополе в 2001 году проживало 71,58 % русских, 22,38 % украинцев, 1,54 % белорусов и 5,5 % представителей иных этносов. Большинство населения Крыма и Севастополя крайне позитивно относится к России.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endParaRPr lang="ru-RU" smtClean="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145810" cy="58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ru-RU" smtClean="0"/>
              <a:t>Экономика Крыма</a:t>
            </a:r>
          </a:p>
        </p:txBody>
      </p:sp>
      <p:sp>
        <p:nvSpPr>
          <p:cNvPr id="3" name="Содержимое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ru-RU" dirty="0" smtClean="0"/>
              <a:t>Промышленность </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smtClean="0"/>
              <a:t>Ниже приведены основные предприятия наиболее важных отраслей промышленности полуострова. </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smtClean="0"/>
              <a:t>Судостроение и судоремонт </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smtClean="0"/>
              <a:t>Судостроительная отрасль России в последние годы в значительной степени перегружена заказами — те же «Мистрали» в стране строить было просто уже негде — поэтому некоторая прибавка за счёт Крыма, заводы которого, хоть и не столь велики как в Николаеве, для российской экономики пришлась весьма кстати.</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lnSpc>
                <a:spcPct val="80000"/>
              </a:lnSpc>
              <a:buFont typeface="Arial" charset="0"/>
              <a:buNone/>
            </a:pPr>
            <a:r>
              <a:rPr lang="ru-RU" sz="2400" dirty="0" smtClean="0"/>
              <a:t>Крым — это глубоко выдающийся в Чёрное море полуостров, восточная часть которого — Керченский полуостров — отделяет Азовское море от Черноморского бассейна. Крымский полуостров связан с материком на севере через узкий </a:t>
            </a:r>
            <a:r>
              <a:rPr lang="ru-RU" sz="2400" dirty="0" err="1" smtClean="0"/>
              <a:t>Перекопский</a:t>
            </a:r>
            <a:r>
              <a:rPr lang="ru-RU" sz="2400" dirty="0" smtClean="0"/>
              <a:t> перешеек (7 км), а ещё более узкий Керченский пролив (4.5 км) отделяет Крым от Таманского полуострова на востоке. Общая площадь Крымского полуострова — 27 000 км², длина береговой линии — около 2500 км. Крым обладает уникальным местоположением, разнообразным рельефом (горы высотой до 1545 м на юге и равнинная степь на севере) и разнообразным климатом (сухой умеренно-континентальный на севере и субтропический на южном берегу). Всё это, а также богатое историческое и культурное наследие делают Крым выдающейся курортно-туристической зоной, а его стратегическое положение в Черноморском регионе придаёт Крыму огромное экономическое и военно-политическое значение.</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428625"/>
            <a:ext cx="8713788" cy="6096000"/>
          </a:xfrm>
        </p:spPr>
        <p:txBody>
          <a:bodyPr rtlCol="0">
            <a:normAutofit fontScale="70000" lnSpcReduction="20000"/>
          </a:bodyPr>
          <a:lstStyle/>
          <a:p>
            <a:pPr fontAlgn="auto">
              <a:spcAft>
                <a:spcPts val="0"/>
              </a:spcAft>
              <a:buFont typeface="Arial" pitchFamily="34" charset="0"/>
              <a:buChar char="•"/>
              <a:defRPr/>
            </a:pPr>
            <a:r>
              <a:rPr lang="ru-RU" dirty="0" smtClean="0"/>
              <a:t>Севастопольский морской завод, г. Севастополь — занимается судостроением и судоремонтом с 1783 года. </a:t>
            </a:r>
          </a:p>
          <a:p>
            <a:pPr fontAlgn="auto">
              <a:spcAft>
                <a:spcPts val="0"/>
              </a:spcAft>
              <a:buFont typeface="Arial" pitchFamily="34" charset="0"/>
              <a:buChar char="•"/>
              <a:defRPr/>
            </a:pPr>
            <a:r>
              <a:rPr lang="ru-RU" dirty="0" smtClean="0"/>
              <a:t> Судоремонтный завод «Южный Севастополь», г. Севастополь. </a:t>
            </a:r>
          </a:p>
          <a:p>
            <a:pPr fontAlgn="auto">
              <a:spcAft>
                <a:spcPts val="0"/>
              </a:spcAft>
              <a:buFont typeface="Arial" pitchFamily="34" charset="0"/>
              <a:buChar char="•"/>
              <a:defRPr/>
            </a:pPr>
            <a:r>
              <a:rPr lang="ru-RU" dirty="0" smtClean="0"/>
              <a:t> Судостроительный завод «Море», </a:t>
            </a:r>
            <a:r>
              <a:rPr lang="ru-RU" dirty="0" err="1" smtClean="0"/>
              <a:t>пгт</a:t>
            </a:r>
            <a:r>
              <a:rPr lang="ru-RU" dirty="0" smtClean="0"/>
              <a:t>. Приморский, г. Феодосия — специализируется на судах на подводных крыльях и на воздушной подушке. </a:t>
            </a:r>
          </a:p>
          <a:p>
            <a:pPr fontAlgn="auto">
              <a:spcAft>
                <a:spcPts val="0"/>
              </a:spcAft>
              <a:buFont typeface="Arial" pitchFamily="34" charset="0"/>
              <a:buChar char="•"/>
              <a:defRPr/>
            </a:pPr>
            <a:r>
              <a:rPr lang="ru-RU" dirty="0" smtClean="0"/>
              <a:t> Судостроительный завод «Залив», г. Керчь. </a:t>
            </a:r>
          </a:p>
          <a:p>
            <a:pPr fontAlgn="auto">
              <a:spcAft>
                <a:spcPts val="0"/>
              </a:spcAft>
              <a:buFont typeface="Arial" pitchFamily="34" charset="0"/>
              <a:buChar char="•"/>
              <a:defRPr/>
            </a:pPr>
            <a:r>
              <a:rPr lang="ru-RU" dirty="0" smtClean="0"/>
              <a:t> Керченский Судоремонтный завод, г. Керчь. </a:t>
            </a:r>
          </a:p>
          <a:p>
            <a:pPr fontAlgn="auto">
              <a:spcAft>
                <a:spcPts val="0"/>
              </a:spcAft>
              <a:buFont typeface="Arial" pitchFamily="34" charset="0"/>
              <a:buChar char="•"/>
              <a:defRPr/>
            </a:pPr>
            <a:r>
              <a:rPr lang="ru-RU" dirty="0" smtClean="0"/>
              <a:t> 13 судоремонтный завод Черноморского флота Минобороны России, г. Севастополь. </a:t>
            </a:r>
          </a:p>
          <a:p>
            <a:pPr fontAlgn="auto">
              <a:spcAft>
                <a:spcPts val="0"/>
              </a:spcAft>
              <a:buFont typeface="Arial" pitchFamily="34" charset="0"/>
              <a:buChar char="•"/>
              <a:defRPr/>
            </a:pPr>
            <a:r>
              <a:rPr lang="ru-RU" dirty="0" smtClean="0"/>
              <a:t> Верфь «ВАЛМ», г. Севастополь. </a:t>
            </a:r>
          </a:p>
          <a:p>
            <a:pPr fontAlgn="auto">
              <a:spcAft>
                <a:spcPts val="0"/>
              </a:spcAft>
              <a:buFont typeface="Arial" pitchFamily="34" charset="0"/>
              <a:buChar char="•"/>
              <a:defRPr/>
            </a:pPr>
            <a:r>
              <a:rPr lang="ru-RU" dirty="0" smtClean="0"/>
              <a:t> Конструкторско-технологическое бюро «</a:t>
            </a:r>
            <a:r>
              <a:rPr lang="ru-RU" dirty="0" err="1" smtClean="0"/>
              <a:t>Судокомпозит</a:t>
            </a:r>
            <a:r>
              <a:rPr lang="ru-RU" dirty="0" smtClean="0"/>
              <a:t>», Феодосия </a:t>
            </a:r>
          </a:p>
          <a:p>
            <a:pPr fontAlgn="auto">
              <a:spcAft>
                <a:spcPts val="0"/>
              </a:spcAft>
              <a:buFont typeface="Arial" pitchFamily="34" charset="0"/>
              <a:buChar char="•"/>
              <a:defRPr/>
            </a:pPr>
            <a:r>
              <a:rPr lang="ru-RU" dirty="0" smtClean="0"/>
              <a:t> Феодосийский судомеханический завод, Феодосия </a:t>
            </a:r>
          </a:p>
          <a:p>
            <a:pPr fontAlgn="auto">
              <a:spcAft>
                <a:spcPts val="0"/>
              </a:spcAft>
              <a:buFont typeface="Arial" pitchFamily="34" charset="0"/>
              <a:buChar char="•"/>
              <a:defRPr/>
            </a:pPr>
            <a:r>
              <a:rPr lang="ru-RU" dirty="0" smtClean="0"/>
              <a:t> Стеклопластик, Феодосия </a:t>
            </a:r>
          </a:p>
          <a:p>
            <a:pPr fontAlgn="auto">
              <a:spcAft>
                <a:spcPts val="0"/>
              </a:spcAft>
              <a:buFont typeface="Arial" pitchFamily="34" charset="0"/>
              <a:buChar char="•"/>
              <a:defRPr/>
            </a:pPr>
            <a:r>
              <a:rPr lang="ru-RU" dirty="0" smtClean="0"/>
              <a:t> Специальная производственно-техническая база «Пламя», </a:t>
            </a:r>
            <a:r>
              <a:rPr lang="ru-RU" dirty="0" err="1" smtClean="0"/>
              <a:t>пгт</a:t>
            </a:r>
            <a:r>
              <a:rPr lang="ru-RU" dirty="0" smtClean="0"/>
              <a:t>. Приморский, г. Феодосия - производство судовых противопожарных систем. </a:t>
            </a:r>
          </a:p>
          <a:p>
            <a:pPr fontAlgn="auto">
              <a:spcAft>
                <a:spcPts val="0"/>
              </a:spcAft>
              <a:buFont typeface="Arial" pitchFamily="34" charset="0"/>
              <a:buChar char="•"/>
              <a:defRPr/>
            </a:pPr>
            <a:r>
              <a:rPr lang="ru-RU" dirty="0" smtClean="0"/>
              <a:t> Центральное конструкторское бюро "Черноморец", г. Севастополь</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6311900"/>
          </a:xfrm>
        </p:spPr>
        <p:txBody>
          <a:bodyPr>
            <a:normAutofit/>
          </a:bodyPr>
          <a:lstStyle/>
          <a:p>
            <a:pPr>
              <a:lnSpc>
                <a:spcPct val="80000"/>
              </a:lnSpc>
              <a:buFont typeface="Arial" charset="0"/>
              <a:buNone/>
            </a:pPr>
            <a:r>
              <a:rPr lang="ru-RU" sz="2000" smtClean="0"/>
              <a:t>Прочее машиностроение и металлургия</a:t>
            </a:r>
            <a:r>
              <a:rPr lang="ru-RU" sz="1800" smtClean="0"/>
              <a:t> </a:t>
            </a:r>
          </a:p>
          <a:p>
            <a:pPr>
              <a:lnSpc>
                <a:spcPct val="80000"/>
              </a:lnSpc>
            </a:pPr>
            <a:r>
              <a:rPr lang="ru-RU" sz="1800" smtClean="0"/>
              <a:t> </a:t>
            </a:r>
            <a:r>
              <a:rPr lang="ru-RU" sz="2000" smtClean="0"/>
              <a:t>Завод «Молот», г. Севастополь - производство насосного оборудования для судостроения и шахт. </a:t>
            </a:r>
          </a:p>
          <a:p>
            <a:pPr>
              <a:lnSpc>
                <a:spcPct val="80000"/>
              </a:lnSpc>
            </a:pPr>
            <a:r>
              <a:rPr lang="ru-RU" sz="2000" smtClean="0"/>
              <a:t> Керченский стрелочный завод, г. Керчь — производство элементов верхнего строение пути железных дорог и литые детали различного назначения. </a:t>
            </a:r>
          </a:p>
          <a:p>
            <a:pPr>
              <a:lnSpc>
                <a:spcPct val="80000"/>
              </a:lnSpc>
            </a:pPr>
            <a:r>
              <a:rPr lang="ru-RU" sz="2000" smtClean="0"/>
              <a:t> Завод "Пневматика", г. Симферополь - выпускает пневмооборудование. </a:t>
            </a:r>
          </a:p>
          <a:p>
            <a:pPr>
              <a:lnSpc>
                <a:spcPct val="80000"/>
              </a:lnSpc>
            </a:pPr>
            <a:r>
              <a:rPr lang="ru-RU" sz="2000" smtClean="0"/>
              <a:t> Машиностроительный завод Прогресс, г. Симферополь - выпускает линии по производству стройматериалов, а такжеавтомобильные спецкузова и прицепы. </a:t>
            </a:r>
          </a:p>
          <a:p>
            <a:pPr>
              <a:lnSpc>
                <a:spcPct val="80000"/>
              </a:lnSpc>
            </a:pPr>
            <a:r>
              <a:rPr lang="ru-RU" sz="2000" smtClean="0"/>
              <a:t> Завод "Симферопольсельмаш", г. Симферополь - выпускает комплектующие сельскохозяйственной техники, в том числе и для "Ростсельмаша". </a:t>
            </a:r>
          </a:p>
          <a:p>
            <a:pPr>
              <a:lnSpc>
                <a:spcPct val="80000"/>
              </a:lnSpc>
            </a:pPr>
            <a:r>
              <a:rPr lang="ru-RU" sz="2000" smtClean="0"/>
              <a:t> Симферопольский завод автомобильных рулей, г. Симферополь - производитель автокомплектующих для КрАЗа. </a:t>
            </a:r>
          </a:p>
          <a:p>
            <a:pPr>
              <a:lnSpc>
                <a:spcPct val="80000"/>
              </a:lnSpc>
            </a:pPr>
            <a:r>
              <a:rPr lang="ru-RU" sz="2000" smtClean="0"/>
              <a:t> Керченский металлургический комбинат - производство эмалированной посуды. </a:t>
            </a:r>
          </a:p>
          <a:p>
            <a:pPr>
              <a:lnSpc>
                <a:spcPct val="80000"/>
              </a:lnSpc>
            </a:pPr>
            <a:r>
              <a:rPr lang="ru-RU" sz="2000" smtClean="0"/>
              <a:t> Евпаторийский авиационный ремонтный завод - ремонт и техобслуживание самолётов. </a:t>
            </a:r>
          </a:p>
          <a:p>
            <a:pPr>
              <a:lnSpc>
                <a:spcPct val="80000"/>
              </a:lnSpc>
            </a:pPr>
            <a:r>
              <a:rPr lang="ru-RU" sz="2000" smtClean="0"/>
              <a:t> Севастопольское авиационное предприятие - ремонт вертолётов и средств связи. </a:t>
            </a:r>
          </a:p>
          <a:p>
            <a:pPr>
              <a:lnSpc>
                <a:spcPct val="80000"/>
              </a:lnSpc>
            </a:pPr>
            <a:r>
              <a:rPr lang="ru-RU" sz="2000" smtClean="0"/>
              <a:t> Конструкторское бюро радиосвязи, г. Севастополь.</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697538"/>
          </a:xfrm>
        </p:spPr>
        <p:txBody>
          <a:bodyPr>
            <a:normAutofit/>
          </a:bodyPr>
          <a:lstStyle/>
          <a:p>
            <a:pPr>
              <a:lnSpc>
                <a:spcPct val="80000"/>
              </a:lnSpc>
              <a:buFont typeface="Arial" charset="0"/>
              <a:buNone/>
            </a:pPr>
            <a:r>
              <a:rPr lang="ru-RU" sz="2500" smtClean="0"/>
              <a:t>Приборостроение </a:t>
            </a:r>
          </a:p>
          <a:p>
            <a:pPr>
              <a:lnSpc>
                <a:spcPct val="80000"/>
              </a:lnSpc>
            </a:pPr>
            <a:r>
              <a:rPr lang="ru-RU" sz="2500" smtClean="0"/>
              <a:t> Завод «Фиолент», г. Симферополь — производство систем корабельной автоматики и электромеханических комплектующих. Крупный производитель ручного электроинструмента. </a:t>
            </a:r>
          </a:p>
          <a:p>
            <a:pPr>
              <a:lnSpc>
                <a:spcPct val="80000"/>
              </a:lnSpc>
            </a:pPr>
            <a:r>
              <a:rPr lang="ru-RU" sz="2500" smtClean="0"/>
              <a:t> Крымский электротехнический завод «САТУРН», г. Севастополь - производство электродвигателей. </a:t>
            </a:r>
          </a:p>
          <a:p>
            <a:pPr>
              <a:lnSpc>
                <a:spcPct val="80000"/>
              </a:lnSpc>
            </a:pPr>
            <a:r>
              <a:rPr lang="ru-RU" sz="2500" smtClean="0"/>
              <a:t> Таврида Электрик, г. Севастополь - электротехническое оборудование для сетей 0,4-10 кВ. </a:t>
            </a:r>
          </a:p>
          <a:p>
            <a:pPr>
              <a:lnSpc>
                <a:spcPct val="80000"/>
              </a:lnSpc>
            </a:pPr>
            <a:r>
              <a:rPr lang="ru-RU" sz="2500" smtClean="0"/>
              <a:t> Завод "Муссон", г. Севастополь - производитель морской радиотехники. </a:t>
            </a:r>
          </a:p>
          <a:p>
            <a:pPr>
              <a:lnSpc>
                <a:spcPct val="80000"/>
              </a:lnSpc>
            </a:pPr>
            <a:r>
              <a:rPr lang="ru-RU" sz="2500" smtClean="0"/>
              <a:t> Феодосийский оптический завод - оптика, в том числе военного назначения. </a:t>
            </a:r>
          </a:p>
          <a:p>
            <a:pPr>
              <a:lnSpc>
                <a:spcPct val="80000"/>
              </a:lnSpc>
            </a:pPr>
            <a:r>
              <a:rPr lang="ru-RU" sz="2500" smtClean="0"/>
              <a:t> Феодосийский казеный оптический завод - микроскопы.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Содержимое 2"/>
          <p:cNvSpPr>
            <a:spLocks noGrp="1"/>
          </p:cNvSpPr>
          <p:nvPr>
            <p:ph idx="1"/>
          </p:nvPr>
        </p:nvSpPr>
        <p:spPr>
          <a:xfrm>
            <a:off x="457200" y="500063"/>
            <a:ext cx="8229600" cy="5626100"/>
          </a:xfrm>
        </p:spPr>
        <p:txBody>
          <a:bodyPr/>
          <a:lstStyle/>
          <a:p>
            <a:pPr>
              <a:buFont typeface="Arial" charset="0"/>
              <a:buNone/>
            </a:pPr>
            <a:r>
              <a:rPr lang="ru-RU" smtClean="0"/>
              <a:t>Химическая промышленность</a:t>
            </a:r>
          </a:p>
          <a:p>
            <a:endParaRPr lang="ru-RU" smtClean="0"/>
          </a:p>
          <a:p>
            <a:r>
              <a:rPr lang="ru-RU" smtClean="0"/>
              <a:t> «Крымский Титан», город Армянск</a:t>
            </a:r>
          </a:p>
        </p:txBody>
      </p:sp>
      <p:pic>
        <p:nvPicPr>
          <p:cNvPr id="33794" name="Picture 2" descr="http://ruxpert.ru/images/thumb/a/a5/%D0%9A%D1%80%D1%8B%D0%BC%D1%81%D0%BA%D0%B8%D0%B9_%D0%A2%D0%B8%D1%82%D0%B0%D0%BD%2C_%D0%90%D1%80%D0%BC%D1%8F%D0%BD%D1%81%D0%BA.jpg/250px-%D0%9A%D1%80%D1%8B%D0%BC%D1%81%D0%BA%D0%B8%D0%B9_%D0%A2%D0%B8%D1%82%D0%B0%D0%BD%2C_%D0%90%D1%80%D0%BC%D1%8F%D0%BD%D1%81%D0%BA.jpg"/>
          <p:cNvPicPr>
            <a:picLocks noChangeAspect="1" noChangeArrowheads="1"/>
          </p:cNvPicPr>
          <p:nvPr/>
        </p:nvPicPr>
        <p:blipFill>
          <a:blip r:embed="rId2"/>
          <a:srcRect/>
          <a:stretch>
            <a:fillRect/>
          </a:stretch>
        </p:blipFill>
        <p:spPr bwMode="auto">
          <a:xfrm>
            <a:off x="642938" y="2357438"/>
            <a:ext cx="7000875" cy="40608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626100"/>
          </a:xfrm>
        </p:spPr>
        <p:txBody>
          <a:bodyPr rtlCol="0">
            <a:normAutofit lnSpcReduction="10000"/>
          </a:bodyPr>
          <a:lstStyle/>
          <a:p>
            <a:pPr fontAlgn="auto">
              <a:spcAft>
                <a:spcPts val="0"/>
              </a:spcAft>
              <a:buFont typeface="Arial" pitchFamily="34" charset="0"/>
              <a:buChar char="•"/>
              <a:defRPr/>
            </a:pPr>
            <a:r>
              <a:rPr lang="ru-RU" dirty="0" smtClean="0"/>
              <a:t>Крымский содовый завод, г. Красноперекопск - обеспечивает 2,5% мирового рынка кальцинированной соды. </a:t>
            </a:r>
          </a:p>
          <a:p>
            <a:pPr fontAlgn="auto">
              <a:spcAft>
                <a:spcPts val="0"/>
              </a:spcAft>
              <a:buFont typeface="Arial" pitchFamily="34" charset="0"/>
              <a:buChar char="•"/>
              <a:defRPr/>
            </a:pPr>
            <a:r>
              <a:rPr lang="ru-RU" dirty="0" smtClean="0"/>
              <a:t> Крымский Титан, г. Армянск - крупнейший производитель диоксида титана в Восточной Европе. Помимо прочего, диоксид титана широко известен как белый пигмент в строительных эмалях. </a:t>
            </a:r>
          </a:p>
          <a:p>
            <a:pPr fontAlgn="auto">
              <a:spcAft>
                <a:spcPts val="0"/>
              </a:spcAft>
              <a:buFont typeface="Arial" pitchFamily="34" charset="0"/>
              <a:buChar char="•"/>
              <a:defRPr/>
            </a:pPr>
            <a:r>
              <a:rPr lang="ru-RU" dirty="0" smtClean="0"/>
              <a:t> </a:t>
            </a:r>
            <a:r>
              <a:rPr lang="ru-RU" dirty="0" err="1" smtClean="0"/>
              <a:t>Перекопский</a:t>
            </a:r>
            <a:r>
              <a:rPr lang="ru-RU" dirty="0" smtClean="0"/>
              <a:t> бромный завод (ПАО "Бром"), г. Красноперекопск - выпускает бром и его соединения.</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697538"/>
          </a:xfrm>
        </p:spPr>
        <p:txBody>
          <a:bodyPr rtlCol="0">
            <a:normAutofit fontScale="92500"/>
          </a:bodyPr>
          <a:lstStyle/>
          <a:p>
            <a:pPr fontAlgn="auto">
              <a:spcAft>
                <a:spcPts val="0"/>
              </a:spcAft>
              <a:buFont typeface="Arial" pitchFamily="34" charset="0"/>
              <a:buChar char="•"/>
              <a:defRPr/>
            </a:pPr>
            <a:r>
              <a:rPr lang="ru-RU" dirty="0" smtClean="0"/>
              <a:t>Промышленность строительных материалов </a:t>
            </a:r>
          </a:p>
          <a:p>
            <a:pPr fontAlgn="auto">
              <a:spcAft>
                <a:spcPts val="0"/>
              </a:spcAft>
              <a:buFont typeface="Arial" pitchFamily="34" charset="0"/>
              <a:buChar char="•"/>
              <a:defRPr/>
            </a:pPr>
            <a:r>
              <a:rPr lang="ru-RU" dirty="0" smtClean="0"/>
              <a:t> Цементный завод «</a:t>
            </a:r>
            <a:r>
              <a:rPr lang="ru-RU" dirty="0" err="1" smtClean="0"/>
              <a:t>Альтцем</a:t>
            </a:r>
            <a:r>
              <a:rPr lang="ru-RU" dirty="0" smtClean="0"/>
              <a:t>», г. Керчь - очень крупный цементный завод строится, первая очередь должна была быть введена в строй летом 2014 года.</a:t>
            </a:r>
          </a:p>
          <a:p>
            <a:pPr fontAlgn="auto">
              <a:spcAft>
                <a:spcPts val="0"/>
              </a:spcAft>
              <a:buFont typeface="Arial" pitchFamily="34" charset="0"/>
              <a:buChar char="•"/>
              <a:defRPr/>
            </a:pPr>
            <a:r>
              <a:rPr lang="ru-RU" dirty="0" smtClean="0"/>
              <a:t>Добыча полезных ископаемых </a:t>
            </a:r>
          </a:p>
          <a:p>
            <a:pPr fontAlgn="auto">
              <a:spcAft>
                <a:spcPts val="0"/>
              </a:spcAft>
              <a:buFont typeface="Arial" pitchFamily="34" charset="0"/>
              <a:buChar char="•"/>
              <a:defRPr/>
            </a:pPr>
            <a:r>
              <a:rPr lang="ru-RU" dirty="0" smtClean="0"/>
              <a:t> </a:t>
            </a:r>
            <a:r>
              <a:rPr lang="ru-RU" dirty="0" err="1" smtClean="0"/>
              <a:t>Камыш-Бурунский</a:t>
            </a:r>
            <a:r>
              <a:rPr lang="ru-RU" dirty="0" smtClean="0"/>
              <a:t> железорудный комбинат - добыча и первичная переработка железной руды в районе Керчи. </a:t>
            </a:r>
          </a:p>
          <a:p>
            <a:pPr fontAlgn="auto">
              <a:spcAft>
                <a:spcPts val="0"/>
              </a:spcAft>
              <a:buFont typeface="Arial" pitchFamily="34" charset="0"/>
              <a:buChar char="•"/>
              <a:defRPr/>
            </a:pPr>
            <a:r>
              <a:rPr lang="ru-RU" dirty="0" smtClean="0"/>
              <a:t> </a:t>
            </a:r>
            <a:r>
              <a:rPr lang="ru-RU" dirty="0" err="1" smtClean="0"/>
              <a:t>Черноморнафтогаз</a:t>
            </a:r>
            <a:r>
              <a:rPr lang="ru-RU" dirty="0" smtClean="0"/>
              <a:t> - добыча газа, нефти и газового конденсата на шельфе полуострова.</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Содержимое 2"/>
          <p:cNvSpPr>
            <a:spLocks noGrp="1"/>
          </p:cNvSpPr>
          <p:nvPr>
            <p:ph idx="1"/>
          </p:nvPr>
        </p:nvSpPr>
        <p:spPr>
          <a:xfrm>
            <a:off x="457200" y="428625"/>
            <a:ext cx="8229600" cy="5697538"/>
          </a:xfrm>
        </p:spPr>
        <p:txBody>
          <a:bodyPr/>
          <a:lstStyle/>
          <a:p>
            <a:pPr>
              <a:buFont typeface="Arial" charset="0"/>
              <a:buNone/>
            </a:pPr>
            <a:r>
              <a:rPr lang="ru-RU" smtClean="0"/>
              <a:t>Виноделие</a:t>
            </a:r>
          </a:p>
          <a:p>
            <a:pPr>
              <a:buFont typeface="Arial" charset="0"/>
              <a:buNone/>
            </a:pPr>
            <a:r>
              <a:rPr lang="ru-RU" smtClean="0"/>
              <a:t>Главное здание винодельческого комбината «Массандра»</a:t>
            </a:r>
          </a:p>
        </p:txBody>
      </p:sp>
      <p:pic>
        <p:nvPicPr>
          <p:cNvPr id="36866" name="Picture 2" descr="http://ruxpert.ru/images/thumb/d/d6/Masandro_turo1.jpg/250px-Masandro_turo1.jpg"/>
          <p:cNvPicPr>
            <a:picLocks noChangeAspect="1" noChangeArrowheads="1"/>
          </p:cNvPicPr>
          <p:nvPr/>
        </p:nvPicPr>
        <p:blipFill>
          <a:blip r:embed="rId2"/>
          <a:srcRect/>
          <a:stretch>
            <a:fillRect/>
          </a:stretch>
        </p:blipFill>
        <p:spPr bwMode="auto">
          <a:xfrm>
            <a:off x="1785938" y="2316163"/>
            <a:ext cx="6072187" cy="41846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Содержимое 2"/>
          <p:cNvSpPr>
            <a:spLocks noGrp="1"/>
          </p:cNvSpPr>
          <p:nvPr>
            <p:ph idx="1"/>
          </p:nvPr>
        </p:nvSpPr>
        <p:spPr>
          <a:xfrm>
            <a:off x="457200" y="428625"/>
            <a:ext cx="8229600" cy="5697538"/>
          </a:xfrm>
        </p:spPr>
        <p:txBody>
          <a:bodyPr/>
          <a:lstStyle/>
          <a:p>
            <a:r>
              <a:rPr lang="ru-RU" smtClean="0"/>
              <a:t>Севастопольский винодельческий завод </a:t>
            </a:r>
          </a:p>
          <a:p>
            <a:r>
              <a:rPr lang="ru-RU" smtClean="0"/>
              <a:t> Винодельческий комбинат «Массандра» </a:t>
            </a:r>
          </a:p>
          <a:p>
            <a:r>
              <a:rPr lang="ru-RU" smtClean="0"/>
              <a:t> Завод марочных вин и коньяков «Коктебель» </a:t>
            </a:r>
          </a:p>
          <a:p>
            <a:r>
              <a:rPr lang="ru-RU" smtClean="0"/>
              <a:t> Инкерманский завод марочных вин </a:t>
            </a:r>
          </a:p>
          <a:p>
            <a:r>
              <a:rPr lang="ru-RU" smtClean="0"/>
              <a:t> Завод «Новый Свет» </a:t>
            </a:r>
          </a:p>
          <a:p>
            <a:r>
              <a:rPr lang="ru-RU" smtClean="0"/>
              <a:t> Национальный институт винограда и вина "Магарач" - является не только исследовательским центром, но и производителем вина.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Содержимое 2"/>
          <p:cNvSpPr>
            <a:spLocks noGrp="1"/>
          </p:cNvSpPr>
          <p:nvPr>
            <p:ph idx="1"/>
          </p:nvPr>
        </p:nvSpPr>
        <p:spPr>
          <a:xfrm>
            <a:off x="457200" y="428625"/>
            <a:ext cx="8229600" cy="5697538"/>
          </a:xfrm>
        </p:spPr>
        <p:txBody>
          <a:bodyPr/>
          <a:lstStyle/>
          <a:p>
            <a:pPr>
              <a:buFont typeface="Arial" charset="0"/>
              <a:buNone/>
            </a:pPr>
            <a:r>
              <a:rPr lang="ru-RU" smtClean="0"/>
              <a:t>Рыболовецкие и рыбоперерабатывающие предприятия </a:t>
            </a:r>
          </a:p>
          <a:p>
            <a:r>
              <a:rPr lang="ru-RU" smtClean="0"/>
              <a:t> Завод «Интеррыбфлот», г. Севастополь. </a:t>
            </a:r>
          </a:p>
          <a:p>
            <a:r>
              <a:rPr lang="ru-RU" smtClean="0"/>
              <a:t> Рыбоконсервный комбинат «Новый», г. Севастополь. </a:t>
            </a:r>
          </a:p>
          <a:p>
            <a:r>
              <a:rPr lang="ru-RU" smtClean="0"/>
              <a:t> Рыбоконсервный завод «Ахтиар», г. Севастополь. </a:t>
            </a:r>
          </a:p>
          <a:p>
            <a:r>
              <a:rPr lang="ru-RU" smtClean="0"/>
              <a:t> Рыбоконсервный завод «Пролив», г. Керчь </a:t>
            </a:r>
          </a:p>
          <a:p>
            <a:r>
              <a:rPr lang="ru-RU" smtClean="0"/>
              <a:t> Рыбоконсервный завод «Восток НПП», г. Керчь</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5840413"/>
          </a:xfrm>
        </p:spPr>
        <p:txBody>
          <a:bodyPr rtlCol="0">
            <a:normAutofit fontScale="62500" lnSpcReduction="20000"/>
          </a:bodyPr>
          <a:lstStyle/>
          <a:p>
            <a:pPr fontAlgn="auto">
              <a:spcAft>
                <a:spcPts val="0"/>
              </a:spcAft>
              <a:buFont typeface="Arial" pitchFamily="34" charset="0"/>
              <a:buNone/>
              <a:defRPr/>
            </a:pPr>
            <a:r>
              <a:rPr lang="ru-RU" dirty="0" smtClean="0"/>
              <a:t>Сельское хозяйство </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smtClean="0"/>
              <a:t>Природно-географические условия Крыма, разделённого на северную степную и южную горную части, а также недостаток влаги, особенно в засушливые годы определяют направленность местного сельского хозяйства. </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smtClean="0"/>
              <a:t>За годы принадлежности независимой Украине в значительный упадок из-за недостатка естественных кормов пришло животноводство, которое традиционно для полуострова было представлено крупным рогатым скотом молочного направления, а также птицеводством и овцеводством. </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smtClean="0"/>
              <a:t>В области растениеводства для южной гористой части Крыма характерно садоводство, виноградарство, выращивание табака и овощей. В северной части полуострова в большей степени выращивают зерновые, овощи и кормовые культуры для животноводства. В советское время для организации поливного земледелия на полуострове был построен Северо-Крымский канал, подающий для орошения воду Днепра, однако на данный момент он в значительной степени деградировал.</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endParaRPr lang="ru-RU" smtClean="0"/>
          </a:p>
        </p:txBody>
      </p:sp>
      <p:sp>
        <p:nvSpPr>
          <p:cNvPr id="15362" name="Содержимое 2"/>
          <p:cNvSpPr>
            <a:spLocks noGrp="1"/>
          </p:cNvSpPr>
          <p:nvPr>
            <p:ph idx="1"/>
          </p:nvPr>
        </p:nvSpPr>
        <p:spPr/>
        <p:txBody>
          <a:bodyPr/>
          <a:lstStyle/>
          <a:p>
            <a:endParaRPr lang="ru-RU" smtClean="0"/>
          </a:p>
        </p:txBody>
      </p:sp>
      <p:pic>
        <p:nvPicPr>
          <p:cNvPr id="15363" name="Picture 2" descr="http://ruxpert.ru/images/thumb/8/81/%D0%90%D0%B4%D0%BC%D0%B8%D0%BD%D0%B8%D1%81%D1%82%D1%80%D0%B0%D1%82%D0%B8%D0%B2%D0%BD%D0%BE%D0%B5_%D0%B4%D0%B5%D0%BB%D0%B5%D0%BD%D0%B8%D0%B5_%D0%90%D0%A0%D0%9A_%D0%A2%D0%A1.png/250px-%D0%90%D0%B4%D0%BC%D0%B8%D0%BD%D0%B8%D1%81%D1%82%D1%80%D0%B0%D1%82%D0%B8%D0%B2%D0%BD%D0%BE%D0%B5_%D0%B4%D0%B5%D0%BB%D0%B5%D0%BD%D0%B8%D0%B5_%D0%90%D0%A0%D0%9A_%D0%A2%D0%A1.png"/>
          <p:cNvPicPr>
            <a:picLocks noChangeAspect="1" noChangeArrowheads="1"/>
          </p:cNvPicPr>
          <p:nvPr/>
        </p:nvPicPr>
        <p:blipFill>
          <a:blip r:embed="rId2"/>
          <a:srcRect/>
          <a:stretch>
            <a:fillRect/>
          </a:stretch>
        </p:blipFill>
        <p:spPr bwMode="auto">
          <a:xfrm>
            <a:off x="395288" y="620713"/>
            <a:ext cx="8547100" cy="5572125"/>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8964"/>
            <a:ext cx="8486924" cy="592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r>
              <a:rPr lang="ru-RU" smtClean="0"/>
              <a:t>Морские порты</a:t>
            </a:r>
          </a:p>
        </p:txBody>
      </p:sp>
      <p:sp>
        <p:nvSpPr>
          <p:cNvPr id="40962" name="Содержимое 2"/>
          <p:cNvSpPr>
            <a:spLocks noGrp="1"/>
          </p:cNvSpPr>
          <p:nvPr>
            <p:ph idx="1"/>
          </p:nvPr>
        </p:nvSpPr>
        <p:spPr/>
        <p:txBody>
          <a:bodyPr/>
          <a:lstStyle/>
          <a:p>
            <a:endParaRPr lang="ru-RU" smtClean="0"/>
          </a:p>
        </p:txBody>
      </p:sp>
      <p:pic>
        <p:nvPicPr>
          <p:cNvPr id="40963" name="Picture 2" descr="http://ruxpert.ru/images/thumb/5/5c/Port_of_Yalta_2.jpg/250px-Port_of_Yalta_2.jpg"/>
          <p:cNvPicPr>
            <a:picLocks noChangeAspect="1" noChangeArrowheads="1"/>
          </p:cNvPicPr>
          <p:nvPr/>
        </p:nvPicPr>
        <p:blipFill>
          <a:blip r:embed="rId2"/>
          <a:srcRect/>
          <a:stretch>
            <a:fillRect/>
          </a:stretch>
        </p:blipFill>
        <p:spPr bwMode="auto">
          <a:xfrm>
            <a:off x="642938" y="1643063"/>
            <a:ext cx="7286625" cy="47212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Содержимое 2"/>
          <p:cNvSpPr>
            <a:spLocks noGrp="1"/>
          </p:cNvSpPr>
          <p:nvPr>
            <p:ph idx="1"/>
          </p:nvPr>
        </p:nvSpPr>
        <p:spPr>
          <a:xfrm>
            <a:off x="457200" y="571500"/>
            <a:ext cx="8229600" cy="5554663"/>
          </a:xfrm>
        </p:spPr>
        <p:txBody>
          <a:bodyPr/>
          <a:lstStyle/>
          <a:p>
            <a:r>
              <a:rPr lang="ru-RU" smtClean="0"/>
              <a:t>Керченская паромная переправа. </a:t>
            </a:r>
          </a:p>
          <a:p>
            <a:r>
              <a:rPr lang="ru-RU" smtClean="0"/>
              <a:t>Керченский морской торговый порт. </a:t>
            </a:r>
          </a:p>
          <a:p>
            <a:r>
              <a:rPr lang="ru-RU" smtClean="0"/>
              <a:t>Керченский морской рыбный порт. </a:t>
            </a:r>
          </a:p>
          <a:p>
            <a:r>
              <a:rPr lang="ru-RU" smtClean="0"/>
              <a:t>Феодосийский морской торговый порт. </a:t>
            </a:r>
          </a:p>
          <a:p>
            <a:r>
              <a:rPr lang="ru-RU" smtClean="0"/>
              <a:t>Ялтинский морской торговый порт. </a:t>
            </a:r>
          </a:p>
          <a:p>
            <a:r>
              <a:rPr lang="ru-RU" smtClean="0"/>
              <a:t>Севастопольский морской торговый порт. </a:t>
            </a:r>
          </a:p>
          <a:p>
            <a:r>
              <a:rPr lang="ru-RU" smtClean="0"/>
              <a:t>Севастопольский морской рыбный порт. </a:t>
            </a:r>
          </a:p>
          <a:p>
            <a:r>
              <a:rPr lang="ru-RU" smtClean="0"/>
              <a:t>Евпаторийский морской торговый порт.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p:txBody>
          <a:bodyPr/>
          <a:lstStyle/>
          <a:p>
            <a:r>
              <a:rPr lang="ru-RU" smtClean="0"/>
              <a:t>Наука</a:t>
            </a:r>
          </a:p>
        </p:txBody>
      </p:sp>
      <p:sp>
        <p:nvSpPr>
          <p:cNvPr id="43010" name="Содержимое 2"/>
          <p:cNvSpPr>
            <a:spLocks noGrp="1"/>
          </p:cNvSpPr>
          <p:nvPr>
            <p:ph idx="1"/>
          </p:nvPr>
        </p:nvSpPr>
        <p:spPr/>
        <p:txBody>
          <a:bodyPr/>
          <a:lstStyle/>
          <a:p>
            <a:endParaRPr lang="ru-RU" smtClean="0"/>
          </a:p>
        </p:txBody>
      </p:sp>
      <p:pic>
        <p:nvPicPr>
          <p:cNvPr id="43011" name="Picture 2" descr="http://ruxpert.ru/images/thumb/6/6d/Simeiz_VLBI_Station_%282005-09-287%29.jpg/250px-Simeiz_VLBI_Station_%282005-09-287%29.jpg"/>
          <p:cNvPicPr>
            <a:picLocks noChangeAspect="1" noChangeArrowheads="1"/>
          </p:cNvPicPr>
          <p:nvPr/>
        </p:nvPicPr>
        <p:blipFill>
          <a:blip r:embed="rId2"/>
          <a:srcRect/>
          <a:stretch>
            <a:fillRect/>
          </a:stretch>
        </p:blipFill>
        <p:spPr bwMode="auto">
          <a:xfrm>
            <a:off x="1071563" y="1285875"/>
            <a:ext cx="6929437" cy="52101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6072187"/>
          </a:xfrm>
        </p:spPr>
        <p:txBody>
          <a:bodyPr>
            <a:normAutofit/>
          </a:bodyPr>
          <a:lstStyle/>
          <a:p>
            <a:pPr>
              <a:lnSpc>
                <a:spcPct val="80000"/>
              </a:lnSpc>
            </a:pPr>
            <a:r>
              <a:rPr lang="ru-RU" sz="2000" smtClean="0"/>
              <a:t>Научно-исследовательский институт аэроупругих систем, г. Феодосия - исследования в области разработки парашютных систем. </a:t>
            </a:r>
          </a:p>
          <a:p>
            <a:pPr>
              <a:lnSpc>
                <a:spcPct val="80000"/>
              </a:lnSpc>
            </a:pPr>
            <a:r>
              <a:rPr lang="ru-RU" sz="2000" smtClean="0"/>
              <a:t> Научно-исследовательский центр «Вертолет», пгт. Приморский г. Феодосия - испытания и доработка вертолётной техники. </a:t>
            </a:r>
          </a:p>
          <a:p>
            <a:pPr>
              <a:lnSpc>
                <a:spcPct val="80000"/>
              </a:lnSpc>
            </a:pPr>
            <a:r>
              <a:rPr lang="ru-RU" sz="2000" smtClean="0"/>
              <a:t> Крымская астрофизическая обсерватория (КрАО), пгт. Научный, Бахчисарайский район - в свое время один из крупнейших астрономических центров в СССР и во всем мире. Обладает уникальным оборудованием, в том числе крупнейшим в Европе зеркальным телескопом диаметром 2,6 метра, который изучает химический состав и магнетизм звезд, а также физику активных ядер галактик (этот телескоп также второй по величине в Евразии после 6-метрового телескопа БТА в Карачаево-Черкесии на Кавказском хребте - границе между Европой и Азией). Обсерватория под властью Украины серьёзно пострадала от недофинансирования и в последние годы вынуждена была свернуть многие программы, но теперь надеется на изменения к лучшему, собирается присоединиться к Российской Академии Наук и усилить свои кадры специалистами из России. К КрАО в качестве структурного подразделения в данный момент относится Симеизская обсерватория на южном берегу Крыма. В советское время в Крымской и Симеизской обсерваториях были совершены многочисленные открытия астероидов, комет и туманностей.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p:txBody>
          <a:bodyPr/>
          <a:lstStyle/>
          <a:p>
            <a:endParaRPr lang="ru-RU" smtClean="0"/>
          </a:p>
        </p:txBody>
      </p:sp>
      <p:sp>
        <p:nvSpPr>
          <p:cNvPr id="45058" name="Содержимое 2"/>
          <p:cNvSpPr>
            <a:spLocks noGrp="1"/>
          </p:cNvSpPr>
          <p:nvPr>
            <p:ph idx="1"/>
          </p:nvPr>
        </p:nvSpPr>
        <p:spPr>
          <a:xfrm>
            <a:off x="468313" y="4652963"/>
            <a:ext cx="8229600" cy="1728787"/>
          </a:xfrm>
        </p:spPr>
        <p:txBody>
          <a:bodyPr/>
          <a:lstStyle/>
          <a:p>
            <a:pPr>
              <a:lnSpc>
                <a:spcPct val="80000"/>
              </a:lnSpc>
            </a:pPr>
            <a:r>
              <a:rPr lang="ru-RU" sz="2000" smtClean="0"/>
              <a:t>Центр дальней космической связи в Евпатории (Национальный центр управления и испытаний космических средств) — наиболее хорошо оснащённый на территории бывшего СССР центр связи с космическими аппаратами за пределами геостационарной орбиты. Является серьёзной радиообсерваторией, поскольку оснащён радиотелескопами (антеннами) диаметром до 70 метров.</a:t>
            </a:r>
          </a:p>
          <a:p>
            <a:endParaRPr lang="ru-RU" sz="2000" smtClean="0"/>
          </a:p>
        </p:txBody>
      </p:sp>
      <p:pic>
        <p:nvPicPr>
          <p:cNvPr id="45059" name="Picture 2" descr="http://ruxpert.ru/images/thumb/8/85/%D0%9E%D0%B1%D1%89%D0%B8%D0%B9_%D0%B2%D0%B8%D0%B4_%D0%BD%D0%B0_%D0%9D%D0%A6%D0%A3%D0%98%D0%9A%D0%A1_%D1%81%D0%BE_%D1%81%D1%82%D0%BE%D1%80%D0%BE%D0%BD%D1%8B_%D1%81%D0%B5%D0%BB%D0%B0_%D0%92%D0%B8%D1%82%D0%B8%D0%BD%D0%BE.jpg/700px-%D0%9E%D0%B1%D1%89%D0%B8%D0%B9_%D0%B2%D0%B8%D0%B4_%D0%BD%D0%B0_%D0%9D%D0%A6%D0%A3%D0%98%D0%9A%D0%A1_%D1%81%D0%BE_%D1%81%D1%82%D0%BE%D1%80%D0%BE%D0%BD%D1%8B_%D1%81%D0%B5%D0%BB%D0%B0_%D0%92%D0%B8%D1%82%D0%B8%D0%BD%D0%BE.jpg"/>
          <p:cNvPicPr>
            <a:picLocks noChangeAspect="1" noChangeArrowheads="1"/>
          </p:cNvPicPr>
          <p:nvPr/>
        </p:nvPicPr>
        <p:blipFill>
          <a:blip r:embed="rId2"/>
          <a:srcRect/>
          <a:stretch>
            <a:fillRect/>
          </a:stretch>
        </p:blipFill>
        <p:spPr bwMode="auto">
          <a:xfrm>
            <a:off x="539750" y="333375"/>
            <a:ext cx="8286750" cy="42481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a:xfrm>
            <a:off x="468313" y="260350"/>
            <a:ext cx="8229600" cy="792163"/>
          </a:xfrm>
        </p:spPr>
        <p:txBody>
          <a:bodyPr/>
          <a:lstStyle/>
          <a:p>
            <a:r>
              <a:rPr lang="ru-RU" smtClean="0"/>
              <a:t>Воссоединение Крыма с Россией</a:t>
            </a:r>
          </a:p>
        </p:txBody>
      </p:sp>
      <p:sp>
        <p:nvSpPr>
          <p:cNvPr id="3" name="Содержимое 2"/>
          <p:cNvSpPr>
            <a:spLocks noGrp="1"/>
          </p:cNvSpPr>
          <p:nvPr>
            <p:ph idx="1"/>
          </p:nvPr>
        </p:nvSpPr>
        <p:spPr/>
        <p:txBody>
          <a:bodyPr>
            <a:normAutofit/>
          </a:bodyPr>
          <a:lstStyle/>
          <a:p>
            <a:pPr>
              <a:lnSpc>
                <a:spcPct val="80000"/>
              </a:lnSpc>
              <a:buFont typeface="Arial" charset="0"/>
              <a:buNone/>
            </a:pPr>
            <a:r>
              <a:rPr lang="ru-RU" sz="2200" smtClean="0"/>
              <a:t>На общекрымском референдуме подсчитаны 100 % голосов. За воссоединение с Россией проголосовало 96,77 % жителей Республики Крым при явке 83,1 %, а также 95,6 % севастопольцев при явке 89,5 %. Верховный совет Крыма и горсовет Севастополя объявили о намерении вступить в состав России в качестве субъектов федерации. По утверждению главы комиссии по организации референдума Михаила Малышева, "Таков выбор крымчан, и те слова, которые начертаны на гербе Крыма — "Процветание в единстве ", отныне звучат как «Процветание в единстве с Россией». С момента подписания межгосударственного договора 18 марта 2014 года Республика Крым, включая город Севастополь, является частью России. Украиной данный факт не признаётся. Третьи страны могут делать различные заявления по данному вопросу, но никакими документами с участием третьих сторон начертание российско-украинской границы не определяется.</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smtClean="0"/>
              <a:t>Что воссоединение с Крымом даст России</a:t>
            </a:r>
          </a:p>
        </p:txBody>
      </p:sp>
      <p:sp>
        <p:nvSpPr>
          <p:cNvPr id="3" name="Содержимое 2"/>
          <p:cNvSpPr>
            <a:spLocks noGrp="1"/>
          </p:cNvSpPr>
          <p:nvPr>
            <p:ph idx="1"/>
          </p:nvPr>
        </p:nvSpPr>
        <p:spPr>
          <a:xfrm>
            <a:off x="457200" y="981075"/>
            <a:ext cx="8229600" cy="5543550"/>
          </a:xfrm>
        </p:spPr>
        <p:txBody>
          <a:bodyPr>
            <a:normAutofit/>
          </a:bodyPr>
          <a:lstStyle/>
          <a:p>
            <a:pPr>
              <a:lnSpc>
                <a:spcPct val="80000"/>
              </a:lnSpc>
            </a:pPr>
            <a:r>
              <a:rPr lang="ru-RU" sz="2000" smtClean="0"/>
              <a:t>Россия получает возможность стратегического контроля над всем Черноморским регионом, что обусловлено расположением южной части Крыма практически в центре Азово-Черноморского бассейна. Резко возрастают возможности России по контролю над морским и воздушным пространством в районе Чёрного моря, в том числе с размещением на полуострове радиолокационных станций предупреждения о ракетном нападении. </a:t>
            </a:r>
          </a:p>
          <a:p>
            <a:pPr>
              <a:lnSpc>
                <a:spcPct val="80000"/>
              </a:lnSpc>
            </a:pPr>
            <a:r>
              <a:rPr lang="ru-RU" sz="2000" smtClean="0"/>
              <a:t>Россия получает полный неограниченный контроль над базой Черноморского флота в Севастополе, а также получает все морские порты и военные базы в Крыму. </a:t>
            </a:r>
          </a:p>
          <a:p>
            <a:pPr>
              <a:lnSpc>
                <a:spcPct val="80000"/>
              </a:lnSpc>
            </a:pPr>
            <a:r>
              <a:rPr lang="ru-RU" sz="2000" smtClean="0"/>
              <a:t>Более не нужно платить Украине за аренду базы ЧФ в Севастополе и не нужно платить пошлины за поставки на эту базу. Цена аренды составляла порядка 100 млн долларов в год, еще несколько десятков миллионов долларов уходило на пошлины. То же отностися к полигону для подготовки лётчиков морской авиации для полётов с авианосцев "НИТКА". Кроме того, потенциально высвобождаются огромные средства (многие миллиарды долларов) на обустройство базы ЧФ в Новороссийске и усиление инфраструктуры Южного военного округа, которые пришлось бы потратить в случае, если бы Крым остался в составе Украины под властью недружественного России нелегитимного правительства.</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000750"/>
          </a:xfrm>
        </p:spPr>
        <p:txBody>
          <a:bodyPr rtlCol="0">
            <a:normAutofit fontScale="62500" lnSpcReduction="20000"/>
          </a:bodyPr>
          <a:lstStyle/>
          <a:p>
            <a:pPr fontAlgn="auto">
              <a:spcAft>
                <a:spcPts val="0"/>
              </a:spcAft>
              <a:buFont typeface="Arial" pitchFamily="34" charset="0"/>
              <a:buChar char="•"/>
              <a:defRPr/>
            </a:pPr>
            <a:r>
              <a:rPr lang="ru-RU" dirty="0" smtClean="0"/>
              <a:t>Появляется возможность отказаться от Харьковских соглашений (скидка на газ в обмен на пролонгацию договора о базе ЧФ в Севастополе) и вернуться к европейским ценам на газ для Украины. Соглашениями 2010 года предусматривалось снижение цены на российский газ для Украины на 30 %, но не более чем на $100 за тысячу кубометров — с учётом отказа России от сохранения скидки на газ, данной в декабре 2013 года это означает, что цены на газ для Украины вновь будут такие же, как для большинства прочих европейских стран. Отмена обеих скидок теоретически может дать России до 4-6 миллиардов долларов в год, что в течение нескольких лет полностью компенсировало бы любые экономические затраты на интеграцию Крыма в Россию. На практике, однако, Украина в ее нынешнем состоянии скорее всего просто не сможет платить европейскую цену за газ, и ценообразование наверняка вновь станет предметом политического торга. </a:t>
            </a:r>
          </a:p>
          <a:p>
            <a:pPr fontAlgn="auto">
              <a:spcAft>
                <a:spcPts val="0"/>
              </a:spcAft>
              <a:buFont typeface="Arial" pitchFamily="34" charset="0"/>
              <a:buChar char="•"/>
              <a:defRPr/>
            </a:pPr>
            <a:r>
              <a:rPr lang="ru-RU" dirty="0" smtClean="0"/>
              <a:t>Часть украинской армии (до 16000 бойцов из 18 000 дислоцированных в Крыму), часть боевой техники и почти весь Черноморский флот Украины переходит под контроль России. Впрочем, большинство украинских боевых самолетов в Крыму находятся в нерабочем состоянии, и в целом боевая техника Украины устарела.</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5768975"/>
          </a:xfrm>
        </p:spPr>
        <p:txBody>
          <a:bodyPr rtlCol="0">
            <a:normAutofit fontScale="77500" lnSpcReduction="20000"/>
          </a:bodyPr>
          <a:lstStyle/>
          <a:p>
            <a:pPr fontAlgn="auto">
              <a:spcAft>
                <a:spcPts val="0"/>
              </a:spcAft>
              <a:buFont typeface="Arial" pitchFamily="34" charset="0"/>
              <a:buChar char="•"/>
              <a:defRPr/>
            </a:pPr>
            <a:r>
              <a:rPr lang="ru-RU" dirty="0" smtClean="0"/>
              <a:t>Россия получает практически полный контроль над Азовским морем, входом и выходом из него через Керченский пролив. В данный момент Россия ежегодно платит, по разным оценкам, от 20 до 70 </a:t>
            </a:r>
            <a:r>
              <a:rPr lang="ru-RU" dirty="0" err="1" smtClean="0"/>
              <a:t>млн</a:t>
            </a:r>
            <a:r>
              <a:rPr lang="ru-RU" dirty="0" smtClean="0"/>
              <a:t> долларов за проводку русских судов по </a:t>
            </a:r>
            <a:r>
              <a:rPr lang="ru-RU" dirty="0" err="1" smtClean="0"/>
              <a:t>Керчь-Еникальскому</a:t>
            </a:r>
            <a:r>
              <a:rPr lang="ru-RU" dirty="0" smtClean="0"/>
              <a:t> каналу. После воссоединения с Крымом, фактически, Россия получает не только порты Крыма, но и опосредованный контроль над деятельностью всех украинских портов Азовского моря (если они останутся в составе разваливающейся под властью </a:t>
            </a:r>
            <a:r>
              <a:rPr lang="ru-RU" dirty="0" err="1" smtClean="0"/>
              <a:t>бандеровцев</a:t>
            </a:r>
            <a:r>
              <a:rPr lang="ru-RU" dirty="0" smtClean="0"/>
              <a:t> Украины). </a:t>
            </a:r>
          </a:p>
          <a:p>
            <a:pPr fontAlgn="auto">
              <a:spcAft>
                <a:spcPts val="0"/>
              </a:spcAft>
              <a:buFont typeface="Arial" pitchFamily="34" charset="0"/>
              <a:buChar char="•"/>
              <a:defRPr/>
            </a:pPr>
            <a:r>
              <a:rPr lang="ru-RU" dirty="0" smtClean="0"/>
              <a:t>Стратегическое окружение территории Украины — более половины её границ оказываются окружены странами Таможенного союза. Это дает Украине дополнительные экономические стимулы для присоединения к Таможенному союзу, в чём весьма заинтересованы Россия и другие страны ТС.</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p:txBody>
          <a:bodyPr/>
          <a:lstStyle/>
          <a:p>
            <a:endParaRPr lang="ru-RU" smtClean="0"/>
          </a:p>
        </p:txBody>
      </p:sp>
      <p:sp>
        <p:nvSpPr>
          <p:cNvPr id="50178" name="Содержимое 2"/>
          <p:cNvSpPr>
            <a:spLocks noGrp="1"/>
          </p:cNvSpPr>
          <p:nvPr>
            <p:ph idx="1"/>
          </p:nvPr>
        </p:nvSpPr>
        <p:spPr/>
        <p:txBody>
          <a:bodyPr/>
          <a:lstStyle/>
          <a:p>
            <a:endParaRPr lang="ru-RU" smtClean="0"/>
          </a:p>
        </p:txBody>
      </p:sp>
      <p:pic>
        <p:nvPicPr>
          <p:cNvPr id="50179" name="Picture 2" descr="http://ruxpert.ru/images/thumb/3/34/Ausschliessliche_Wirtschaftszonen_Schwarzes_Meer_%28Reliefkarte%29.svg/250px-Ausschliessliche_Wirtschaftszonen_Schwarzes_Meer_%28Reliefkarte%29.svg.png"/>
          <p:cNvPicPr>
            <a:picLocks noChangeAspect="1" noChangeArrowheads="1"/>
          </p:cNvPicPr>
          <p:nvPr/>
        </p:nvPicPr>
        <p:blipFill>
          <a:blip r:embed="rId2"/>
          <a:srcRect/>
          <a:stretch>
            <a:fillRect/>
          </a:stretch>
        </p:blipFill>
        <p:spPr bwMode="auto">
          <a:xfrm>
            <a:off x="442913" y="476250"/>
            <a:ext cx="8701087" cy="5429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lnSpcReduction="10000"/>
          </a:bodyPr>
          <a:lstStyle/>
          <a:p>
            <a:pPr>
              <a:lnSpc>
                <a:spcPct val="80000"/>
              </a:lnSpc>
              <a:buFont typeface="Arial" charset="0"/>
              <a:buNone/>
            </a:pPr>
            <a:r>
              <a:rPr lang="ru-RU" sz="2000" dirty="0" smtClean="0"/>
              <a:t>В данный момент практически вся территория Крыма входит в состав Республики Крым (до 17 марта 2014 года — Автономной Республики Крым, или АРК), кроме севера узкой и длинной косы </a:t>
            </a:r>
            <a:r>
              <a:rPr lang="ru-RU" sz="2000" dirty="0" err="1" smtClean="0"/>
              <a:t>Арабатская</a:t>
            </a:r>
            <a:r>
              <a:rPr lang="ru-RU" sz="2000" dirty="0" smtClean="0"/>
              <a:t> стрелка, которая административно относится к Херсонской области Украины, а также города федерального значения Севастополя. В результате деградации украинской государственности, продолжавшейся все 23 года истории независимой Украины, 18-23 февраля 2014 года олигархическими и </a:t>
            </a:r>
            <a:r>
              <a:rPr lang="ru-RU" sz="2000" dirty="0" err="1" smtClean="0"/>
              <a:t>бандеровскими</a:t>
            </a:r>
            <a:r>
              <a:rPr lang="ru-RU" sz="2000" dirty="0" smtClean="0"/>
              <a:t> силами был совершён государственный переворот в Киеве. В ответ на это </a:t>
            </a:r>
            <a:r>
              <a:rPr lang="ru-RU" sz="2000" dirty="0" err="1" smtClean="0"/>
              <a:t>крымчане</a:t>
            </a:r>
            <a:r>
              <a:rPr lang="ru-RU" sz="2000" dirty="0" smtClean="0"/>
              <a:t> взяли власть на полуострове в свои руки. 16 марта 2014 года прошёл референдум, на котором крымский народ выбрал, будет ли Крым полностью автономной и обладающей государственным суверенитетом республикой в составе Украины или же войдёт в состав Российской Федерации на правах субъекта федерации. За воссоединение Крыма с Россией проголосовали 96,77 % </a:t>
            </a:r>
            <a:r>
              <a:rPr lang="ru-RU" sz="2000" dirty="0" err="1" smtClean="0"/>
              <a:t>крымчан</a:t>
            </a:r>
            <a:r>
              <a:rPr lang="ru-RU" sz="2000" dirty="0" smtClean="0"/>
              <a:t> и 95,6 % </a:t>
            </a:r>
            <a:r>
              <a:rPr lang="ru-RU" sz="2000" dirty="0" err="1" smtClean="0"/>
              <a:t>севастопольцев</a:t>
            </a:r>
            <a:r>
              <a:rPr lang="ru-RU" sz="2000" dirty="0" smtClean="0"/>
              <a:t>. Явка в Крыму составила 82,71 % (с учётом Севастополя). Надо отметить, что ровно 70 лет назад, 16 марта 1944 года, ставкой Верховного главнокомандующего был отдан приказ начать операцию освобождения Крыма. С момента подписания соответствующего межгосударственного договора 18 марта 2014 года Республика Крым, включая город Севастополь, является частью России.  21 марта Совет Федерации принял, а Президент России Владимир Путин подписал закон о принятии Крыма и Севастополя в состав России.</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000750"/>
          </a:xfrm>
        </p:spPr>
        <p:txBody>
          <a:bodyPr>
            <a:normAutofit/>
          </a:bodyPr>
          <a:lstStyle/>
          <a:p>
            <a:pPr>
              <a:lnSpc>
                <a:spcPct val="80000"/>
              </a:lnSpc>
            </a:pPr>
            <a:r>
              <a:rPr lang="ru-RU" sz="2200" smtClean="0"/>
              <a:t>Возможность проложить газопровод через Крым — альтернативный маршрут для Южного потока, существенно удешевляющий проект. Сейчас крупнейший транзитный газопровод «Южный поток» предполагается провести по глубокой центральной части Чёрного моря в нейтральных водах (но в турецкой экономической зоне). В случае присоединения Крыма к России газопровод можно будет провести по суше на территории Крыма или по Крымскому шельфу через сравнительно неглубокую северную часть Чёрного моря. Это сократило бы стоимость проекта почти на 20 млрд долларов (при стоимости нынешнего проекта 56 млрд). Вряд ли, однако, это произойдет с первой ниткой газопровода — для изменения трассы придётся существенно отодвинуть сроки ввода проекта в строй, кроме того, придётся передоговариваться с партнерами и отказываться от соглашений с Турцией, которая была до сих пор в целом на стороне России в Крымском кризисе. Но последующие нитки Южного потока имеют большие шансы пройти по более дешевому маршруту. Газопровод призван полностью закрыть потребности Южной Европы в поставках газа и позволит России практически полностью отказаться от транзита через Украину.</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5840413"/>
          </a:xfrm>
        </p:spPr>
        <p:txBody>
          <a:bodyPr>
            <a:normAutofit/>
          </a:bodyPr>
          <a:lstStyle/>
          <a:p>
            <a:pPr>
              <a:lnSpc>
                <a:spcPct val="80000"/>
              </a:lnSpc>
            </a:pPr>
            <a:r>
              <a:rPr lang="ru-RU" sz="2200" smtClean="0"/>
              <a:t>К России переходит порядка 3/4 исключительной экономической зоны Украины в Черном и Азовском морях, включая месторождения нефти и газа. Разработкой газа на крымском шельфе в данный момент занимается зарегистрированная в Симферополе компания Черноморнефтегаз. Разведанные запасы нефти сравнительно невелики (до нескольких миллионов тонн), но запасы газа более значительны (десятки миллиардов кубометров в районе Казантипа). Кроме того, есть еще не разрабатываемые и не до конца разведанные нефтегазовые поля, запасы которых оцениваются уже в сотни миллионов тонн нефти и сотни миллиардов кубометров газа. Исключительная экономическая зона — это также право на вылов рыбы в этих водах (что, впрочем, в данный момент не является существенным ресурсом из-за истощения рыбных запасов и ухудшившейся экологической обстановки в Чёрном море) </a:t>
            </a:r>
          </a:p>
          <a:p>
            <a:pPr>
              <a:lnSpc>
                <a:spcPct val="80000"/>
              </a:lnSpc>
            </a:pPr>
            <a:r>
              <a:rPr lang="ru-RU" sz="2200" smtClean="0"/>
              <a:t>Россия получает крупные химкомбинаты на севере Крыма (см. выше), которые занимают значительную часть мирового рынка компонентов для удобрений и реагентов для нефтепереработки.</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5768975"/>
          </a:xfrm>
        </p:spPr>
        <p:txBody>
          <a:bodyPr>
            <a:normAutofit/>
          </a:bodyPr>
          <a:lstStyle/>
          <a:p>
            <a:pPr>
              <a:lnSpc>
                <a:spcPct val="80000"/>
              </a:lnSpc>
            </a:pPr>
            <a:r>
              <a:rPr lang="ru-RU" sz="2000" smtClean="0"/>
              <a:t>Судостроительные и судоремонтные предприятия Крыма никак не окажутся лишними в России, где на настоящий момент значительная часть судостроительных предприятий перегружена заказами. </a:t>
            </a:r>
          </a:p>
          <a:p>
            <a:pPr>
              <a:lnSpc>
                <a:spcPct val="80000"/>
              </a:lnSpc>
            </a:pPr>
            <a:r>
              <a:rPr lang="ru-RU" sz="2000" smtClean="0"/>
              <a:t>Центр дальней космической связи в Евпатории (Национальный центр управления и испытаний космических средств) - построенный в советское время радиотехнический центр является критически важным для развития отечественных программ исследования дальнего космоса, так как оснащён весьма дорогостоящим оборудованием и имеет мало аналогов в России - телескопы близкого размера есть только в Медвежьих Озёрах в Московской области и под Уссурийском, а для эффективной связи с космическими аппаратами из-за вращения Земли таких центров должно быть много. В настоящее время центр используется при работе с орбитальным телескопом Радиоастрон. </a:t>
            </a:r>
          </a:p>
          <a:p>
            <a:pPr>
              <a:lnSpc>
                <a:spcPct val="80000"/>
              </a:lnSpc>
            </a:pPr>
            <a:r>
              <a:rPr lang="ru-RU" sz="2000" smtClean="0"/>
              <a:t> 3 000 гектаров виноградников и крупнейшие винзаводы, в том числе знаменитый Массандровский винзавод с его крупнейшей в мире коллекцией вин. В Крыму действуют следующие винзаводы - Инкерманский завод марочных вин, Коктебель, Массандра, Новый Свет. Все они являются брендами на постсоветском пространстве, а некоторые и за его пределами.</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6072188"/>
          </a:xfrm>
        </p:spPr>
        <p:txBody>
          <a:bodyPr rtlCol="0">
            <a:normAutofit fontScale="70000" lnSpcReduction="20000"/>
          </a:bodyPr>
          <a:lstStyle/>
          <a:p>
            <a:pPr fontAlgn="auto">
              <a:spcAft>
                <a:spcPts val="0"/>
              </a:spcAft>
              <a:buFont typeface="Arial" pitchFamily="34" charset="0"/>
              <a:buChar char="•"/>
              <a:defRPr/>
            </a:pPr>
            <a:r>
              <a:rPr lang="ru-RU" dirty="0" smtClean="0"/>
              <a:t>Весь курортно-туристический комплекс Крыма, в том числе 2500 км побережья с многочисленными пляжами и морскими курортами. Для холодной северной страны, которой является Россия, возвращение огромного морского курортного района имеет огромное значение. На данный момент роль морских курортных регионов в России играют лишь Черноморское побережье Кавказа и, в перспективе, южная часть побережья Дагестана. При наличии определённых инвестиций Крым легко можно превратить в первоклассный курортный регион на уровне лучших мировых стандартов (как недавно это произошло с Сочи благодаря Олимпиаде). Вероятно, первое время Крым будет продолжать играть роль места для сравнительно дешёвого и «</a:t>
            </a:r>
            <a:r>
              <a:rPr lang="ru-RU" dirty="0" err="1" smtClean="0"/>
              <a:t>непафосного</a:t>
            </a:r>
            <a:r>
              <a:rPr lang="ru-RU" dirty="0" smtClean="0"/>
              <a:t>» отдыха. Вхождение Крыма в состав России приведёт к тому, что значительная часть денег, которые россияне тратят на отдых, не будет уходить за границу, а останется в экономике страны. </a:t>
            </a:r>
          </a:p>
          <a:p>
            <a:pPr fontAlgn="auto">
              <a:spcAft>
                <a:spcPts val="0"/>
              </a:spcAft>
              <a:buFont typeface="Arial" pitchFamily="34" charset="0"/>
              <a:buChar char="•"/>
              <a:defRPr/>
            </a:pPr>
            <a:r>
              <a:rPr lang="ru-RU" dirty="0" smtClean="0"/>
              <a:t>Вхождение Крыма в рублёвую зону укрепит позиции рубля в ряду мировых валют.</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6072187"/>
          </a:xfrm>
        </p:spPr>
        <p:txBody>
          <a:bodyPr rtlCol="0">
            <a:normAutofit fontScale="62500" lnSpcReduction="20000"/>
          </a:bodyPr>
          <a:lstStyle/>
          <a:p>
            <a:pPr fontAlgn="auto">
              <a:spcAft>
                <a:spcPts val="0"/>
              </a:spcAft>
              <a:buFont typeface="Arial" pitchFamily="34" charset="0"/>
              <a:buChar char="•"/>
              <a:defRPr/>
            </a:pPr>
            <a:r>
              <a:rPr lang="ru-RU" dirty="0" smtClean="0"/>
              <a:t>Вместе с Крымом экономика России увеличится и уже точно превысит по размеру экономику Германии, став первой экономикой в Европе. Хотя ВРП Крыма сейчас составляет всего порядка 12 </a:t>
            </a:r>
            <a:r>
              <a:rPr lang="ru-RU" dirty="0" err="1" smtClean="0"/>
              <a:t>млрд</a:t>
            </a:r>
            <a:r>
              <a:rPr lang="ru-RU" dirty="0" smtClean="0"/>
              <a:t> долларов в год (по ППС), даже этой прибавки достаточно, чтобы Россия обошла Германию по ВВП (ППС) в рейтинге по данным Всемирного банка. Кроме того, экономика Крыма в составе России будет иметь существенный потенциал роста. </a:t>
            </a:r>
          </a:p>
          <a:p>
            <a:pPr fontAlgn="auto">
              <a:spcAft>
                <a:spcPts val="0"/>
              </a:spcAft>
              <a:buFont typeface="Arial" pitchFamily="34" charset="0"/>
              <a:buChar char="•"/>
              <a:defRPr/>
            </a:pPr>
            <a:r>
              <a:rPr lang="ru-RU" dirty="0" smtClean="0"/>
              <a:t>Увеличение рынка сбыта российских товаров. После вхождения Крыма в состав России, введения рубля в качестве валюты и т. п. произойдёт полное снятие таможенных и административных барьеров между полуостровом и остальной частью России. Это приведёт к тому, что значительная часть продукции, которая сейчас импортируется Крымом из Украины, будет замещена товарами российского производства. Что будет способствовать росту российской промышленности. </a:t>
            </a:r>
          </a:p>
          <a:p>
            <a:pPr fontAlgn="auto">
              <a:spcAft>
                <a:spcPts val="0"/>
              </a:spcAft>
              <a:buFont typeface="Arial" pitchFamily="34" charset="0"/>
              <a:buChar char="•"/>
              <a:defRPr/>
            </a:pPr>
            <a:r>
              <a:rPr lang="ru-RU" dirty="0" smtClean="0"/>
              <a:t>В результате воссоединения с народом Крыма, оказавшимся по недоразумению за границей в 1991 году, население России достигнет величины в 146 миллионов человек. Это делает возможным уже в ближайшие годы за счёт иммиграции и естественного прироста (в случае его продолжения) достигнуть и превысить исторический пик населения постсоветской России в 148,5 миллионов человек.</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5768975"/>
          </a:xfrm>
        </p:spPr>
        <p:txBody>
          <a:bodyPr rtlCol="0">
            <a:normAutofit fontScale="70000" lnSpcReduction="20000"/>
          </a:bodyPr>
          <a:lstStyle/>
          <a:p>
            <a:pPr fontAlgn="auto">
              <a:spcAft>
                <a:spcPts val="0"/>
              </a:spcAft>
              <a:buFont typeface="Arial" pitchFamily="34" charset="0"/>
              <a:buChar char="•"/>
              <a:defRPr/>
            </a:pPr>
            <a:r>
              <a:rPr lang="ru-RU" dirty="0" smtClean="0"/>
              <a:t>Крым подаст пример другим регионам Украины и, отчасти, непризнанным или частично признанным государствам на постсоветском пространстве. В случае успешной интеграции Крыма у многих других регионов разваливающейся ныне Украины появятся дополнительные стимулы тем или иным путем интегрироваться с Россией. Кроме того, будет создан прецедент и принято соответствующее законодательство, что при определённых условиях может дать возможность объединения с Россией для Приднестровья, Абхазии и Южной Осетии. </a:t>
            </a:r>
          </a:p>
          <a:p>
            <a:pPr fontAlgn="auto">
              <a:spcAft>
                <a:spcPts val="0"/>
              </a:spcAft>
              <a:buFont typeface="Arial" pitchFamily="34" charset="0"/>
              <a:buChar char="•"/>
              <a:defRPr/>
            </a:pPr>
            <a:r>
              <a:rPr lang="ru-RU" dirty="0" smtClean="0"/>
              <a:t>Возвращение в российские границы важнейших памятников истории России и символов русской культуры, важнейших для духовного пространства России мест. Древний Херсонес, в котором был крещён князь Владимир; город-герой Севастополь, с которым связана слава русского флота и многие величайшие страницы российской военной истории; курортная Ялта и знаменитый пионерский лагерь Артек; </a:t>
            </a:r>
            <a:r>
              <a:rPr lang="ru-RU" dirty="0" err="1" smtClean="0"/>
              <a:t>Ливадийский</a:t>
            </a:r>
            <a:r>
              <a:rPr lang="ru-RU" dirty="0" smtClean="0"/>
              <a:t> дворец; «Ласточкино Гнездо»; город-герой Керчь — эти и многие другие места Крыма имеют огромное духовное и символическое значение для России.</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smtClean="0"/>
              <a:t>Что воссоединение с Россией даст Крыму</a:t>
            </a:r>
          </a:p>
        </p:txBody>
      </p:sp>
      <p:sp>
        <p:nvSpPr>
          <p:cNvPr id="3" name="Содержимое 2"/>
          <p:cNvSpPr>
            <a:spLocks noGrp="1"/>
          </p:cNvSpPr>
          <p:nvPr>
            <p:ph idx="1"/>
          </p:nvPr>
        </p:nvSpPr>
        <p:spPr/>
        <p:txBody>
          <a:bodyPr>
            <a:normAutofit/>
          </a:bodyPr>
          <a:lstStyle/>
          <a:p>
            <a:pPr>
              <a:lnSpc>
                <a:spcPct val="80000"/>
              </a:lnSpc>
            </a:pPr>
            <a:r>
              <a:rPr lang="ru-RU" sz="2000" smtClean="0"/>
              <a:t>Россия планирует в ближайшее время предоставить Крыму 6 млрд долларов. 5 млрд будут предоставлены в виде инвестиций, а 1 млрд — в виде помощи местным бюджетам. Что касается инвестиций, то надо отметить, что в ходе подготовки Олимпиады в Сочи Россия приобрела колоссальный опыт, за 7 лет модернизировав инфраструктуру всего юга Краснодарского края и создав в Сочи круглогодичный курорт мирового уровня. Этот строительный и управленческий опыт может быть использован в Крыму. </a:t>
            </a:r>
          </a:p>
          <a:p>
            <a:pPr>
              <a:lnSpc>
                <a:spcPct val="80000"/>
              </a:lnSpc>
            </a:pPr>
            <a:r>
              <a:rPr lang="ru-RU" sz="2000" smtClean="0"/>
              <a:t>Бюджет Крыма будет увеличен в два раза в случае присоединения к России. О том, что Россия дала такую гарантию, сообщил 6 марта председатель Верховного совета Республики Крым Владимир Константинов.  </a:t>
            </a:r>
          </a:p>
          <a:p>
            <a:pPr>
              <a:lnSpc>
                <a:spcPct val="80000"/>
              </a:lnSpc>
            </a:pPr>
            <a:r>
              <a:rPr lang="ru-RU" sz="2000" smtClean="0"/>
              <a:t>Социальные выплаты жителям Крыма будут увеличены в 4 раза. Пенсии в России по крайней мере в два раза выше украинских, а пенсионный возраст в России ниже, чем в Украине. Россия будет ежегодно выделять на пенсии жителям Крыма 36 миллиардов рублей. Гражданам России выплачивается материнский капитал при рождении второго и последующего детей - 430 000 рублей по состоянию на 2014 год.</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5768975"/>
          </a:xfrm>
        </p:spPr>
        <p:txBody>
          <a:bodyPr rtlCol="0">
            <a:normAutofit fontScale="70000" lnSpcReduction="20000"/>
          </a:bodyPr>
          <a:lstStyle/>
          <a:p>
            <a:pPr fontAlgn="auto">
              <a:spcAft>
                <a:spcPts val="0"/>
              </a:spcAft>
              <a:buFont typeface="Arial" pitchFamily="34" charset="0"/>
              <a:buChar char="•"/>
              <a:defRPr/>
            </a:pPr>
            <a:r>
              <a:rPr lang="ru-RU" dirty="0" smtClean="0"/>
              <a:t>Зарплаты в России существенно выше украинских — госслужащие, бюджетники и бывшие украинские военные в Крыму могут ожидать существенный рост доходов.[30] В частности, зарплаты российских военных в 3-4 раза выше зарплат их украинских коллег. </a:t>
            </a:r>
          </a:p>
          <a:p>
            <a:pPr fontAlgn="auto">
              <a:spcAft>
                <a:spcPts val="0"/>
              </a:spcAft>
              <a:buFont typeface="Arial" pitchFamily="34" charset="0"/>
              <a:buChar char="•"/>
              <a:defRPr/>
            </a:pPr>
            <a:r>
              <a:rPr lang="ru-RU" dirty="0" smtClean="0"/>
              <a:t>Ставки всех основных налогов в России ниже, чем на Украине — более низкие налоги будут существенным плюсом для предпринимателей в Крыму. «В России налог на добавленную стоимость: на экспорт 0 % (на Украине 0 %), на продовольственные товары и товары для детей 10 % (на Украине 20 %), на товары, работы и услуги 18 % (на Украине 20 %). В России налог на доходы физических лиц 13 % (на Украине 15-17 %). В России налог на прибыль предприятий в сфере образования, медицины и сельского хозяйства 0 % (на Украине 18 %), для инвестиционной деятельности 20 %, из которых 18 % перечисляются в бюджет субъекта федерации.» [31] </a:t>
            </a:r>
            <a:r>
              <a:rPr lang="ru-RU" dirty="0" err="1" smtClean="0"/>
              <a:t>Cубъекты</a:t>
            </a:r>
            <a:r>
              <a:rPr lang="ru-RU" dirty="0" smtClean="0"/>
              <a:t> федерации в России также имеют право понижать ставки по отдельным налогам.[32] </a:t>
            </a:r>
          </a:p>
          <a:p>
            <a:pPr fontAlgn="auto">
              <a:spcAft>
                <a:spcPts val="0"/>
              </a:spcAft>
              <a:buFont typeface="Arial" pitchFamily="34" charset="0"/>
              <a:buChar char="•"/>
              <a:defRPr/>
            </a:pPr>
            <a:r>
              <a:rPr lang="ru-RU" dirty="0" smtClean="0"/>
              <a:t>Часть полученных от России средств планируется потратить на улучшение условий жизни в поселениях крымских татар.</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697538"/>
          </a:xfrm>
        </p:spPr>
        <p:txBody>
          <a:bodyPr>
            <a:normAutofit/>
          </a:bodyPr>
          <a:lstStyle/>
          <a:p>
            <a:pPr>
              <a:lnSpc>
                <a:spcPct val="80000"/>
              </a:lnSpc>
            </a:pPr>
            <a:r>
              <a:rPr lang="ru-RU" sz="2000" smtClean="0"/>
              <a:t>В Севастополе полностью легитимизируется избрание народом собственного мэра. В силу особого статуса Севастополя, долгое время он был единственным городом Украины без избираемого мэра. В случае вхождения в состав России как часть Республики Крым либо как отдельный субъект федерации Севастополь сможет совершенно легитимно избирать собственного градоначальника. </a:t>
            </a:r>
          </a:p>
          <a:p>
            <a:pPr>
              <a:lnSpc>
                <a:spcPct val="80000"/>
              </a:lnSpc>
            </a:pPr>
            <a:r>
              <a:rPr lang="ru-RU" sz="2000" smtClean="0"/>
              <a:t>Керченский пролив. Существуют различные варианты строительства моста через косы на севере или в центре пролива.</a:t>
            </a:r>
          </a:p>
          <a:p>
            <a:pPr>
              <a:lnSpc>
                <a:spcPct val="80000"/>
              </a:lnSpc>
            </a:pPr>
            <a:r>
              <a:rPr lang="ru-RU" sz="2000" smtClean="0"/>
              <a:t>Строительство моста через Керченский пролив и существенное увеличение транспортной связности полуострова с материком. Мост через Керченский пролив — вероятнее всего, железнодорожно-автомобильный — позволит легко перемещаться по суше между Крымом и Черноморским побережьем Кавказа, связав два важнейших курортных района в единое целое. Мост, вероятно, будет также нести электрические кабели и другие коммуникации. Строительство и обслуживание стройки создаст определённое количество новых рабочих мест на востоке Крыма. По предварительным оценкам, стоимость моста составит не менее 50 млрд рублей, строительство займёт 5 лет.</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25"/>
            <a:ext cx="8229600" cy="5697538"/>
          </a:xfrm>
        </p:spPr>
        <p:txBody>
          <a:bodyPr>
            <a:normAutofit/>
          </a:bodyPr>
          <a:lstStyle/>
          <a:p>
            <a:pPr>
              <a:lnSpc>
                <a:spcPct val="80000"/>
              </a:lnSpc>
            </a:pPr>
            <a:r>
              <a:rPr lang="ru-RU" sz="2200" smtClean="0"/>
              <a:t>Возможное строительство газопровода со стороны Таманского полуострова. Существует возможность проложить по территории Крыма и/или крымского шельфа транзитный газопровод — перетрассированный Южный поток или какой-то новый проект. Строительство нового газопровода может создать некоторое количество новых рабочих мест и при необходимости обеспечить Крым газом в обход Украины (в данный момент полуостров полностью обеспечен газом с месторождений крымского шельфа, но в будущем этого может оказаться недостаточно). </a:t>
            </a:r>
          </a:p>
          <a:p>
            <a:pPr>
              <a:lnSpc>
                <a:spcPct val="80000"/>
              </a:lnSpc>
            </a:pPr>
            <a:r>
              <a:rPr lang="ru-RU" sz="2200" smtClean="0"/>
              <a:t>Строительство современного грузового порта на западном побережье в районе Тарханкута. Воссоединение с Россией может помочь реализовать существующий проект строительства крупного современного порта на Тарханкутском полуострове, что немало послужит развитию экономики Крыма и создаст значительное число новых рабочих мест. </a:t>
            </a:r>
          </a:p>
          <a:p>
            <a:pPr>
              <a:lnSpc>
                <a:spcPct val="80000"/>
              </a:lnSpc>
            </a:pPr>
            <a:r>
              <a:rPr lang="ru-RU" sz="2200" smtClean="0"/>
              <a:t>Строительство новых железных и шоссейных дорог. Потребуется расширение и модернизация существующих дорог и строительство новых подходов к Керченскому мосту и возможному новому порту на западе полуострова.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endParaRPr lang="ru-RU" smtClean="0"/>
          </a:p>
        </p:txBody>
      </p:sp>
      <p:sp>
        <p:nvSpPr>
          <p:cNvPr id="17410" name="Содержимое 2"/>
          <p:cNvSpPr>
            <a:spLocks noGrp="1"/>
          </p:cNvSpPr>
          <p:nvPr>
            <p:ph idx="1"/>
          </p:nvPr>
        </p:nvSpPr>
        <p:spPr/>
        <p:txBody>
          <a:bodyPr/>
          <a:lstStyle/>
          <a:p>
            <a:endParaRPr lang="ru-RU" smtClean="0"/>
          </a:p>
        </p:txBody>
      </p:sp>
      <p:pic>
        <p:nvPicPr>
          <p:cNvPr id="17411" name="Picture 2" descr="http://ruxpert.ru/images/thumb/f/fe/%D0%91%D0%B0%D0%BF%D1%82%D0%B8%D1%81%D1%82%D0%B5%D1%80%D0%B8%D0%B9_%D1%81_%D1%80%D0%BE%D1%82%D0%BE%D0%BD%D0%B4%D0%BE%D0%B9_1.jpg/250px-%D0%91%D0%B0%D0%BF%D1%82%D0%B8%D1%81%D1%82%D0%B5%D1%80%D0%B8%D0%B9_%D1%81_%D1%80%D0%BE%D1%82%D0%BE%D0%BD%D0%B4%D0%BE%D0%B9_1.jpg"/>
          <p:cNvPicPr>
            <a:picLocks noChangeAspect="1" noChangeArrowheads="1"/>
          </p:cNvPicPr>
          <p:nvPr/>
        </p:nvPicPr>
        <p:blipFill>
          <a:blip r:embed="rId2"/>
          <a:srcRect/>
          <a:stretch>
            <a:fillRect/>
          </a:stretch>
        </p:blipFill>
        <p:spPr bwMode="auto">
          <a:xfrm>
            <a:off x="428625" y="571500"/>
            <a:ext cx="8143875" cy="612457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63"/>
            <a:ext cx="8229600" cy="5626100"/>
          </a:xfrm>
        </p:spPr>
        <p:txBody>
          <a:bodyPr rtlCol="0">
            <a:normAutofit fontScale="62500" lnSpcReduction="20000"/>
          </a:bodyPr>
          <a:lstStyle/>
          <a:p>
            <a:pPr fontAlgn="auto">
              <a:spcAft>
                <a:spcPts val="0"/>
              </a:spcAft>
              <a:buFont typeface="Arial" pitchFamily="34" charset="0"/>
              <a:buChar char="•"/>
              <a:defRPr/>
            </a:pPr>
            <a:r>
              <a:rPr lang="ru-RU" b="1" dirty="0" smtClean="0"/>
              <a:t>Восстановление, модернизация и обеспечение заказами ряда промышленных предприятий Крыма</a:t>
            </a:r>
            <a:r>
              <a:rPr lang="ru-RU" dirty="0" smtClean="0"/>
              <a:t>. В первую очередь речь идёт о севастопольском </a:t>
            </a:r>
            <a:r>
              <a:rPr lang="ru-RU" dirty="0" err="1" smtClean="0"/>
              <a:t>Севморзаводе</a:t>
            </a:r>
            <a:r>
              <a:rPr lang="ru-RU" dirty="0" smtClean="0"/>
              <a:t>, который сможет работать как база судоремонта и судостроения Черноморского флота России. </a:t>
            </a:r>
            <a:r>
              <a:rPr lang="ru-RU" b="1" dirty="0" smtClean="0"/>
              <a:t>Снижение цен на энергоносители из России</a:t>
            </a:r>
            <a:r>
              <a:rPr lang="ru-RU" dirty="0" smtClean="0"/>
              <a:t>. В настоящее время Крым, как и Украина, получает энергоносители из России по ценам, близким к мировым. После вхождения Крыма в состав России, поставляемые в Крым энергоносители не будут облагаться экспортными пошлинами. Кроме того, «Газпром» будет поставлять крымским потребителям природный газ по тарифам, которые действуют в России. Таким образом, Крым сможет получать энергоресурсы по </a:t>
            </a:r>
            <a:r>
              <a:rPr lang="ru-RU" dirty="0" err="1" smtClean="0"/>
              <a:t>внутрироссийским</a:t>
            </a:r>
            <a:r>
              <a:rPr lang="ru-RU" dirty="0" smtClean="0"/>
              <a:t> ценам, которые значительно ниже мировых. Это будет способствовать подъёму экономики Крыма, поскольку крымские предприятия смогут существенно снизить затраты на сырьё. </a:t>
            </a:r>
            <a:r>
              <a:rPr lang="ru-RU" b="1" dirty="0" smtClean="0"/>
              <a:t>Увеличение рынка сбыта для крымских товаров</a:t>
            </a:r>
            <a:r>
              <a:rPr lang="ru-RU" dirty="0" smtClean="0"/>
              <a:t>. После вхождения Крыма в состав России произойдёт полное снятие различных административных барьеров, препятствующих экономическим связям между полуостровом и остальной частью России. Для крымских предприятий полностью откроется рынок страны с ВВП в 3 </a:t>
            </a:r>
            <a:r>
              <a:rPr lang="ru-RU" dirty="0" err="1" smtClean="0"/>
              <a:t>трлн</a:t>
            </a:r>
            <a:r>
              <a:rPr lang="ru-RU" dirty="0" smtClean="0"/>
              <a:t> долларов (на порядок больше украинского). Это будет способствовать увеличению экспорта крымских товаров в Россию и соответственно приведёт к росту промышленности Крыма.</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6143625"/>
          </a:xfrm>
        </p:spPr>
        <p:txBody>
          <a:bodyPr>
            <a:normAutofit/>
          </a:bodyPr>
          <a:lstStyle/>
          <a:p>
            <a:pPr>
              <a:lnSpc>
                <a:spcPct val="80000"/>
              </a:lnSpc>
            </a:pPr>
            <a:r>
              <a:rPr lang="ru-RU" sz="2000" b="1" smtClean="0"/>
              <a:t>Значительные инвестиции в энергетику Крыма</a:t>
            </a:r>
            <a:r>
              <a:rPr lang="ru-RU" sz="2000" smtClean="0"/>
              <a:t>. Крым сейчас является энергодефицитным регионом. Если Россия будет модернизировать и развивать энергетику Крыма по аналогии с проведенной в Краснодарском крае модернизацией энергетики, то можно ожидать инвестиции объёмом не менее 0,5-1 млрд долларов на строительство в Крыму современных тепловых электростанций. Если же, по примеру Калининградской области, в Крыму будет построена атомная электростанция — для чего, вероятно, можно будет использовать площадку недостроенной Крымской АЭС — то Крым может превратиться в энергопрофицитный регион. 21 марта 2014 года в Крыму началось развертывание девяти мощных мобильных паро-газовых электростанций (часть из которых использовалась на Олимпиаде в Сочи), также стартовали работы по проектированию двух постоянных газовых электростанций, которые будут построены на севере Крыма и на Керченском полуострове. </a:t>
            </a:r>
            <a:r>
              <a:rPr lang="ru-RU" sz="2000" b="1" smtClean="0"/>
              <a:t>Значительные инвестиции в крымскую недвижимость, гостинично-ресторанный бизнес и туризм</a:t>
            </a:r>
            <a:r>
              <a:rPr lang="ru-RU" sz="2000" smtClean="0"/>
              <a:t>. Есть все основания полагать, что после воссоединения Крыма с Россией можно ожидать существенное повышение притока частных инвестиций россиян в объекты недвижимости в Крыму и в курортный бизнес. Начало масштабного роста, вероятно, можно ожидать после того, как политическая ситуация вокруг Крыма более-менее устаканится, а мост через Керченский пролив будет близок к завершению.</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nSpc>
                <a:spcPct val="80000"/>
              </a:lnSpc>
            </a:pPr>
            <a:r>
              <a:rPr lang="ru-RU" sz="2200" b="1" smtClean="0"/>
              <a:t>Рост стоимости крымской недвижимости и земли</a:t>
            </a:r>
            <a:r>
              <a:rPr lang="ru-RU" sz="2200" smtClean="0"/>
              <a:t>. Это будет следствием предыдущего пункта. Не все крымчане будут этим довольны, но владельцы земли и домов имеют шансы стать существенно богаче. </a:t>
            </a:r>
          </a:p>
          <a:p>
            <a:pPr>
              <a:lnSpc>
                <a:spcPct val="80000"/>
              </a:lnSpc>
            </a:pPr>
            <a:r>
              <a:rPr lang="ru-RU" sz="2200" b="1" smtClean="0"/>
              <a:t>Увеличение количества туристов из России</a:t>
            </a:r>
            <a:r>
              <a:rPr lang="ru-RU" sz="2200" smtClean="0"/>
              <a:t>. В первое время после воссоединения с Россией Крым будет вызывать повышенный интерес у россиян, а возможно, и у жителей других стран. Притоку туристов, однако, может помешать ситуация на Украине — в особенности в том случае, если будет перекрыто или затруднено железнодорожное сообщение с Крымом с севера (эту проблему, если она возникнет, должен решить Керченский мост через примерно 5 лет). В последующие годы увеличение числа туристов будет зависеть от успеха российских инвестиций в развитие Крыма. Российское государство, крупный бизнес и СМИ уже объявили о планируемых мерах поддержки и стимулирования турпотока в Крым из России</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nSpc>
                <a:spcPct val="80000"/>
              </a:lnSpc>
            </a:pPr>
            <a:r>
              <a:rPr lang="ru-RU" sz="2000" smtClean="0"/>
              <a:t>Демографический рост в Крыму. Демографический кризис на Украине затронул Крым в меньшей степени, чем большинство других регионов, и демографические перспективы здесь получше. Крайне вероятно, что после воссоединения с Россией с ростом зарплат, пенсий и социальных пособий, а также с началом выплаты материнского капитала крымским семьям, в Крыму может существенно улучшиться показатель естественного прироста населения. Миграция в Крым россиян, приобретающих здесь недвижимость, а также поток беженцев с Украины также могут существенно увеличить прирост населения.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6096000"/>
          </a:xfrm>
        </p:spPr>
        <p:txBody>
          <a:bodyPr>
            <a:normAutofit/>
          </a:bodyPr>
          <a:lstStyle/>
          <a:p>
            <a:pPr>
              <a:lnSpc>
                <a:spcPct val="80000"/>
              </a:lnSpc>
            </a:pPr>
            <a:r>
              <a:rPr lang="ru-RU" sz="2400" smtClean="0"/>
              <a:t>XII век до н. э. Степной Крым населяют киммерийцы, а на южном берегу и в Крымских горах живут племена тавров, от которых происходит древнейшее название Крыма — Таврида (современное же название полуострова происходит, по всей видимости, от тюркского слова кырым — вал, стена, ров). </a:t>
            </a:r>
          </a:p>
          <a:p>
            <a:pPr>
              <a:lnSpc>
                <a:spcPct val="80000"/>
              </a:lnSpc>
            </a:pPr>
            <a:r>
              <a:rPr lang="ru-RU" sz="2400" smtClean="0"/>
              <a:t>VIII—VII века до н. э. Греки начинают колонизацию южного берега Крыма, а в крымские степи приходят скифы. </a:t>
            </a:r>
          </a:p>
          <a:p>
            <a:pPr>
              <a:lnSpc>
                <a:spcPct val="80000"/>
              </a:lnSpc>
            </a:pPr>
            <a:r>
              <a:rPr lang="ru-RU" sz="2400" smtClean="0"/>
              <a:t>V век до н. э. Греческие города в восточном Крыму объединяются в Боспорское царство. </a:t>
            </a:r>
          </a:p>
          <a:p>
            <a:pPr>
              <a:lnSpc>
                <a:spcPct val="80000"/>
              </a:lnSpc>
            </a:pPr>
            <a:r>
              <a:rPr lang="ru-RU" sz="2400" smtClean="0"/>
              <a:t>422 год до н. э. Основан греческий город Херсонес Таврический, впоследствии самый знаменитый древний город Крыма, руины которого находятся на территории современного Севастополя. </a:t>
            </a:r>
          </a:p>
          <a:p>
            <a:pPr>
              <a:lnSpc>
                <a:spcPct val="80000"/>
              </a:lnSpc>
            </a:pPr>
            <a:r>
              <a:rPr lang="ru-RU" sz="2400" smtClean="0"/>
              <a:t>III—II века до н. э. Степной Крым становится центром скифского государства. Греческие города защищаются от скифов с помощью понтийского царя Митридата VI, который берет под контроль крымские гавани.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500"/>
            <a:ext cx="8229600" cy="5554663"/>
          </a:xfrm>
        </p:spPr>
        <p:txBody>
          <a:bodyPr>
            <a:normAutofit lnSpcReduction="10000"/>
          </a:bodyPr>
          <a:lstStyle/>
          <a:p>
            <a:pPr>
              <a:lnSpc>
                <a:spcPct val="80000"/>
              </a:lnSpc>
            </a:pPr>
            <a:r>
              <a:rPr lang="ru-RU" sz="2200" smtClean="0"/>
              <a:t>63 год до н. э. Понтийское царство завоёвано Римской империей, крымские города переходят под контроль Рима. </a:t>
            </a:r>
          </a:p>
          <a:p>
            <a:pPr>
              <a:lnSpc>
                <a:spcPct val="80000"/>
              </a:lnSpc>
            </a:pPr>
            <a:r>
              <a:rPr lang="ru-RU" sz="2200" smtClean="0"/>
              <a:t>I век н. э. В степной Крым вторгаются сарматы. </a:t>
            </a:r>
          </a:p>
          <a:p>
            <a:pPr>
              <a:lnSpc>
                <a:spcPct val="80000"/>
              </a:lnSpc>
            </a:pPr>
            <a:r>
              <a:rPr lang="ru-RU" sz="2200" smtClean="0"/>
              <a:t>98 год. По преданию, из Рима в Инкерманские каменоломни в районе современного Севастополя был сослан Святой Климент I, 4-й Папа Римский. Он первым начал распространение христианства на территории будущего Русского мира, если не считать легенды об апостоле Андрее Первозванном. </a:t>
            </a:r>
          </a:p>
          <a:p>
            <a:pPr>
              <a:lnSpc>
                <a:spcPct val="80000"/>
              </a:lnSpc>
            </a:pPr>
            <a:r>
              <a:rPr lang="ru-RU" sz="2200" smtClean="0"/>
              <a:t>III век. В Крым вторгаются готы и захватывают Боспорское царство и все владения сарматов и римлян (кроме Херсонеса). </a:t>
            </a:r>
          </a:p>
          <a:p>
            <a:pPr>
              <a:lnSpc>
                <a:spcPct val="80000"/>
              </a:lnSpc>
            </a:pPr>
            <a:r>
              <a:rPr lang="ru-RU" sz="2200" smtClean="0"/>
              <a:t>375 год. В Крым вторгаются гунны и грабят Боспорское царство. </a:t>
            </a:r>
          </a:p>
          <a:p>
            <a:pPr>
              <a:lnSpc>
                <a:spcPct val="80000"/>
              </a:lnSpc>
            </a:pPr>
            <a:r>
              <a:rPr lang="ru-RU" sz="2200" smtClean="0"/>
              <a:t>IV—V века. Римская (Византийская) империя восстанавливает контроль над южным берегом и горной частью Крыма. </a:t>
            </a:r>
          </a:p>
          <a:p>
            <a:pPr>
              <a:lnSpc>
                <a:spcPct val="80000"/>
              </a:lnSpc>
            </a:pPr>
            <a:r>
              <a:rPr lang="ru-RU" sz="2200" smtClean="0"/>
              <a:t>Конец VI века. В восточный Крым вторгаются войска Тюркского каганата и окончательно уничтожают Боспорское царство. </a:t>
            </a:r>
          </a:p>
          <a:p>
            <a:pPr>
              <a:lnSpc>
                <a:spcPct val="80000"/>
              </a:lnSpc>
            </a:pPr>
            <a:r>
              <a:rPr lang="ru-RU" sz="2200" smtClean="0"/>
              <a:t>Конец VII века. Крым захватывают хазары, под властью Византии остается лишь Херсонес. </a:t>
            </a:r>
          </a:p>
          <a:p>
            <a:pPr>
              <a:lnSpc>
                <a:spcPct val="80000"/>
              </a:lnSpc>
            </a:pPr>
            <a:r>
              <a:rPr lang="ru-RU" sz="2200" smtClean="0"/>
              <a:t>X век. Разгром Хазарского каганата русскими, в степной Крым приходят печенеги.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4213" y="404813"/>
            <a:ext cx="8229600" cy="5697537"/>
          </a:xfrm>
        </p:spPr>
        <p:txBody>
          <a:bodyPr>
            <a:normAutofit/>
          </a:bodyPr>
          <a:lstStyle/>
          <a:p>
            <a:pPr>
              <a:lnSpc>
                <a:spcPct val="80000"/>
              </a:lnSpc>
            </a:pPr>
            <a:r>
              <a:rPr lang="ru-RU" sz="2200" smtClean="0"/>
              <a:t>960-е годы. Тмутараканское княжество (по некоторым данным позже, но не позднее 988 года). У Керченского пролива возникает русское Тмутараканское княжество со столицей в Тмутаракани на Таманском полуострове и с частью территории в Крыму на Керченском полуострове. Княжество возникло в результате походов князя Святослава (по другим данным в результате корсунского (херсонесского) похода князя Владимира). Тмутараканское княжество просуществовало по крайней мере до 1094 года, затем эти земли перешли к Византии, а потом к половцам. Однако и при Византии, и при половцах в Тмутаракани и Крыму жили русские, а по некоторым данным княжеская династия правившая Тмутараканью при половцах, была в родстве с русскими князьями. </a:t>
            </a:r>
          </a:p>
          <a:p>
            <a:pPr>
              <a:lnSpc>
                <a:spcPct val="80000"/>
              </a:lnSpc>
            </a:pPr>
            <a:r>
              <a:rPr lang="ru-RU" sz="2200" smtClean="0"/>
              <a:t>988 год. Крещение Руси. В Херсонесе Таврическом происходит крещение Святого Князя Владимира, с чего начинается Крещение Руси. В результате корсунского похода св. Владимира закрепляется влияние и присутствие русских в Крыму, и укрепляется (либо, по другим данным, создаётся) русское Тмутараканское княжество. </a:t>
            </a:r>
          </a:p>
          <a:p>
            <a:pPr>
              <a:lnSpc>
                <a:spcPct val="80000"/>
              </a:lnSpc>
            </a:pPr>
            <a:endParaRPr lang="ru-RU" sz="2200" smtClean="0"/>
          </a:p>
          <a:p>
            <a:pPr>
              <a:lnSpc>
                <a:spcPct val="80000"/>
              </a:lnSpc>
            </a:pPr>
            <a:endParaRPr lang="ru-RU" sz="2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p:cNvSpPr>
          <p:nvPr>
            <p:ph type="body" idx="1"/>
          </p:nvPr>
        </p:nvSpPr>
        <p:spPr>
          <a:xfrm>
            <a:off x="457200" y="333375"/>
            <a:ext cx="8229600" cy="5792788"/>
          </a:xfrm>
        </p:spPr>
        <p:txBody>
          <a:bodyPr/>
          <a:lstStyle/>
          <a:p>
            <a:pPr>
              <a:lnSpc>
                <a:spcPct val="80000"/>
              </a:lnSpc>
            </a:pPr>
            <a:r>
              <a:rPr lang="ru-RU" sz="2200" smtClean="0"/>
              <a:t>XI век. Разгром печенегов русскими, степной Крым завоёвывают половцы (кыпчаки). </a:t>
            </a:r>
          </a:p>
          <a:p>
            <a:pPr>
              <a:lnSpc>
                <a:spcPct val="80000"/>
              </a:lnSpc>
            </a:pPr>
            <a:r>
              <a:rPr lang="ru-RU" sz="2200" smtClean="0"/>
              <a:t>XIII век. Разгром Константинополя крестоносцами, в результате чего после ослабления Византии часть её владений в Крыму становится самостоятельным княжеством Готия (Феодоро), а часть переходит к генуэзцам. </a:t>
            </a:r>
          </a:p>
          <a:p>
            <a:pPr>
              <a:lnSpc>
                <a:spcPct val="80000"/>
              </a:lnSpc>
            </a:pPr>
            <a:r>
              <a:rPr lang="ru-RU" sz="2200" smtClean="0"/>
              <a:t>1238 год. Крым завоеван монголами хана Бату, степная часть полуострова входит в Золотую Орду. Большая часть населения Крыма, в том числе русские, уничтожается, либо обращается в рабство. 1441 год. Крымское ханство становится самостоятельным. </a:t>
            </a:r>
          </a:p>
          <a:p>
            <a:pPr>
              <a:lnSpc>
                <a:spcPct val="80000"/>
              </a:lnSpc>
            </a:pPr>
            <a:r>
              <a:rPr lang="ru-RU" sz="2200" smtClean="0"/>
              <a:t>1475 год. Турки-османы завоёвывают южный берег Крыма (генуэзские владения и княжество Феодоро), а Крымское ханство становится вассалом Османской империи. В течение трёх последующих веков крымские татары постоянно совершают набеги на Россию и Речь Посполитую. </a:t>
            </a:r>
          </a:p>
          <a:p>
            <a:pPr>
              <a:lnSpc>
                <a:spcPct val="80000"/>
              </a:lnSpc>
            </a:pPr>
            <a:r>
              <a:rPr lang="ru-RU" sz="2200" smtClean="0"/>
              <a:t>1772 год. В результате Русско-турецкой войны (1768—1774) по условиям Кучук-Кайнарджийского договора Крымское ханство получает независимость от Османской империи, на побережье Крыма располагаются гарнизоны русских войск.</a:t>
            </a:r>
            <a:r>
              <a:rPr lang="ru-RU" sz="1300" smtClean="0"/>
              <a:t> </a:t>
            </a:r>
            <a:endParaRPr lang="ru-RU" sz="2000" smtClean="0"/>
          </a:p>
          <a:p>
            <a:pPr>
              <a:lnSpc>
                <a:spcPct val="80000"/>
              </a:lnSpc>
            </a:pPr>
            <a:endParaRPr lang="ru-RU" sz="2000" smtClean="0"/>
          </a:p>
          <a:p>
            <a:endParaRPr lang="ru-RU" sz="2800" smtClean="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5958</Words>
  <Application>Microsoft Office PowerPoint</Application>
  <PresentationFormat>Экран (4:3)</PresentationFormat>
  <Paragraphs>171</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Население Крыма</vt:lpstr>
      <vt:lpstr>Презентация PowerPoint</vt:lpstr>
      <vt:lpstr>Экономика Крыма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Морские порты</vt:lpstr>
      <vt:lpstr>Презентация PowerPoint</vt:lpstr>
      <vt:lpstr>Наука</vt:lpstr>
      <vt:lpstr>Презентация PowerPoint</vt:lpstr>
      <vt:lpstr>Презентация PowerPoint</vt:lpstr>
      <vt:lpstr>Воссоединение Крыма с Россией</vt:lpstr>
      <vt:lpstr>Что воссоединение с Крымом даст России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воссоединение с Россией даст Крыму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Дмитрий Каленюк</cp:lastModifiedBy>
  <cp:revision>9</cp:revision>
  <dcterms:modified xsi:type="dcterms:W3CDTF">2014-04-04T06:39:50Z</dcterms:modified>
</cp:coreProperties>
</file>