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85" r:id="rId3"/>
    <p:sldId id="257" r:id="rId4"/>
    <p:sldId id="268" r:id="rId5"/>
    <p:sldId id="264" r:id="rId6"/>
    <p:sldId id="265" r:id="rId7"/>
    <p:sldId id="266" r:id="rId8"/>
    <p:sldId id="269" r:id="rId9"/>
    <p:sldId id="267" r:id="rId10"/>
    <p:sldId id="271" r:id="rId11"/>
    <p:sldId id="262" r:id="rId12"/>
    <p:sldId id="272" r:id="rId13"/>
    <p:sldId id="258" r:id="rId14"/>
    <p:sldId id="259" r:id="rId15"/>
    <p:sldId id="260" r:id="rId16"/>
    <p:sldId id="261" r:id="rId17"/>
    <p:sldId id="273" r:id="rId18"/>
    <p:sldId id="279" r:id="rId19"/>
    <p:sldId id="277" r:id="rId20"/>
    <p:sldId id="276" r:id="rId21"/>
    <p:sldId id="280" r:id="rId22"/>
    <p:sldId id="281" r:id="rId23"/>
    <p:sldId id="283" r:id="rId24"/>
    <p:sldId id="286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603"/>
    <a:srgbClr val="990033"/>
    <a:srgbClr val="000066"/>
    <a:srgbClr val="FF0000"/>
    <a:srgbClr val="0000CC"/>
    <a:srgbClr val="993366"/>
    <a:srgbClr val="CC0099"/>
    <a:srgbClr val="CC3399"/>
    <a:srgbClr val="FFCC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0391" autoAdjust="0"/>
  </p:normalViewPr>
  <p:slideViewPr>
    <p:cSldViewPr>
      <p:cViewPr>
        <p:scale>
          <a:sx n="29" d="100"/>
          <a:sy n="29" d="100"/>
        </p:scale>
        <p:origin x="-3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625A-ED2A-4C8B-96C3-8C01DD69D272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2FCD-E79C-41B0-9152-63F04971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82FCD-E79C-41B0-9152-63F0497135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82FCD-E79C-41B0-9152-63F0497135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82FCD-E79C-41B0-9152-63F0497135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otebook\Desktop\Ennio_Morricone-Theme_From_Love_Story_Franci(vmusice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otebook\Desktop\Ennio_Morricone-Theme_From_Love_Story_Franci(vmusice.net)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obshhestvoznanija/ljubov0.htm" TargetMode="External"/><Relationship Id="rId2" Type="http://schemas.openxmlformats.org/officeDocument/2006/relationships/hyperlink" Target="http://www.oloveza.ru/downloads/prez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-shary.ucoz.ru/load/flesh_video/prezentacija_microsoft_powerpoint/3-1-0-6" TargetMode="External"/><Relationship Id="rId4" Type="http://schemas.openxmlformats.org/officeDocument/2006/relationships/hyperlink" Target="https://www.youtube.com/watch?v=IBkBH7jJLD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1"/>
            <a:ext cx="6336704" cy="21328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5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Формула любви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 descr="C:\Users\Notebook\Desktop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9"/>
            <a:ext cx="2880320" cy="1800200"/>
          </a:xfrm>
          <a:prstGeom prst="rect">
            <a:avLst/>
          </a:prstGeom>
          <a:noFill/>
        </p:spPr>
      </p:pic>
      <p:pic>
        <p:nvPicPr>
          <p:cNvPr id="1028" name="Picture 4" descr="C:\Users\Notebook\Desktop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2418582" cy="2376264"/>
          </a:xfrm>
          <a:prstGeom prst="rect">
            <a:avLst/>
          </a:prstGeom>
          <a:noFill/>
        </p:spPr>
      </p:pic>
      <p:sp>
        <p:nvSpPr>
          <p:cNvPr id="6" name="Сердце 5"/>
          <p:cNvSpPr/>
          <p:nvPr/>
        </p:nvSpPr>
        <p:spPr>
          <a:xfrm>
            <a:off x="7643834" y="5643554"/>
            <a:ext cx="150016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7092280" y="5877272"/>
            <a:ext cx="996110" cy="9807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653136"/>
            <a:ext cx="621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Презентацию подготовила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Учитель химии ФГОУ-СОШ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№21 МО РФ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Кароян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И.Л.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Ennio_Morricone-Theme_From_Love_Story_Franc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Ennio_Morricone-Theme_From_Love_Story_Franc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3276600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3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56166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</a:rPr>
              <a:t>«Если расшифровать  формулу любви, то на практике она означает, что в зависимости от выделения определенных веществ возникает непреодолимая тяга одного человека к другому».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</a:t>
            </a:r>
            <a:r>
              <a:rPr lang="ru-RU" sz="4800" i="1" dirty="0" smtClean="0">
                <a:solidFill>
                  <a:srgbClr val="C00000"/>
                </a:solidFill>
              </a:rPr>
              <a:t>Академик В.А. Таболин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0" y="6021288"/>
            <a:ext cx="1043608" cy="8367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683568" y="6309320"/>
            <a:ext cx="864096" cy="5486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96752"/>
            <a:ext cx="5328592" cy="11521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Влюбленность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C:\Users\Владимир 1969\Desktop\20450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070" y="2636912"/>
            <a:ext cx="3096344" cy="205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6738" y="3140968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Зрелое чувство-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5301208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Остывание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9" name="Picture 5" descr="C:\Users\Владимир 1969\Desktop\lov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1196752"/>
          </a:xfrm>
          <a:prstGeom prst="rect">
            <a:avLst/>
          </a:prstGeom>
          <a:noFill/>
        </p:spPr>
      </p:pic>
      <p:pic>
        <p:nvPicPr>
          <p:cNvPr id="11" name="Содержимое 9" descr="1287393849_1-1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808312" cy="2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Notebook\Desktop\dFb_rV1Qa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376811" cy="239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edinej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24744"/>
            <a:ext cx="87862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ПЕРВАЯ СТАДИЯ ПО СИМПТОМАМ ПОХОЖА НА СТРЕСС И СОПРОВОЖДАЕТСЯ ВЫДЕЛЕНИЕМ АМФЕТАМИНОВ: АДРЕНАЛИНА, ДОФАМИНА, ФЕНИЛЭТИЛАМИНА И 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НОРАДРЕНАЛИНА.</a:t>
            </a:r>
          </a:p>
          <a:p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Ennio_Morricone-Theme_From_Love_Story_Franc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Адреналин	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484085"/>
            <a:ext cx="3394720" cy="648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СН - СН</a:t>
            </a:r>
            <a:r>
              <a:rPr lang="ru-RU" baseline="-25000" dirty="0" smtClean="0"/>
              <a:t>2</a:t>
            </a:r>
            <a:r>
              <a:rPr lang="ru-RU" dirty="0" smtClean="0"/>
              <a:t>- </a:t>
            </a:r>
            <a:r>
              <a:rPr lang="en-US" dirty="0" smtClean="0"/>
              <a:t>N</a:t>
            </a:r>
            <a:r>
              <a:rPr lang="ru-RU" dirty="0" smtClean="0"/>
              <a:t>Н-СН</a:t>
            </a:r>
            <a:r>
              <a:rPr lang="ru-RU" baseline="-25000" dirty="0" smtClean="0"/>
              <a:t>3 </a:t>
            </a:r>
            <a:endParaRPr lang="ru-RU" dirty="0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755576" y="2492896"/>
            <a:ext cx="2952329" cy="2642592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547664" y="3140968"/>
            <a:ext cx="1276682" cy="132129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5936" y="4077072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170080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70080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47664" y="220486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15816" y="220486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>
            <a:off x="3901894" y="364502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11960" y="3933056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ердце 13"/>
          <p:cNvSpPr/>
          <p:nvPr/>
        </p:nvSpPr>
        <p:spPr>
          <a:xfrm>
            <a:off x="0" y="5643554"/>
            <a:ext cx="150016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971600" y="6021288"/>
            <a:ext cx="1140126" cy="8367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Дофамин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8964" y="3534059"/>
            <a:ext cx="3443436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/>
              <a:t>-СН</a:t>
            </a:r>
            <a:r>
              <a:rPr lang="ru-RU" baseline="-25000" dirty="0" smtClean="0"/>
              <a:t>2</a:t>
            </a:r>
            <a:r>
              <a:rPr lang="ru-RU" dirty="0" smtClean="0"/>
              <a:t>-</a:t>
            </a:r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baseline="-25000" dirty="0" smtClean="0"/>
              <a:t>  </a:t>
            </a:r>
            <a:r>
              <a:rPr lang="en-US" dirty="0" err="1" smtClean="0"/>
              <a:t>HCl</a:t>
            </a:r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48800" y="2492896"/>
            <a:ext cx="2952329" cy="2642592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0889" y="3140968"/>
            <a:ext cx="1276682" cy="132129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40888" y="220486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>
            <a:off x="4645144" y="364502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>
            <a:off x="1404784" y="364502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4864" y="170080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696" y="350100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12" name="Сердце 11"/>
          <p:cNvSpPr/>
          <p:nvPr/>
        </p:nvSpPr>
        <p:spPr>
          <a:xfrm>
            <a:off x="0" y="5805264"/>
            <a:ext cx="1500166" cy="10527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899592" y="6093296"/>
            <a:ext cx="1212134" cy="7647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2-фенилэтиламин 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6919" y="3501008"/>
            <a:ext cx="280831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/>
              <a:t> –СН</a:t>
            </a:r>
            <a:r>
              <a:rPr lang="ru-RU" baseline="-25000" dirty="0" smtClean="0"/>
              <a:t>2</a:t>
            </a:r>
            <a:r>
              <a:rPr lang="ru-RU" dirty="0" smtClean="0"/>
              <a:t>-</a:t>
            </a:r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endParaRPr lang="ru-RU" b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55576" y="2492896"/>
            <a:ext cx="2952329" cy="2642592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47664" y="3140968"/>
            <a:ext cx="1276682" cy="132129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>
            <a:off x="3889203" y="366817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ердце 6"/>
          <p:cNvSpPr/>
          <p:nvPr/>
        </p:nvSpPr>
        <p:spPr>
          <a:xfrm>
            <a:off x="0" y="5643554"/>
            <a:ext cx="150016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899592" y="6021288"/>
            <a:ext cx="1356150" cy="8367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Норадреналин 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1653" y="3501008"/>
            <a:ext cx="4197152" cy="7920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СН-СН</a:t>
            </a:r>
            <a:r>
              <a:rPr lang="ru-RU" baseline="-25000" dirty="0" smtClean="0"/>
              <a:t>2</a:t>
            </a:r>
            <a:r>
              <a:rPr lang="ru-RU" dirty="0" smtClean="0"/>
              <a:t>-</a:t>
            </a:r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253301" y="2492896"/>
            <a:ext cx="2952329" cy="2642592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45389" y="3140968"/>
            <a:ext cx="1276682" cy="132129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>
            <a:off x="4349645" y="364502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37677" y="3933056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45389" y="2204864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>
            <a:off x="1109285" y="3717032"/>
            <a:ext cx="0" cy="2880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9365" y="170080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197" y="3573016"/>
            <a:ext cx="7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77637" y="4293096"/>
            <a:ext cx="7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</a:t>
            </a:r>
            <a:endParaRPr lang="ru-RU" sz="3200" dirty="0"/>
          </a:p>
        </p:txBody>
      </p:sp>
      <p:sp>
        <p:nvSpPr>
          <p:cNvPr id="14" name="Сердце 13"/>
          <p:cNvSpPr/>
          <p:nvPr/>
        </p:nvSpPr>
        <p:spPr>
          <a:xfrm>
            <a:off x="0" y="5805264"/>
            <a:ext cx="1500166" cy="10527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971600" y="6093296"/>
            <a:ext cx="1068118" cy="7647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ПРЕБЫВАНИЕ В СОСТОЯНИИ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ВЛЮБЛЕННОСТИ ДОЛГОЕ ВРЕМЯ,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ВРЕДНО ДЛЯ ОРГАНИЗМА.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3" name="Picture 4" descr="bab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519363" cy="2519362"/>
          </a:xfrm>
          <a:prstGeom prst="rect">
            <a:avLst/>
          </a:prstGeom>
          <a:noFill/>
          <a:ln/>
        </p:spPr>
      </p:pic>
      <p:sp>
        <p:nvSpPr>
          <p:cNvPr id="4" name="Сердце 3"/>
          <p:cNvSpPr/>
          <p:nvPr/>
        </p:nvSpPr>
        <p:spPr>
          <a:xfrm>
            <a:off x="0" y="6021288"/>
            <a:ext cx="1043608" cy="8367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827584" y="6237312"/>
            <a:ext cx="936104" cy="7730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Notebook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1944216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rigami_77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16832"/>
            <a:ext cx="2699792" cy="42206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УМЕТЬ ОТЛИЧАТЬ ВЛЮБЛЕННОСТЬ</a:t>
            </a:r>
          </a:p>
          <a:p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ЛЕГКОГО ФЛИРТА.</a:t>
            </a:r>
            <a:endParaRPr lang="ru-RU" sz="4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Некоторые признаки влюбленности: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 начинает биться учащенно 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просто готово выпрыгнуть из груди.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бросает то в жар , то в холод;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зрачки непроизвольно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расширяются;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полностью пропадает 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аппетит;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хочется петь, сходить с ума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вообще делать что-то  необычное. </a:t>
            </a:r>
          </a:p>
        </p:txBody>
      </p:sp>
      <p:pic>
        <p:nvPicPr>
          <p:cNvPr id="5" name="Picture 5" descr="C:\Users\Владимир 1969\Desktop\lov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309319"/>
            <a:ext cx="4752528" cy="54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edinej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</p:spPr>
      </p:pic>
      <p:pic>
        <p:nvPicPr>
          <p:cNvPr id="1027" name="Picture 3" descr="C:\Users\Notebook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552728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3717032"/>
            <a:ext cx="86299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ГОВОРИТ О ПЕРЕХОДЕ  НА НОВУЮ , ВТОРУЮ СТАДИЮ ОТНОШЕНИЙ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НАЧАЛО ВЫРАБОТКИ ЭНДОРФИНОВ,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555774" y="5032905"/>
            <a:ext cx="48245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полипептиды.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ЦЕЛИ И ЗАДАЧИ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820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знаний учащихся о любви, как о сложном химическом процессе.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химическими  про- </a:t>
            </a:r>
            <a:r>
              <a:rPr lang="ru-RU" sz="40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цессами</a:t>
            </a:r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происходящими в  организме человека в состоянии влюбленности.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формулами веществ</a:t>
            </a:r>
          </a:p>
          <a:p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образующихся в организме человека в</a:t>
            </a:r>
          </a:p>
          <a:p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Состоянии влюбленности. </a:t>
            </a:r>
            <a:endParaRPr lang="ru-RU" sz="4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по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-5" y="183626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НАЧАЛО ВЫРАБОТКИ ЭНДОРФИНОВ</a:t>
            </a:r>
            <a:r>
              <a:rPr lang="en-US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ПЕРЕХОД К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СТАБИЛЬНЫМ, МОЖЕТ БЫТЬ СЕМЕЙНЫМ ОТНОШЕНИЯМ.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5" descr="18934290000e2b88f14d3ead9f1ac326a627e39b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3456384" cy="3717032"/>
          </a:xfrm>
          <a:prstGeom prst="rec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>
            <a:off x="323528" y="5805264"/>
            <a:ext cx="1500166" cy="10527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1043608" y="6084912"/>
            <a:ext cx="968998" cy="7730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Концентрация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эндорфинов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крови постепенно снижается и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Наступает третий период – остывание. Но это не конец отношений, а начало …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 descr="C:\Users\Notebook\Desktop\1325451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" y="5303838"/>
            <a:ext cx="1438213" cy="1077490"/>
          </a:xfrm>
          <a:prstGeom prst="rect">
            <a:avLst/>
          </a:prstGeom>
          <a:noFill/>
        </p:spPr>
      </p:pic>
      <p:pic>
        <p:nvPicPr>
          <p:cNvPr id="1026" name="Picture 2" descr="C:\Users\Notebook\Desktop\krasnaya_chashka_kofe_lojka_blyudtse_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373216"/>
            <a:ext cx="201622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44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третий период- остывание, Это для многих пар начало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Перехода отношений в настоящую привязанность и в невозможность проживания друг без друга.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Notebook\Desktop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97152"/>
            <a:ext cx="5112568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Любовь величайшее счастье доступное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человеку. Она должна служить началом возвышенного и благородного в  отношениях двух людей. Сколько бы о ней не было сказано слов, написано музыки, спето песен, никогда не иссякнет эта вечная и вечно юная тема-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Любовь!!! 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\Desktop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6516216" cy="5085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5" y="476672"/>
            <a:ext cx="8748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75779" y="0"/>
            <a:ext cx="92955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10603"/>
                </a:solidFill>
                <a:effectLst/>
              </a:rPr>
              <a:t>Дискуссия по представленной теме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10603"/>
              </a:solidFill>
              <a:effectLst/>
            </a:endParaRPr>
          </a:p>
        </p:txBody>
      </p:sp>
      <p:pic>
        <p:nvPicPr>
          <p:cNvPr id="2" name="Picture 2" descr="C:\Users\Notebook\Desktop\im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45224"/>
            <a:ext cx="1800200" cy="1152128"/>
          </a:xfrm>
          <a:prstGeom prst="rect">
            <a:avLst/>
          </a:prstGeom>
          <a:noFill/>
        </p:spPr>
      </p:pic>
      <p:pic>
        <p:nvPicPr>
          <p:cNvPr id="1027" name="Picture 3" descr="C:\Users\Notebook\Desktop\kol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699792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8388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990033"/>
                </a:solidFill>
              </a:rPr>
              <a:t>Используемая литература: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  <a:hlinkClick r:id="rId2"/>
              </a:rPr>
              <a:t>http://www.oloveza.ru/downloads/prezent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  <a:hlinkClick r:id="rId3"/>
              </a:rPr>
              <a:t>http://ppt4web.ru/obshhestvoznanija/ljubov0.htm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  <a:hlinkClick r:id="rId4"/>
              </a:rPr>
              <a:t>https://www.youtube.com/watch?v=IBkBH7jJLDs</a:t>
            </a:r>
            <a:r>
              <a:rPr lang="en-US" sz="3200" dirty="0" smtClean="0">
                <a:solidFill>
                  <a:srgbClr val="002060"/>
                </a:solidFill>
                <a:hlinkClick r:id="rId5"/>
              </a:rPr>
              <a:t>http://na-shary.ucoz.ru/load/flesh_video/prezentacija_microsoft_powerpoint/3-1-0-6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Пирамида потребностей </a:t>
            </a:r>
            <a:b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Маслоу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самореализации.</a:t>
            </a:r>
          </a:p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уважении окружающих.</a:t>
            </a:r>
          </a:p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любви.</a:t>
            </a:r>
          </a:p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самосохранении.</a:t>
            </a:r>
          </a:p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потребности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084168" y="4293096"/>
            <a:ext cx="2187599" cy="1767086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6660232" y="4725144"/>
            <a:ext cx="1080120" cy="25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V="1">
            <a:off x="6444208" y="5085184"/>
            <a:ext cx="1584176" cy="174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6156176" y="5373216"/>
            <a:ext cx="20882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5724128" y="5661248"/>
            <a:ext cx="2808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5508104" y="6043322"/>
            <a:ext cx="345638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Сердце 9"/>
          <p:cNvSpPr/>
          <p:nvPr/>
        </p:nvSpPr>
        <p:spPr>
          <a:xfrm>
            <a:off x="323528" y="5805264"/>
            <a:ext cx="1176638" cy="10527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1043608" y="6093296"/>
            <a:ext cx="924102" cy="7647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0-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8131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126876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– связующая сила которая   </a:t>
            </a:r>
          </a:p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объединяет все сущее</a:t>
            </a:r>
            <a:endParaRPr lang="ru-RU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157192"/>
            <a:ext cx="7596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много видов любви:</a:t>
            </a:r>
            <a:endParaRPr lang="ru-RU" sz="6600" dirty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52936"/>
            <a:ext cx="4392488" cy="400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0" y="5643554"/>
            <a:ext cx="150016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971600" y="6165304"/>
            <a:ext cx="1212134" cy="6926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836712"/>
            <a:ext cx="65368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33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Любовь к матери 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33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19510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2564904"/>
            <a:ext cx="4176464" cy="3733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ердце 2"/>
          <p:cNvSpPr/>
          <p:nvPr/>
        </p:nvSpPr>
        <p:spPr>
          <a:xfrm>
            <a:off x="0" y="5949280"/>
            <a:ext cx="1500166" cy="9087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1043608" y="6021288"/>
            <a:ext cx="1212134" cy="8367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20688"/>
            <a:ext cx="77768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Любовь к ребенку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200px-Rodina_mat_zov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4664"/>
            <a:ext cx="3000396" cy="5929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ердце 2"/>
          <p:cNvSpPr/>
          <p:nvPr/>
        </p:nvSpPr>
        <p:spPr>
          <a:xfrm>
            <a:off x="0" y="5643554"/>
            <a:ext cx="150016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1187624" y="6093296"/>
            <a:ext cx="1068118" cy="7647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1196752"/>
            <a:ext cx="475252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Любовь к</a:t>
            </a:r>
          </a:p>
          <a:p>
            <a:pPr algn="ctr"/>
            <a:r>
              <a:rPr lang="ru-RU" sz="66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Родине</a:t>
            </a:r>
            <a:endParaRPr lang="ru-RU" sz="66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2251_132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544616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на языке детей</a:t>
            </a:r>
            <a:endParaRPr lang="ru-RU" sz="6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149080"/>
            <a:ext cx="8604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3366"/>
                </a:solidFill>
              </a:rPr>
              <a:t>Любовь-это когда говоришь мальчику, что тебе нравится его рубашка, и он носит ее каждый</a:t>
            </a:r>
          </a:p>
          <a:p>
            <a:r>
              <a:rPr lang="ru-RU" sz="4400" b="1" dirty="0" smtClean="0">
                <a:solidFill>
                  <a:srgbClr val="993366"/>
                </a:solidFill>
              </a:rPr>
              <a:t>                  день.</a:t>
            </a:r>
            <a:endParaRPr lang="ru-RU" sz="4400" b="1" dirty="0">
              <a:solidFill>
                <a:srgbClr val="993366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539552" y="6381328"/>
            <a:ext cx="432048" cy="4766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0" y="6309320"/>
            <a:ext cx="683568" cy="5486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54264632_Nous__by_kittysyellowja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85860"/>
            <a:ext cx="435771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0" y="5643554"/>
            <a:ext cx="150016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1043608" y="6021288"/>
            <a:ext cx="1068118" cy="8367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48600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Юношеская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любовь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2D89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415</Words>
  <Application>Microsoft Office PowerPoint</Application>
  <PresentationFormat>Экран (4:3)</PresentationFormat>
  <Paragraphs>84</Paragraphs>
  <Slides>25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       ЦЕЛИ И ЗАДАЧИ УРОКА</vt:lpstr>
      <vt:lpstr>Пирамида потребностей  А. Маслоу</vt:lpstr>
      <vt:lpstr>Слайд 4</vt:lpstr>
      <vt:lpstr>Слайд 5</vt:lpstr>
      <vt:lpstr>Слайд 6</vt:lpstr>
      <vt:lpstr>Слайд 7</vt:lpstr>
      <vt:lpstr>Слайд 8</vt:lpstr>
      <vt:lpstr>Слайд 9</vt:lpstr>
      <vt:lpstr>«Если расшифровать  формулу любви, то на практике она означает, что в зависимости от выделения определенных веществ возникает непреодолимая тяга одного человека к другому».              Академик В.А. Таболин</vt:lpstr>
      <vt:lpstr>-  Влюбленность</vt:lpstr>
      <vt:lpstr>Слайд 12</vt:lpstr>
      <vt:lpstr>Адреналин </vt:lpstr>
      <vt:lpstr>Дофамин</vt:lpstr>
      <vt:lpstr>2-фенилэтиламин </vt:lpstr>
      <vt:lpstr>Норадреналин </vt:lpstr>
      <vt:lpstr>ПРЕБЫВАНИЕ В СОСТОЯНИИ ВЛЮБЛЕННОСТИ ДОЛГОЕ ВРЕМЯ, ВРЕДНО ДЛЯ ОРГАНИЗМА.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Формула любви</dc:title>
  <dc:creator>Владимир 1969</dc:creator>
  <cp:lastModifiedBy>Notebook</cp:lastModifiedBy>
  <cp:revision>86</cp:revision>
  <dcterms:created xsi:type="dcterms:W3CDTF">2014-04-16T07:16:48Z</dcterms:created>
  <dcterms:modified xsi:type="dcterms:W3CDTF">2014-08-04T18:44:20Z</dcterms:modified>
</cp:coreProperties>
</file>