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DC90-2052-433E-96FA-F3023EB1CF40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41B4-FE3D-4CB8-ABA8-BEB880DBD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3F0F4-8CA5-4569-89A9-0805D0832FB5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D09B-83D9-46F4-9431-3D2FC4C74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B2987-2B19-4B00-9341-CF83B7FD7B41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731-9554-4FB7-959C-36BC66192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0BE4-400D-47F7-B04E-505001D64A02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7A92-EF89-4430-98FE-3A2CCD068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2FF0-27DC-4C15-8573-0C72236994B8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526C-3E6A-456E-A931-58782E68C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76BE-E36B-43FE-A7BC-C75CA812581F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AF95-B185-4D7E-BA0F-27DC52458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548E-0EF4-4883-9E50-725E2FB826F5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65ED-5CD8-4E70-B967-3CC3D80BB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48A40-9CDA-4237-BB1F-FEBF71131448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AB85-A96D-4535-81F7-70529649B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4B6D2-2E7A-42C9-AD9A-35BE358D5BB9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1B89-876B-49EA-8D34-6D769B6C5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F5F9-0E4B-4DB6-8793-0EEF2A7706A7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A3EF6-12D5-4185-BBBE-1794F6CD7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B38E1-A2D0-4B5E-94B2-351F64171729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6F63-AD3B-4AC8-AC2B-E530D4497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66DB31-EF66-4AB3-B4E5-BC5C687FE7DE}" type="datetimeFigureOut">
              <a:rPr lang="ru-RU"/>
              <a:pPr>
                <a:defRPr/>
              </a:pPr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A0FBF4-40F8-4535-83BC-66119EA6F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68760"/>
            <a:ext cx="8424936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i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Химические свойства оснований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800" y="1341438"/>
            <a:ext cx="87122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 – </a:t>
            </a:r>
            <a:r>
              <a:rPr lang="ru-RU" sz="3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сложные вещества, состоящие из атомов металлов и одной или нескольких гидроксогрупп (ОН</a:t>
            </a:r>
            <a:r>
              <a:rPr lang="ru-RU" sz="3600" i="1" baseline="30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026" name="Picture 2" descr="http://im2-tub-ru.yandex.net/i?id=296499277-6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52271">
            <a:off x="1195388" y="3957638"/>
            <a:ext cx="282257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im1-tub-ru.yandex.net/i?id=177713106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09167">
            <a:off x="5680075" y="4006850"/>
            <a:ext cx="280828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im4-tub-ru.yandex.net/i?id=312676490-0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789363"/>
            <a:ext cx="21605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260350"/>
            <a:ext cx="8640762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411413" y="981075"/>
            <a:ext cx="1152525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35600" y="981075"/>
            <a:ext cx="1008063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0825" y="1841500"/>
            <a:ext cx="4105275" cy="4586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РАСТВОРИМЫЕ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(Щелочи)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 К ним относятся основания, которые образованы металлами 1й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2й группы главной подгруппы.</a:t>
            </a:r>
            <a:endParaRPr lang="ru-RU" sz="2400" i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KOH,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LiOH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28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28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0563" y="1844675"/>
            <a:ext cx="4464050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НЕРАСТВОРИМЫЕ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2800" i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Mg(OH)</a:t>
            </a:r>
            <a:r>
              <a:rPr lang="en-US" sz="2800" i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2800" i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0213"/>
            <a:ext cx="914400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2KOH + H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→ K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+ 2H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92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ОСНОВАНИЕ + КИСЛОТА = СОЛЬ + ВОДА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581525"/>
            <a:ext cx="9144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OH¯ + H⁺ = H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9972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•"/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2K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Calibri"/>
                <a:cs typeface="Times New Roman" pitchFamily="18" charset="0"/>
              </a:rPr>
              <a:t>⁺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+ 2OH¯ + 2H⁺+ SO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²¯→ 2K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Calibri"/>
                <a:cs typeface="Times New Roman" pitchFamily="18" charset="0"/>
              </a:rPr>
              <a:t>⁺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+SO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²¯ + 2H</a:t>
            </a:r>
            <a:r>
              <a:rPr lang="en-US" sz="32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39750" y="3573463"/>
            <a:ext cx="7191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95738" y="3573463"/>
            <a:ext cx="72072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00788" y="3573463"/>
            <a:ext cx="719137" cy="0"/>
          </a:xfrm>
          <a:prstGeom prst="line">
            <a:avLst/>
          </a:prstGeom>
          <a:ln w="38100" cmpd="sng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435600" y="3573463"/>
            <a:ext cx="720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44675"/>
            <a:ext cx="91440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  <a:defRPr/>
            </a:pP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= Na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3600" baseline="-250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068638"/>
            <a:ext cx="9144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Na⁺+ 2OH¯+ SO</a:t>
            </a:r>
            <a:r>
              <a:rPr lang="ru-RU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2Na⁺+ SO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²¯+ H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365625"/>
            <a:ext cx="9144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OH¯+ SO</a:t>
            </a:r>
            <a:r>
              <a:rPr lang="ru-RU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SO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²¯+ H</a:t>
            </a:r>
            <a:r>
              <a:rPr lang="en-US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27088" y="3644900"/>
            <a:ext cx="7207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32363" y="3644900"/>
            <a:ext cx="7191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476250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ЩЕЛОЧЬ+ КИСЛОТНЫЙ ОКСИД = СОЛЬ + ВОДА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913"/>
            <a:ext cx="9144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ЩЕЛОЧЬ+ РАСТВОРИМАЯ СОЛЬ =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 ОСНОВАНИЕ + НОВАЯ СОЛЬ, ЕСЛИ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tx2">
                    <a:lumMod val="75000"/>
                  </a:schemeClr>
                </a:solidFill>
                <a:latin typeface="Calibri"/>
                <a:cs typeface="Times New Roman" pitchFamily="18" charset="0"/>
              </a:rPr>
              <a:t>↓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349500"/>
            <a:ext cx="91440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  <a:defRPr/>
            </a:pP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KOH + </a:t>
            </a:r>
            <a:r>
              <a:rPr lang="en-US" sz="3600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6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Cu(OH)↓ +</a:t>
            </a:r>
            <a:r>
              <a:rPr lang="ru-RU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-250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aseline="-2500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3573463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  <a:defRPr/>
            </a:pPr>
            <a:r>
              <a:rPr lang="en-US" sz="28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K⁺ + 2OH + Cu²⁺ +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28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¯= Cu(OH)</a:t>
            </a:r>
            <a:r>
              <a:rPr lang="en-US" sz="2800" baseline="-250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↓ + 2K⁺ + SO</a:t>
            </a:r>
            <a:r>
              <a:rPr lang="en-US" sz="2800" baseline="-250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²¯</a:t>
            </a:r>
            <a:endParaRPr lang="ru-RU" sz="280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797425"/>
            <a:ext cx="91440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Cu²⁺+ 2OH = Cu(OH)</a:t>
            </a:r>
            <a:r>
              <a:rPr lang="en-US" sz="28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250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НЕРАСТВОРИМОЕ ОСНОВАНИЕ 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ОКСИД + ВОДА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084888" y="476250"/>
            <a:ext cx="142875" cy="1444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08275"/>
            <a:ext cx="9144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44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400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120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Вадя</dc:creator>
  <cp:lastModifiedBy>Киселева</cp:lastModifiedBy>
  <cp:revision>22</cp:revision>
  <dcterms:created xsi:type="dcterms:W3CDTF">2014-04-23T14:55:40Z</dcterms:created>
  <dcterms:modified xsi:type="dcterms:W3CDTF">2014-05-08T09:10:34Z</dcterms:modified>
</cp:coreProperties>
</file>