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58" r:id="rId4"/>
    <p:sldId id="259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36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E7DC90-2052-433E-96FA-F3023EB1CF40}" type="datetimeFigureOut">
              <a:rPr lang="ru-RU"/>
              <a:pPr>
                <a:defRPr/>
              </a:pPr>
              <a:t>08.05.2014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CE41B4-FE3D-4CB8-ABA8-BEB880DBDC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53F0F4-8CA5-4569-89A9-0805D0832FB5}" type="datetimeFigureOut">
              <a:rPr lang="ru-RU"/>
              <a:pPr>
                <a:defRPr/>
              </a:pPr>
              <a:t>08.05.2014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F7D09B-83D9-46F4-9431-3D2FC4C747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8B2987-2B19-4B00-9341-CF83B7FD7B41}" type="datetimeFigureOut">
              <a:rPr lang="ru-RU"/>
              <a:pPr>
                <a:defRPr/>
              </a:pPr>
              <a:t>08.05.2014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2DE731-9554-4FB7-959C-36BC661925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E0BE4-400D-47F7-B04E-505001D64A02}" type="datetimeFigureOut">
              <a:rPr lang="ru-RU"/>
              <a:pPr>
                <a:defRPr/>
              </a:pPr>
              <a:t>08.05.2014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9B7A92-EF89-4430-98FE-3A2CCD068C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4F2FF0-27DC-4C15-8573-0C72236994B8}" type="datetimeFigureOut">
              <a:rPr lang="ru-RU"/>
              <a:pPr>
                <a:defRPr/>
              </a:pPr>
              <a:t>08.05.2014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F526C-3E6A-456E-A931-58782E68C1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4076BE-E36B-43FE-A7BC-C75CA812581F}" type="datetimeFigureOut">
              <a:rPr lang="ru-RU"/>
              <a:pPr>
                <a:defRPr/>
              </a:pPr>
              <a:t>08.05.2014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0AF95-B185-4D7E-BA0F-27DC52458B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6B548E-0EF4-4883-9E50-725E2FB826F5}" type="datetimeFigureOut">
              <a:rPr lang="ru-RU"/>
              <a:pPr>
                <a:defRPr/>
              </a:pPr>
              <a:t>08.05.2014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DA65ED-5CD8-4E70-B967-3CC3D80BBE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348A40-9CDA-4237-BB1F-FEBF71131448}" type="datetimeFigureOut">
              <a:rPr lang="ru-RU"/>
              <a:pPr>
                <a:defRPr/>
              </a:pPr>
              <a:t>08.05.2014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3AB85-A96D-4535-81F7-70529649B2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24B6D2-2E7A-42C9-AD9A-35BE358D5BB9}" type="datetimeFigureOut">
              <a:rPr lang="ru-RU"/>
              <a:pPr>
                <a:defRPr/>
              </a:pPr>
              <a:t>08.05.2014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011B89-876B-49EA-8D34-6D769B6C56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CF5F9-0E4B-4DB6-8793-0EEF2A7706A7}" type="datetimeFigureOut">
              <a:rPr lang="ru-RU"/>
              <a:pPr>
                <a:defRPr/>
              </a:pPr>
              <a:t>08.05.2014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EA3EF6-12D5-4185-BBBE-1794F6CD7F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B38E1-A2D0-4B5E-94B2-351F64171729}" type="datetimeFigureOut">
              <a:rPr lang="ru-RU"/>
              <a:pPr>
                <a:defRPr/>
              </a:pPr>
              <a:t>08.05.2014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E26F63-AD3B-4AC8-AC2B-E530D44970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/>
            </a:gs>
            <a:gs pos="50000">
              <a:schemeClr val="accent5">
                <a:lumMod val="40000"/>
                <a:lumOff val="60000"/>
              </a:schemeClr>
            </a:gs>
            <a:gs pos="100000">
              <a:schemeClr val="accent5">
                <a:lumMod val="60000"/>
                <a:lumOff val="4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166DB31-EF66-4AB3-B4E5-BC5C687FE7DE}" type="datetimeFigureOut">
              <a:rPr lang="ru-RU"/>
              <a:pPr>
                <a:defRPr/>
              </a:pPr>
              <a:t>08.05.2014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AA0FBF4-40F8-4535-83BC-66119EA6FF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ransition>
    <p:fade thruBlk="1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6" y="1268760"/>
            <a:ext cx="8424936" cy="3785652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0" b="1" i="1" cap="all" dirty="0">
                <a:ln/>
                <a:solidFill>
                  <a:schemeClr val="tx2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Химические свойства оснований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31800" y="1341438"/>
            <a:ext cx="8712200" cy="17541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ОСНОВАНИЯ – </a:t>
            </a:r>
            <a:r>
              <a:rPr lang="ru-RU" sz="3600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это сложные вещества, состоящие из атомов металлов и одной или нескольких гидроксогрупп (ОН</a:t>
            </a:r>
            <a:r>
              <a:rPr lang="ru-RU" sz="3600" i="1" baseline="30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3600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  <p:pic>
        <p:nvPicPr>
          <p:cNvPr id="1026" name="Picture 2" descr="http://im2-tub-ru.yandex.net/i?id=296499277-64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852271">
            <a:off x="1195388" y="3957638"/>
            <a:ext cx="2822575" cy="217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 descr="http://im1-tub-ru.yandex.net/i?id=177713106-16-72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09167">
            <a:off x="5680075" y="4006850"/>
            <a:ext cx="2808288" cy="210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http://im4-tub-ru.yandex.net/i?id=312676490-02-72&amp;n=2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79838" y="3789363"/>
            <a:ext cx="2160587" cy="216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388" y="260350"/>
            <a:ext cx="8640762" cy="554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ОСНОВАНИЯ </a:t>
            </a:r>
          </a:p>
        </p:txBody>
      </p:sp>
      <p:cxnSp>
        <p:nvCxnSpPr>
          <p:cNvPr id="4" name="Прямая со стрелкой 3"/>
          <p:cNvCxnSpPr/>
          <p:nvPr/>
        </p:nvCxnSpPr>
        <p:spPr>
          <a:xfrm flipH="1">
            <a:off x="2411413" y="981075"/>
            <a:ext cx="1152525" cy="5762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5435600" y="981075"/>
            <a:ext cx="1008063" cy="5762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50825" y="1841500"/>
            <a:ext cx="4105275" cy="45862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u="sng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РАСТВОРИМЫЕ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i="1" u="sng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(Щелочи)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i="1" u="sng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 К ним относятся основания, которые образованы металлами 1й</a:t>
            </a:r>
            <a:r>
              <a:rPr lang="en-US" sz="2400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2й группы главной подгруппы.</a:t>
            </a:r>
            <a:endParaRPr lang="ru-RU" sz="2400" i="1" u="sng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i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KOH,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LiOH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ru-RU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ru-RU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(ОН)</a:t>
            </a:r>
            <a:r>
              <a:rPr lang="ru-RU" sz="2800" baseline="-25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28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(ОН)</a:t>
            </a:r>
            <a:r>
              <a:rPr lang="ru-RU" sz="2800" baseline="-25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28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i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500563" y="1844675"/>
            <a:ext cx="4464050" cy="13858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u="sng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НЕРАСТВОРИМЫЕ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i="1" u="sng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Fe(OH)</a:t>
            </a:r>
            <a:r>
              <a:rPr lang="en-US" sz="2800" i="1" baseline="-25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2, </a:t>
            </a:r>
            <a:r>
              <a:rPr lang="en-US" sz="2800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Mg(OH)</a:t>
            </a:r>
            <a:r>
              <a:rPr lang="en-US" sz="2800" i="1" baseline="-25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2, </a:t>
            </a:r>
            <a:r>
              <a:rPr lang="en-US" sz="2800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Cu(OH)</a:t>
            </a:r>
            <a:r>
              <a:rPr lang="en-US" sz="2800" i="1" baseline="-25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2800" i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700213"/>
            <a:ext cx="9144000" cy="16319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2KOH + H</a:t>
            </a:r>
            <a:r>
              <a:rPr lang="en-US" sz="3600" baseline="-25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3600" baseline="-25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4 </a:t>
            </a:r>
            <a:r>
              <a:rPr lang="en-US" sz="3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→ K</a:t>
            </a:r>
            <a:r>
              <a:rPr lang="en-US" sz="3600" baseline="-25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3600" baseline="-25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4 </a:t>
            </a:r>
            <a:r>
              <a:rPr lang="en-US" sz="3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+ 2H</a:t>
            </a:r>
            <a:r>
              <a:rPr lang="en-US" sz="3600" baseline="-25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200" dirty="0">
              <a:solidFill>
                <a:schemeClr val="tx2">
                  <a:lumMod val="75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endParaRPr lang="ru-RU" sz="3200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549275"/>
            <a:ext cx="9144000" cy="5222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1. ОСНОВАНИЕ + КИСЛОТА = СОЛЬ + ВОДА</a:t>
            </a:r>
          </a:p>
        </p:txBody>
      </p:sp>
      <p:sp>
        <p:nvSpPr>
          <p:cNvPr id="16387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0" y="4581525"/>
            <a:ext cx="9144000" cy="6461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OH¯ + H⁺ = H</a:t>
            </a:r>
            <a:r>
              <a:rPr lang="en-US" sz="3600" baseline="-25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ru-RU" sz="36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0" y="2997200"/>
            <a:ext cx="9144000" cy="5842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Times New Roman" pitchFamily="18" charset="0"/>
              <a:buChar char="•"/>
              <a:defRPr/>
            </a:pPr>
            <a:r>
              <a:rPr lang="en-US" sz="32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2K</a:t>
            </a:r>
            <a:r>
              <a:rPr lang="en-US" sz="3200" dirty="0">
                <a:solidFill>
                  <a:schemeClr val="tx2">
                    <a:lumMod val="75000"/>
                  </a:schemeClr>
                </a:solidFill>
                <a:latin typeface="Calibri"/>
                <a:cs typeface="Times New Roman" pitchFamily="18" charset="0"/>
              </a:rPr>
              <a:t>⁺</a:t>
            </a:r>
            <a:r>
              <a:rPr lang="en-US" sz="32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+ 2OH¯ + 2H⁺+ SO</a:t>
            </a:r>
            <a:r>
              <a:rPr lang="en-US" sz="3200" baseline="-25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2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²¯→ 2K</a:t>
            </a:r>
            <a:r>
              <a:rPr lang="en-US" sz="3200" dirty="0">
                <a:solidFill>
                  <a:schemeClr val="tx2">
                    <a:lumMod val="75000"/>
                  </a:schemeClr>
                </a:solidFill>
                <a:latin typeface="Calibri"/>
                <a:cs typeface="Times New Roman" pitchFamily="18" charset="0"/>
              </a:rPr>
              <a:t>⁺</a:t>
            </a:r>
            <a:r>
              <a:rPr lang="en-US" sz="32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+SO</a:t>
            </a:r>
            <a:r>
              <a:rPr lang="en-US" sz="3200" baseline="-25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2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²¯ + 2H</a:t>
            </a:r>
            <a:r>
              <a:rPr lang="en-US" sz="3200" baseline="-25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</a:t>
            </a: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539750" y="3573463"/>
            <a:ext cx="71913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3995738" y="3573463"/>
            <a:ext cx="720725" cy="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6300788" y="3573463"/>
            <a:ext cx="719137" cy="0"/>
          </a:xfrm>
          <a:prstGeom prst="line">
            <a:avLst/>
          </a:prstGeom>
          <a:ln w="38100" cmpd="sng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5435600" y="3573463"/>
            <a:ext cx="720725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13" grpId="0"/>
      <p:bldP spid="14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844675"/>
            <a:ext cx="9144000" cy="6413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buFont typeface="Arial" charset="0"/>
              <a:buChar char="•"/>
              <a:defRPr/>
            </a:pPr>
            <a:r>
              <a:rPr lang="en-US" sz="3600" dirty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 err="1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en-US" sz="3600" dirty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3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ru-RU" sz="3600" baseline="-25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3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= Na</a:t>
            </a:r>
            <a:r>
              <a:rPr lang="en-US" sz="3600" baseline="-25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3600" baseline="-25000" dirty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600" dirty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+ H</a:t>
            </a:r>
            <a:r>
              <a:rPr lang="en-US" sz="3600" baseline="-25000" dirty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ru-RU" sz="3600" dirty="0">
              <a:solidFill>
                <a:srgbClr val="17375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3068638"/>
            <a:ext cx="9144000" cy="64611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Na⁺+ 2OH¯+ SO</a:t>
            </a:r>
            <a:r>
              <a:rPr lang="ru-RU" sz="3600" baseline="-25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= 2Na⁺+ SO</a:t>
            </a:r>
            <a:r>
              <a:rPr lang="en-US" sz="3600" baseline="-25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²¯+ H</a:t>
            </a:r>
            <a:r>
              <a:rPr lang="en-US" sz="3600" baseline="-25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ru-RU" sz="36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4365625"/>
            <a:ext cx="9144000" cy="6461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OH¯+ SO</a:t>
            </a:r>
            <a:r>
              <a:rPr lang="ru-RU" sz="3600" baseline="-25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= SO</a:t>
            </a:r>
            <a:r>
              <a:rPr lang="en-US" sz="3600" baseline="-25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²¯+ H</a:t>
            </a:r>
            <a:r>
              <a:rPr lang="en-US" sz="3600" baseline="-25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ru-RU" sz="36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827088" y="3644900"/>
            <a:ext cx="72072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4932363" y="3644900"/>
            <a:ext cx="71913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0" y="476250"/>
            <a:ext cx="91440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ЩЕЛОЧЬ+ КИСЛОТНЫЙ ОКСИД = СОЛЬ + ВОДА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188913"/>
            <a:ext cx="9144000" cy="9540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800" b="1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ЩЕЛОЧЬ+ РАСТВОРИМАЯ СОЛЬ =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НОВОЕ ОСНОВАНИЕ + НОВАЯ СОЛЬ, ЕСЛИ</a:t>
            </a:r>
            <a:r>
              <a:rPr lang="en-US" sz="2800" b="1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chemeClr val="tx2">
                    <a:lumMod val="75000"/>
                  </a:schemeClr>
                </a:solidFill>
                <a:latin typeface="Calibri"/>
                <a:cs typeface="Times New Roman" pitchFamily="18" charset="0"/>
              </a:rPr>
              <a:t>↓</a:t>
            </a:r>
            <a:r>
              <a:rPr lang="ru-RU" sz="2800" b="1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0" y="2349500"/>
            <a:ext cx="9144000" cy="6413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buFont typeface="Arial" charset="0"/>
              <a:buChar char="•"/>
              <a:defRPr/>
            </a:pPr>
            <a:r>
              <a:rPr lang="en-US" sz="3600" dirty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KOH + </a:t>
            </a:r>
            <a:r>
              <a:rPr lang="en-US" sz="3600" dirty="0" err="1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Cu</a:t>
            </a:r>
            <a:r>
              <a:rPr lang="en-US" sz="36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ru-RU" sz="3600" baseline="-25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3600" dirty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Cu(OH)↓ +</a:t>
            </a:r>
            <a:r>
              <a:rPr lang="ru-RU" sz="3600" dirty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3600" baseline="-25000" dirty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3600" baseline="-25000" dirty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3600" baseline="-25000" dirty="0">
              <a:solidFill>
                <a:srgbClr val="17375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0" y="3573463"/>
            <a:ext cx="91440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buFont typeface="Arial" charset="0"/>
              <a:buChar char="•"/>
              <a:defRPr/>
            </a:pPr>
            <a:r>
              <a:rPr lang="en-US" sz="2800" dirty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K⁺ + 2OH + Cu²⁺ + 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ru-RU" sz="2800" baseline="-25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²</a:t>
            </a:r>
            <a:r>
              <a:rPr lang="en-US" sz="2800" dirty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¯= Cu(OH)</a:t>
            </a:r>
            <a:r>
              <a:rPr lang="en-US" sz="2800" baseline="-25000" dirty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↓ + 2K⁺ + SO</a:t>
            </a:r>
            <a:r>
              <a:rPr lang="en-US" sz="2800" baseline="-25000" dirty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dirty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²¯</a:t>
            </a:r>
            <a:endParaRPr lang="ru-RU" sz="2800" dirty="0">
              <a:solidFill>
                <a:srgbClr val="17375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0" y="4797425"/>
            <a:ext cx="9144000" cy="5222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Cu²⁺+ 2OH = Cu(OH)</a:t>
            </a:r>
            <a:r>
              <a:rPr lang="en-US" sz="2800" baseline="-25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476250"/>
            <a:ext cx="91440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2800" b="1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НЕРАСТВОРИМОЕ ОСНОВАНИЕ </a:t>
            </a:r>
            <a:r>
              <a:rPr lang="en-US" sz="2800" b="1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2800" b="1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ОКСИД + ВОДА</a:t>
            </a:r>
            <a:r>
              <a:rPr lang="en-US" sz="2800" b="1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b="1" i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Равнобедренный треугольник 2"/>
          <p:cNvSpPr/>
          <p:nvPr/>
        </p:nvSpPr>
        <p:spPr>
          <a:xfrm>
            <a:off x="6084888" y="476250"/>
            <a:ext cx="142875" cy="144463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708275"/>
            <a:ext cx="9144000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Fe(OH)</a:t>
            </a:r>
            <a:r>
              <a:rPr lang="en-US" sz="4400" baseline="-25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44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FeO</a:t>
            </a:r>
            <a:r>
              <a:rPr lang="en-US" sz="4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+ H</a:t>
            </a:r>
            <a:r>
              <a:rPr lang="en-US" sz="4400" baseline="-25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ru-RU" sz="44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120</Words>
  <Application>Microsoft Office PowerPoint</Application>
  <PresentationFormat>Экран (4:3)</PresentationFormat>
  <Paragraphs>27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Wingdings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Вадя</dc:creator>
  <cp:lastModifiedBy>Киселева</cp:lastModifiedBy>
  <cp:revision>22</cp:revision>
  <dcterms:created xsi:type="dcterms:W3CDTF">2014-04-23T14:55:40Z</dcterms:created>
  <dcterms:modified xsi:type="dcterms:W3CDTF">2014-05-08T09:10:34Z</dcterms:modified>
</cp:coreProperties>
</file>