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9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0%D0%BC%D0%B5%D0%BD%D0%BD%D0%BE%D1%83%D0%B3%D0%BE%D0%BB%D1%8C%D0%BD%D1%8B%D0%B9_%D0%BA%D0%BE%D0%BA%D1%81" TargetMode="External"/><Relationship Id="rId2" Type="http://schemas.openxmlformats.org/officeDocument/2006/relationships/hyperlink" Target="http://ru.wikipedia.org/wiki/%D0%94%D1%80%D0%B5%D0%B2%D0%B5%D1%81%D0%BD%D1%8B%D0%B9_%D1%83%D0%B3%D0%BE%D0%BB%D1%8C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hyperlink" Target="http://ru.wikipedia.org/wiki/%D0%9D%D0%B5%D1%84%D1%82%D1%8F%D0%BD%D0%BE%D0%B9_%D0%BA%D0%BE%D0%BA%D1%8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charm.ru/articles/text/?id=10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861048"/>
            <a:ext cx="6048388" cy="107157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Углерод </a:t>
            </a:r>
            <a:r>
              <a:rPr lang="ru-RU" sz="2400" i="1" dirty="0" smtClean="0"/>
              <a:t>и наше здоровье</a:t>
            </a:r>
            <a:endParaRPr lang="ru-RU" sz="24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5229200"/>
            <a:ext cx="5064766" cy="929492"/>
          </a:xfrm>
        </p:spPr>
        <p:txBody>
          <a:bodyPr>
            <a:normAutofit/>
          </a:bodyPr>
          <a:lstStyle/>
          <a:p>
            <a:r>
              <a:rPr lang="ru-RU" sz="1800" b="1" i="1" dirty="0" smtClean="0"/>
              <a:t>Учитель химии </a:t>
            </a:r>
            <a:r>
              <a:rPr lang="ru-RU" sz="1800" b="1" i="1" dirty="0" err="1" smtClean="0"/>
              <a:t>Лиховцова</a:t>
            </a:r>
            <a:r>
              <a:rPr lang="ru-RU" sz="1800" b="1" i="1" dirty="0" smtClean="0"/>
              <a:t> Светлана Борисовна</a:t>
            </a:r>
          </a:p>
          <a:p>
            <a:r>
              <a:rPr lang="ru-RU" sz="1800" b="1" i="1" dirty="0" smtClean="0"/>
              <a:t>МОУ «ВО СОШ№2», </a:t>
            </a:r>
            <a:r>
              <a:rPr lang="ru-RU" sz="1800" b="1" i="1" dirty="0" err="1" smtClean="0"/>
              <a:t>п.Вартемяги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pic>
        <p:nvPicPr>
          <p:cNvPr id="7" name="Рисунок 6" descr="80948865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556" b="5556"/>
          <a:stretch>
            <a:fillRect/>
          </a:stretch>
        </p:blipFill>
        <p:spPr>
          <a:xfrm>
            <a:off x="3563888" y="908720"/>
            <a:ext cx="3768776" cy="2740928"/>
          </a:xfrm>
        </p:spPr>
      </p:pic>
      <p:pic>
        <p:nvPicPr>
          <p:cNvPr id="1026" name="Picture 2" descr="C:\Users\1\Pictures\У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142875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6072206"/>
            <a:ext cx="6700854" cy="5778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85728"/>
            <a:ext cx="4143372" cy="192882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«сухой лед» – охлаждающее средство (</a:t>
            </a:r>
            <a:r>
              <a:rPr lang="ru-RU" i="1" dirty="0" err="1" smtClean="0">
                <a:solidFill>
                  <a:schemeClr val="tx1"/>
                </a:solidFill>
              </a:rPr>
              <a:t>хладоагент</a:t>
            </a:r>
            <a:r>
              <a:rPr lang="ru-RU" i="1" dirty="0" smtClean="0">
                <a:solidFill>
                  <a:schemeClr val="tx1"/>
                </a:solidFill>
              </a:rPr>
              <a:t>), используется также для замораживания тканей в гистологии, дерматологии и т. д.;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285728"/>
            <a:ext cx="4292241" cy="228601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смесь 94% О</a:t>
            </a:r>
            <a:r>
              <a:rPr lang="ru-RU" i="1" baseline="-25000" dirty="0" smtClean="0">
                <a:solidFill>
                  <a:schemeClr val="tx1"/>
                </a:solidFill>
              </a:rPr>
              <a:t>2</a:t>
            </a:r>
            <a:r>
              <a:rPr lang="ru-RU" i="1" dirty="0" smtClean="0">
                <a:solidFill>
                  <a:schemeClr val="tx1"/>
                </a:solidFill>
              </a:rPr>
              <a:t> и 6% СО</a:t>
            </a:r>
            <a:r>
              <a:rPr lang="ru-RU" i="1" baseline="-25000" dirty="0" smtClean="0">
                <a:solidFill>
                  <a:schemeClr val="tx1"/>
                </a:solidFill>
              </a:rPr>
              <a:t>2</a:t>
            </a:r>
            <a:r>
              <a:rPr lang="ru-RU" i="1" dirty="0" smtClean="0">
                <a:solidFill>
                  <a:schemeClr val="tx1"/>
                </a:solidFill>
              </a:rPr>
              <a:t> (карбоген) применяется при задержке дыхания и отравлениях наркотиками, угарным газом и др. После операций больным иногда дают вдыхать карбоген для профилактики воспаления легких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  <p:pic>
        <p:nvPicPr>
          <p:cNvPr id="7" name="Содержимое 6" descr="2-suhoj-lyod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2143116"/>
            <a:ext cx="2571768" cy="3000396"/>
          </a:xfrm>
        </p:spPr>
      </p:pic>
      <p:pic>
        <p:nvPicPr>
          <p:cNvPr id="8" name="Содержимое 7" descr="1314396066_1pic001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0628" y="2786058"/>
            <a:ext cx="3238500" cy="2786065"/>
          </a:xfr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458200" cy="1222375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тест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458200" cy="421484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Какое свойство активированного угля использует человек?</a:t>
            </a:r>
          </a:p>
          <a:p>
            <a:pPr marL="457200" indent="-457200">
              <a:buAutoNum type="arabicPeriod"/>
            </a:pPr>
            <a:r>
              <a:rPr lang="ru-RU" dirty="0" smtClean="0"/>
              <a:t>В каких случаях нельзя применять уголь?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происходит в организме человека при вдыхании угарного газа?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Какие меры надо принять при отравлении оксидом углерода 2?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i="1" dirty="0" smtClean="0"/>
              <a:t>Спасибо </a:t>
            </a:r>
            <a:r>
              <a:rPr lang="ru-RU" i="1" dirty="0" err="1" smtClean="0"/>
              <a:t>завнимание</a:t>
            </a:r>
            <a:endParaRPr lang="ru-RU" i="1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5517232"/>
            <a:ext cx="5057780" cy="412098"/>
          </a:xfrm>
        </p:spPr>
        <p:txBody>
          <a:bodyPr>
            <a:normAutofit/>
          </a:bodyPr>
          <a:lstStyle/>
          <a:p>
            <a:r>
              <a:rPr lang="ru-RU" i="1" dirty="0" smtClean="0"/>
              <a:t>Это интересно!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610744" cy="480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Активированный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</a:rPr>
              <a:t>активный</a:t>
            </a:r>
            <a:r>
              <a:rPr lang="ru-RU" sz="2400" dirty="0" smtClean="0">
                <a:solidFill>
                  <a:schemeClr val="tx1"/>
                </a:solidFill>
              </a:rPr>
              <a:t>) </a:t>
            </a:r>
            <a:r>
              <a:rPr lang="ru-RU" sz="2400" b="1" dirty="0" smtClean="0">
                <a:solidFill>
                  <a:schemeClr val="tx1"/>
                </a:solidFill>
              </a:rPr>
              <a:t>уголь</a:t>
            </a:r>
            <a:r>
              <a:rPr lang="ru-RU" sz="2400" dirty="0" smtClean="0">
                <a:solidFill>
                  <a:schemeClr val="tx1"/>
                </a:solidFill>
              </a:rPr>
              <a:t> — пористое вещество, которое получают из различных углеродосодержащих материалов органического происхождения: 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hlinkClick r:id="rId2" tooltip="Древесный уголь"/>
              </a:rPr>
              <a:t>древесный уголь</a:t>
            </a:r>
            <a:r>
              <a:rPr lang="ru-RU" sz="2400" dirty="0" smtClean="0">
                <a:solidFill>
                  <a:schemeClr val="tx1"/>
                </a:solidFill>
              </a:rPr>
              <a:t> , </a:t>
            </a:r>
            <a:r>
              <a:rPr lang="ru-RU" sz="2400" u="sng" dirty="0" smtClean="0">
                <a:solidFill>
                  <a:schemeClr val="tx1"/>
                </a:solidFill>
                <a:hlinkClick r:id="rId3" tooltip="Каменноугольный кокс"/>
              </a:rPr>
              <a:t>каменноугольный кокс</a:t>
            </a:r>
            <a:r>
              <a:rPr lang="ru-RU" sz="2400" dirty="0" smtClean="0">
                <a:solidFill>
                  <a:schemeClr val="tx1"/>
                </a:solidFill>
              </a:rPr>
              <a:t> , </a:t>
            </a:r>
            <a:r>
              <a:rPr lang="ru-RU" sz="2400" dirty="0" smtClean="0">
                <a:solidFill>
                  <a:schemeClr val="tx1"/>
                </a:solidFill>
                <a:hlinkClick r:id="rId4" tooltip="Нефтяной кокс"/>
              </a:rPr>
              <a:t>нефтяной кокс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1351176667_africa_studio_shutterstock_116196214.thumbnail_400.jpg"/>
          <p:cNvPicPr>
            <a:picLocks noGrp="1" noChangeAspect="1"/>
          </p:cNvPicPr>
          <p:nvPr>
            <p:ph sz="half" idx="1"/>
          </p:nvPr>
        </p:nvPicPr>
        <p:blipFill>
          <a:blip r:embed="rId5" cstate="print"/>
          <a:stretch>
            <a:fillRect/>
          </a:stretch>
        </p:blipFill>
        <p:spPr>
          <a:xfrm>
            <a:off x="4340225" y="785794"/>
            <a:ext cx="3810000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активированный уголь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– это не те угольки, на которых жарят шашлык. Активированный уголь представляет собой уголь, обработанный </a:t>
            </a:r>
            <a:r>
              <a:rPr lang="ru-RU" u="sng" dirty="0" smtClean="0">
                <a:solidFill>
                  <a:srgbClr val="FF0000"/>
                </a:solidFill>
              </a:rPr>
              <a:t>кислородом</a:t>
            </a:r>
            <a:r>
              <a:rPr lang="ru-RU" dirty="0" smtClean="0"/>
              <a:t>, из которого удалена вода. Это делается для того, чтобы уголь стал более </a:t>
            </a:r>
            <a:r>
              <a:rPr lang="ru-RU" u="sng" dirty="0" smtClean="0">
                <a:solidFill>
                  <a:srgbClr val="FF0000"/>
                </a:solidFill>
              </a:rPr>
              <a:t>пористым</a:t>
            </a:r>
            <a:r>
              <a:rPr lang="ru-RU" dirty="0" smtClean="0"/>
              <a:t>. Что же делает активированный уголь, когда мы его выпиваем при расстройствах желудка? Активированный уголь является сильнейшим природным </a:t>
            </a:r>
            <a:r>
              <a:rPr lang="ru-RU" u="sng" dirty="0" smtClean="0">
                <a:solidFill>
                  <a:srgbClr val="FF0000"/>
                </a:solidFill>
              </a:rPr>
              <a:t>адсорбентом.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Активированный уголь действует как мощный магнит, притягивающий примеси, </a:t>
            </a:r>
            <a:r>
              <a:rPr lang="ru-RU" dirty="0" smtClean="0">
                <a:hlinkClick r:id="rId2"/>
              </a:rPr>
              <a:t>токсины</a:t>
            </a:r>
            <a:r>
              <a:rPr lang="ru-RU" dirty="0" smtClean="0"/>
              <a:t>, загрязнения – преимущественно органические.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5486400"/>
            <a:ext cx="3843334" cy="520700"/>
          </a:xfrm>
        </p:spPr>
        <p:txBody>
          <a:bodyPr/>
          <a:lstStyle/>
          <a:p>
            <a:r>
              <a:rPr lang="ru-RU" i="1" u="sng" dirty="0" smtClean="0"/>
              <a:t>В МЕДИЦИНЕ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214290"/>
            <a:ext cx="4429156" cy="642939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хорошо снимает </a:t>
            </a:r>
            <a:r>
              <a:rPr lang="ru-RU" sz="2000" b="1" i="1" u="sng" dirty="0" smtClean="0"/>
              <a:t>интоксикацию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благодаря его </a:t>
            </a:r>
            <a:r>
              <a:rPr lang="ru-RU" sz="2000" b="1" i="1" dirty="0" err="1" smtClean="0"/>
              <a:t>энтеросорбирующим</a:t>
            </a:r>
            <a:r>
              <a:rPr lang="ru-RU" sz="2000" b="1" i="1" dirty="0" smtClean="0"/>
              <a:t> и </a:t>
            </a:r>
            <a:r>
              <a:rPr lang="ru-RU" sz="2000" b="1" i="1" dirty="0" err="1" smtClean="0"/>
              <a:t>дезинтоксикационным</a:t>
            </a:r>
            <a:r>
              <a:rPr lang="ru-RU" sz="2000" b="1" i="1" dirty="0" smtClean="0"/>
              <a:t> свойствам его применяют,  при пищевых </a:t>
            </a:r>
            <a:r>
              <a:rPr lang="ru-RU" sz="2000" b="1" i="1" u="sng" dirty="0" smtClean="0"/>
              <a:t>отравлениях</a:t>
            </a:r>
            <a:r>
              <a:rPr lang="ru-RU" sz="2000" b="1" i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считается прекрасным противоядием (антидотом)</a:t>
            </a:r>
          </a:p>
          <a:p>
            <a:pPr>
              <a:buFontTx/>
              <a:buChar char="-"/>
            </a:pPr>
            <a:r>
              <a:rPr lang="ru-RU" sz="2000" b="1" i="1" dirty="0" smtClean="0"/>
              <a:t>используется при алкогольных интоксикациях, помогает также при отравлениях солями тяжелых металлов, снотворными, производными фенола </a:t>
            </a:r>
          </a:p>
          <a:p>
            <a:r>
              <a:rPr lang="ru-RU" sz="2000" b="1" i="1" dirty="0" smtClean="0"/>
              <a:t>!!! Его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не принимают </a:t>
            </a:r>
            <a:r>
              <a:rPr lang="ru-RU" sz="2000" b="1" i="1" dirty="0" smtClean="0"/>
              <a:t>при язвенных заболеваниях желудочно-кишечного тракта,  нельзя применять уголь при подозрении на кишечное кровотечение</a:t>
            </a:r>
            <a:endParaRPr lang="ru-RU" sz="2000" b="1" i="1" dirty="0"/>
          </a:p>
        </p:txBody>
      </p:sp>
      <p:pic>
        <p:nvPicPr>
          <p:cNvPr id="5" name="Содержимое 4" descr="2482225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928670"/>
            <a:ext cx="3786182" cy="2928958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5214950"/>
            <a:ext cx="3357586" cy="520700"/>
          </a:xfrm>
        </p:spPr>
        <p:txBody>
          <a:bodyPr/>
          <a:lstStyle/>
          <a:p>
            <a:r>
              <a:rPr lang="ru-RU" i="1" u="sng" dirty="0" smtClean="0"/>
              <a:t>ИНТЕРЕСНО !!!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357166"/>
            <a:ext cx="4143404" cy="6215106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rgbClr val="FF0000"/>
                </a:solidFill>
              </a:rPr>
              <a:t>•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Скраб</a:t>
            </a:r>
            <a:r>
              <a:rPr lang="ru-RU" sz="1800" b="1" i="1" dirty="0" smtClean="0">
                <a:solidFill>
                  <a:srgbClr val="FF0000"/>
                </a:solidFill>
              </a:rPr>
              <a:t> для лица с активированным углем: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 Взять две таблетки активированного угля.</a:t>
            </a:r>
            <a:br>
              <a:rPr lang="ru-RU" sz="1800" b="1" dirty="0" smtClean="0"/>
            </a:br>
            <a:r>
              <a:rPr lang="ru-RU" sz="1800" b="1" dirty="0" smtClean="0"/>
              <a:t>- Добавить половину или одну чайную ложку воды. Оставьте на несколько минут, таблетки начнут пузыриться по мере впитывания воды.</a:t>
            </a:r>
            <a:br>
              <a:rPr lang="ru-RU" sz="1800" b="1" dirty="0" smtClean="0"/>
            </a:br>
            <a:r>
              <a:rPr lang="ru-RU" sz="1800" b="1" dirty="0" smtClean="0"/>
              <a:t>- Добавить чайную ложку алоэ вера (сока или геля).</a:t>
            </a:r>
            <a:br>
              <a:rPr lang="ru-RU" sz="1800" b="1" dirty="0" smtClean="0"/>
            </a:br>
            <a:r>
              <a:rPr lang="ru-RU" sz="1800" b="1" dirty="0" smtClean="0"/>
              <a:t>- Столько же меда.</a:t>
            </a:r>
            <a:br>
              <a:rPr lang="ru-RU" sz="1800" b="1" dirty="0" smtClean="0"/>
            </a:br>
            <a:r>
              <a:rPr lang="ru-RU" sz="1800" b="1" dirty="0" smtClean="0"/>
              <a:t>- Добавить чайную ложку сахара. Старайтесь не использовать соль, поскольку она обезвоживает кожу.</a:t>
            </a:r>
            <a:br>
              <a:rPr lang="ru-RU" sz="1800" b="1" dirty="0" smtClean="0"/>
            </a:br>
            <a:r>
              <a:rPr lang="ru-RU" sz="1800" b="1" dirty="0" smtClean="0"/>
              <a:t>- Все тщательно перемешать и нанести на лицо. Оставить на 20-30 минут на лице. За это время состав высохнет.</a:t>
            </a:r>
            <a:br>
              <a:rPr lang="ru-RU" sz="1800" b="1" dirty="0" smtClean="0"/>
            </a:br>
            <a:r>
              <a:rPr lang="ru-RU" sz="1800" b="1" dirty="0" smtClean="0"/>
              <a:t>- Смыть </a:t>
            </a:r>
            <a:r>
              <a:rPr lang="ru-RU" sz="1800" b="1" dirty="0" err="1" smtClean="0"/>
              <a:t>маску-скраб</a:t>
            </a:r>
            <a:r>
              <a:rPr lang="ru-RU" sz="1800" b="1" dirty="0" smtClean="0"/>
              <a:t> чистой водой.</a:t>
            </a:r>
            <a:endParaRPr lang="ru-RU" sz="1800" b="1" dirty="0"/>
          </a:p>
        </p:txBody>
      </p:sp>
      <p:pic>
        <p:nvPicPr>
          <p:cNvPr id="5" name="Содержимое 4" descr="mas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000108"/>
            <a:ext cx="3752849" cy="2971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ОСТОРОЖНО :  СО  !!!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00496" y="285728"/>
            <a:ext cx="4686304" cy="530066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Оксид углерода (СО) является бесцветным газом без запаха, который снижает способность гемоглобина переносить и поставлять кислород. </a:t>
            </a:r>
          </a:p>
          <a:p>
            <a:r>
              <a:rPr lang="ru-RU" sz="2000" b="1" dirty="0" smtClean="0"/>
              <a:t>Оксид углерода получается </a:t>
            </a:r>
            <a:r>
              <a:rPr lang="ru-RU" sz="2000" b="1" u="sng" dirty="0" smtClean="0">
                <a:solidFill>
                  <a:srgbClr val="FF0000"/>
                </a:solidFill>
              </a:rPr>
              <a:t>при сжигании </a:t>
            </a:r>
            <a:r>
              <a:rPr lang="ru-RU" sz="2000" b="1" dirty="0" smtClean="0"/>
              <a:t>органического материала, типа угля, древесины, бумаги, масла, бензина, газа, взрывчатых веществ или карбонатных материалов любого другого типа в условиях недостатка воздуха или кислорода. </a:t>
            </a:r>
          </a:p>
          <a:p>
            <a:r>
              <a:rPr lang="ru-RU" sz="2000" b="1" dirty="0" smtClean="0"/>
              <a:t>Оксид углерода, как считается, является единственной наиболее распространенной причиной отравлений, как в промышленных условиях, так и </a:t>
            </a:r>
            <a:r>
              <a:rPr lang="ru-RU" sz="2000" b="1" u="sng" dirty="0" smtClean="0">
                <a:solidFill>
                  <a:srgbClr val="FF0000"/>
                </a:solidFill>
              </a:rPr>
              <a:t>в домашних</a:t>
            </a:r>
            <a:r>
              <a:rPr lang="ru-RU" sz="2000" b="1" dirty="0" smtClean="0"/>
              <a:t>.</a:t>
            </a:r>
          </a:p>
          <a:p>
            <a:endParaRPr lang="ru-RU" sz="1800" b="1" dirty="0"/>
          </a:p>
        </p:txBody>
      </p:sp>
      <p:pic>
        <p:nvPicPr>
          <p:cNvPr id="7" name="Содержимое 6" descr="new-19228-2012-03-0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3357552" cy="4005263"/>
          </a:xfrm>
        </p:spPr>
      </p:pic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ПЕРВАЯ ПОМОЩЬ при отравлении угарным газом</a:t>
            </a:r>
            <a:endParaRPr lang="ru-RU" sz="2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328982" cy="48006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u="sng" dirty="0" smtClean="0"/>
              <a:t>Необходимо: 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 вынести пострадавшего на свежий воздух; </a:t>
            </a:r>
            <a:br>
              <a:rPr lang="ru-RU" sz="1800" b="1" dirty="0" smtClean="0"/>
            </a:br>
            <a:r>
              <a:rPr lang="ru-RU" sz="1800" b="1" dirty="0" smtClean="0"/>
              <a:t>- освободить шею и грудную клетку от стесняющей одежды; </a:t>
            </a:r>
            <a:br>
              <a:rPr lang="ru-RU" sz="1800" b="1" dirty="0" smtClean="0"/>
            </a:br>
            <a:r>
              <a:rPr lang="ru-RU" sz="1800" b="1" dirty="0" smtClean="0"/>
              <a:t>- поднести к носу нашатырный спирт; </a:t>
            </a:r>
            <a:br>
              <a:rPr lang="ru-RU" sz="1800" b="1" dirty="0" smtClean="0"/>
            </a:br>
            <a:r>
              <a:rPr lang="ru-RU" sz="1800" b="1" dirty="0" smtClean="0"/>
              <a:t>- по возможности провести ингаляцию кислорода; </a:t>
            </a:r>
            <a:br>
              <a:rPr lang="ru-RU" sz="1800" b="1" dirty="0" smtClean="0"/>
            </a:br>
            <a:r>
              <a:rPr lang="ru-RU" sz="1800" b="1" dirty="0" smtClean="0"/>
              <a:t>- при необходимости сделать искусственное дыхание и непрямой массаж сердца; </a:t>
            </a:r>
            <a:br>
              <a:rPr lang="ru-RU" sz="1800" b="1" dirty="0" smtClean="0"/>
            </a:br>
            <a:r>
              <a:rPr lang="ru-RU" sz="1800" b="1" dirty="0" smtClean="0"/>
              <a:t>- срочно доставить в лечебное учреждение.</a:t>
            </a:r>
            <a:endParaRPr lang="ru-RU" sz="1800" b="1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857232"/>
            <a:ext cx="4030663" cy="2652726"/>
          </a:xfrm>
        </p:spPr>
      </p:pic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838200"/>
          </a:xfrm>
        </p:spPr>
        <p:txBody>
          <a:bodyPr/>
          <a:lstStyle/>
          <a:p>
            <a:r>
              <a:rPr lang="ru-RU" dirty="0" smtClean="0"/>
              <a:t> СО</a:t>
            </a:r>
            <a:r>
              <a:rPr lang="ru-RU" baseline="-25000" dirty="0" smtClean="0"/>
              <a:t>2  </a:t>
            </a:r>
            <a:r>
              <a:rPr lang="ru-RU" dirty="0" smtClean="0"/>
              <a:t> приносит пользу человеку: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02289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бальнеологические процедуры – углекислые и гидрокарбонатные ванны усиливают обмен веществ, укрепляют кровеносную и нервную системы;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внутреннее применение минеральных природных вод: углекислых (нарзан) и гидрокарбонатных (боржоми) при заболевании ЖКТ, двенадцатиперстной кишки и др.;</a:t>
            </a:r>
          </a:p>
          <a:p>
            <a:pPr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сроки хранения пищевых продуктов в атмосфере СО</a:t>
            </a:r>
            <a:r>
              <a:rPr lang="ru-RU" i="1" baseline="-25000" dirty="0" smtClean="0">
                <a:solidFill>
                  <a:schemeClr val="tx1"/>
                </a:solidFill>
              </a:rPr>
              <a:t>2</a:t>
            </a:r>
            <a:r>
              <a:rPr lang="ru-RU" i="1" dirty="0" smtClean="0">
                <a:solidFill>
                  <a:schemeClr val="tx1"/>
                </a:solidFill>
              </a:rPr>
              <a:t> значительно увеличиваются по сравнению с обычными (</a:t>
            </a:r>
            <a:r>
              <a:rPr lang="ru-RU" i="1" dirty="0" smtClean="0">
                <a:solidFill>
                  <a:srgbClr val="FF0000"/>
                </a:solidFill>
              </a:rPr>
              <a:t>углекислый газ не поддерживает жизнедеятельность бактерий и грибков плесеней</a:t>
            </a:r>
            <a:r>
              <a:rPr lang="ru-RU" i="1" dirty="0" smtClean="0">
                <a:solidFill>
                  <a:schemeClr val="tx1"/>
                </a:solidFill>
              </a:rPr>
              <a:t>)</a:t>
            </a:r>
          </a:p>
          <a:p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углекислый газ – исходное вещество для синтеза мочевины, соды и других солей угольной кислоты;</a:t>
            </a:r>
          </a:p>
          <a:p>
            <a:pPr>
              <a:buNone/>
            </a:pP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Свойства углекислого газа</a:t>
            </a:r>
            <a:endParaRPr lang="ru-RU" sz="20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4392488" cy="901848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углекислый газ применяют в огнетушителях, </a:t>
            </a:r>
            <a:r>
              <a:rPr lang="ru-RU" i="1" dirty="0" smtClean="0">
                <a:solidFill>
                  <a:srgbClr val="FF0000"/>
                </a:solidFill>
              </a:rPr>
              <a:t>так как СО</a:t>
            </a:r>
            <a:r>
              <a:rPr lang="ru-RU" i="1" baseline="-25000" dirty="0" smtClean="0">
                <a:solidFill>
                  <a:srgbClr val="FF0000"/>
                </a:solidFill>
              </a:rPr>
              <a:t>2 </a:t>
            </a:r>
            <a:r>
              <a:rPr lang="ru-RU" i="1" dirty="0" smtClean="0">
                <a:solidFill>
                  <a:srgbClr val="FF0000"/>
                </a:solidFill>
              </a:rPr>
              <a:t> не поддерживает горения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404664"/>
            <a:ext cx="4292241" cy="901848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углекислый газ </a:t>
            </a:r>
            <a:r>
              <a:rPr lang="ru-RU" i="1" dirty="0" smtClean="0">
                <a:solidFill>
                  <a:srgbClr val="FF0000"/>
                </a:solidFill>
              </a:rPr>
              <a:t>используется для газирования </a:t>
            </a:r>
            <a:r>
              <a:rPr lang="ru-RU" i="1" dirty="0" smtClean="0">
                <a:solidFill>
                  <a:schemeClr val="tx1"/>
                </a:solidFill>
              </a:rPr>
              <a:t>безалкогольных и алкогольных напитков</a:t>
            </a:r>
            <a:endParaRPr lang="ru-RU" dirty="0"/>
          </a:p>
        </p:txBody>
      </p:sp>
      <p:pic>
        <p:nvPicPr>
          <p:cNvPr id="9" name="Содержимое 8" descr="1380_p80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2664296" cy="3941762"/>
          </a:xfrm>
        </p:spPr>
      </p:pic>
      <p:pic>
        <p:nvPicPr>
          <p:cNvPr id="10" name="Содержимое 9" descr="doc6371c27j2onffd3yn7b_800_48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988840"/>
            <a:ext cx="3232472" cy="221247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358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Углерод и наше здоровье</vt:lpstr>
      <vt:lpstr>Это интересно!</vt:lpstr>
      <vt:lpstr> активированный уголь</vt:lpstr>
      <vt:lpstr>В МЕДИЦИНЕ</vt:lpstr>
      <vt:lpstr>ИНТЕРЕСНО !!!</vt:lpstr>
      <vt:lpstr>ОСТОРОЖНО :  СО  !!!</vt:lpstr>
      <vt:lpstr>ПЕРВАЯ ПОМОЩЬ при отравлении угарным газом</vt:lpstr>
      <vt:lpstr> СО2   приносит пользу человеку:</vt:lpstr>
      <vt:lpstr>Свойства углекислого газа</vt:lpstr>
      <vt:lpstr>Слайд 10</vt:lpstr>
      <vt:lpstr>тест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Углерод и его соединения вокруг нас</dc:title>
  <dc:creator>1</dc:creator>
  <cp:lastModifiedBy>ШКОЛА</cp:lastModifiedBy>
  <cp:revision>18</cp:revision>
  <dcterms:created xsi:type="dcterms:W3CDTF">2014-04-05T14:12:09Z</dcterms:created>
  <dcterms:modified xsi:type="dcterms:W3CDTF">2014-09-25T06:17:11Z</dcterms:modified>
</cp:coreProperties>
</file>