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7" r:id="rId2"/>
    <p:sldId id="317" r:id="rId3"/>
    <p:sldId id="321" r:id="rId4"/>
    <p:sldId id="319" r:id="rId5"/>
    <p:sldId id="322" r:id="rId6"/>
    <p:sldId id="294" r:id="rId7"/>
    <p:sldId id="260" r:id="rId8"/>
    <p:sldId id="323" r:id="rId9"/>
    <p:sldId id="259" r:id="rId10"/>
    <p:sldId id="263" r:id="rId11"/>
    <p:sldId id="261" r:id="rId12"/>
    <p:sldId id="314" r:id="rId13"/>
    <p:sldId id="258" r:id="rId14"/>
    <p:sldId id="297" r:id="rId15"/>
    <p:sldId id="295" r:id="rId16"/>
    <p:sldId id="298" r:id="rId17"/>
    <p:sldId id="299" r:id="rId18"/>
    <p:sldId id="311" r:id="rId19"/>
    <p:sldId id="309" r:id="rId20"/>
    <p:sldId id="306" r:id="rId21"/>
    <p:sldId id="300" r:id="rId22"/>
    <p:sldId id="312" r:id="rId23"/>
    <p:sldId id="315" r:id="rId24"/>
    <p:sldId id="316" r:id="rId25"/>
    <p:sldId id="320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AC8B4-84F3-4F7F-82EB-D55D8672826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454E74-519C-4982-A2D4-BA635EB39ED7}">
      <dgm:prSet custT="1"/>
      <dgm:spPr/>
      <dgm:t>
        <a:bodyPr/>
        <a:lstStyle/>
        <a:p>
          <a:r>
            <a:rPr lang="ru-RU" sz="2000" b="1" dirty="0" smtClean="0"/>
            <a:t>информирование и осуществление постоянной связи между субъектами  системы (обучающимися, учителями-предметниками, родителями, администрацией);</a:t>
          </a:r>
        </a:p>
        <a:p>
          <a:r>
            <a:rPr lang="ru-RU" sz="2000" b="1" dirty="0" smtClean="0"/>
            <a:t>формирование позитивного отношения к новой форме аттестации;</a:t>
          </a:r>
        </a:p>
      </dgm:t>
    </dgm:pt>
    <dgm:pt modelId="{4A866F98-F85C-48C4-B363-BCA2E42FE93D}" type="parTrans" cxnId="{B751648E-0B05-41DF-A3F7-9BB79DDFF4B3}">
      <dgm:prSet/>
      <dgm:spPr/>
      <dgm:t>
        <a:bodyPr/>
        <a:lstStyle/>
        <a:p>
          <a:endParaRPr lang="ru-RU"/>
        </a:p>
      </dgm:t>
    </dgm:pt>
    <dgm:pt modelId="{DBC63EE6-F9C6-4DF2-B299-85EBD12FCD58}" type="sibTrans" cxnId="{B751648E-0B05-41DF-A3F7-9BB79DDFF4B3}">
      <dgm:prSet/>
      <dgm:spPr/>
      <dgm:t>
        <a:bodyPr/>
        <a:lstStyle/>
        <a:p>
          <a:endParaRPr lang="ru-RU"/>
        </a:p>
      </dgm:t>
    </dgm:pt>
    <dgm:pt modelId="{941F7DE8-5067-4B89-914F-A18B5381224F}">
      <dgm:prSet custT="1"/>
      <dgm:spPr/>
      <dgm:t>
        <a:bodyPr/>
        <a:lstStyle/>
        <a:p>
          <a:r>
            <a:rPr lang="ru-RU" sz="2000" b="1" dirty="0" smtClean="0"/>
            <a:t>оказание всесторонней поддержки выпускников на протяжении всего периода подготовки к ЕГЭ и ГИА, во время проведения, а также после окончания процедуры;</a:t>
          </a:r>
        </a:p>
      </dgm:t>
    </dgm:pt>
    <dgm:pt modelId="{488F481A-E02B-454B-AAD0-3D45583C9695}" type="parTrans" cxnId="{61DFCA5D-49EB-4463-971D-26CBF99B66F3}">
      <dgm:prSet/>
      <dgm:spPr/>
      <dgm:t>
        <a:bodyPr/>
        <a:lstStyle/>
        <a:p>
          <a:endParaRPr lang="ru-RU"/>
        </a:p>
      </dgm:t>
    </dgm:pt>
    <dgm:pt modelId="{065D2EB4-D960-4875-986E-E0A55D16858F}" type="sibTrans" cxnId="{61DFCA5D-49EB-4463-971D-26CBF99B66F3}">
      <dgm:prSet/>
      <dgm:spPr/>
      <dgm:t>
        <a:bodyPr/>
        <a:lstStyle/>
        <a:p>
          <a:endParaRPr lang="ru-RU"/>
        </a:p>
      </dgm:t>
    </dgm:pt>
    <dgm:pt modelId="{A63088E7-D723-4E04-AA50-4197A5769D07}">
      <dgm:prSet custT="1"/>
      <dgm:spPr/>
      <dgm:t>
        <a:bodyPr/>
        <a:lstStyle/>
        <a:p>
          <a:r>
            <a:rPr lang="ru-RU" sz="2000" b="1" dirty="0" smtClean="0"/>
            <a:t>ориентировка учащихся на действие, как необходимое и обязательное условие успешного прохождения новой формы аттестации.</a:t>
          </a:r>
        </a:p>
      </dgm:t>
    </dgm:pt>
    <dgm:pt modelId="{94EBA9C1-9EFC-423E-A4C2-491A1DDF9A01}" type="parTrans" cxnId="{BADC6789-6589-4D92-BA1A-36ECDB016F2F}">
      <dgm:prSet/>
      <dgm:spPr/>
      <dgm:t>
        <a:bodyPr/>
        <a:lstStyle/>
        <a:p>
          <a:endParaRPr lang="ru-RU"/>
        </a:p>
      </dgm:t>
    </dgm:pt>
    <dgm:pt modelId="{8D85665B-557A-4753-A559-9AC8D7F5396D}" type="sibTrans" cxnId="{BADC6789-6589-4D92-BA1A-36ECDB016F2F}">
      <dgm:prSet/>
      <dgm:spPr/>
      <dgm:t>
        <a:bodyPr/>
        <a:lstStyle/>
        <a:p>
          <a:endParaRPr lang="ru-RU"/>
        </a:p>
      </dgm:t>
    </dgm:pt>
    <dgm:pt modelId="{3E31B680-01BE-4D88-9B36-B0E8C385CD25}" type="pres">
      <dgm:prSet presAssocID="{463AC8B4-84F3-4F7F-82EB-D55D8672826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77753B-F27C-4971-BB8B-03EEC45A4C11}" type="pres">
      <dgm:prSet presAssocID="{2E454E74-519C-4982-A2D4-BA635EB39ED7}" presName="composite" presStyleCnt="0"/>
      <dgm:spPr/>
    </dgm:pt>
    <dgm:pt modelId="{017382A2-ACCB-494A-9697-D98842D88EAD}" type="pres">
      <dgm:prSet presAssocID="{2E454E74-519C-4982-A2D4-BA635EB39ED7}" presName="imgShp" presStyleLbl="fgImgPlace1" presStyleIdx="0" presStyleCnt="3" custScaleX="117363" custScaleY="113339" custLinFactX="-11985" custLinFactNeighborX="-100000" custLinFactNeighborY="-3874"/>
      <dgm:spPr/>
    </dgm:pt>
    <dgm:pt modelId="{F6551CF9-F0C6-4E84-AD77-7C33EBBEDBF6}" type="pres">
      <dgm:prSet presAssocID="{2E454E74-519C-4982-A2D4-BA635EB39ED7}" presName="txShp" presStyleLbl="node1" presStyleIdx="0" presStyleCnt="3" custScaleX="128989" custScaleY="180579" custLinFactNeighborX="10693" custLinFactNeighborY="15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84A90-8E82-4D60-BF31-5B2AF61EC734}" type="pres">
      <dgm:prSet presAssocID="{DBC63EE6-F9C6-4DF2-B299-85EBD12FCD58}" presName="spacing" presStyleCnt="0"/>
      <dgm:spPr/>
    </dgm:pt>
    <dgm:pt modelId="{A956032D-DEA1-463B-AB55-8E703F949A4F}" type="pres">
      <dgm:prSet presAssocID="{941F7DE8-5067-4B89-914F-A18B5381224F}" presName="composite" presStyleCnt="0"/>
      <dgm:spPr/>
    </dgm:pt>
    <dgm:pt modelId="{398831FF-CF21-4D60-9AAF-3350F1EB1D2B}" type="pres">
      <dgm:prSet presAssocID="{941F7DE8-5067-4B89-914F-A18B5381224F}" presName="imgShp" presStyleLbl="fgImgPlace1" presStyleIdx="1" presStyleCnt="3" custScaleX="126919" custScaleY="122982" custLinFactNeighborX="-99023" custLinFactNeighborY="49"/>
      <dgm:spPr/>
    </dgm:pt>
    <dgm:pt modelId="{CC10ACF2-BEA0-4BA9-A4C6-0622DAD9FB42}" type="pres">
      <dgm:prSet presAssocID="{941F7DE8-5067-4B89-914F-A18B5381224F}" presName="txShp" presStyleLbl="node1" presStyleIdx="1" presStyleCnt="3" custScaleX="127085" custScaleY="169886" custLinFactNeighborX="11645" custLinFactNeighborY="-4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BF6A2-3D50-4A42-8CD1-E7D476C34464}" type="pres">
      <dgm:prSet presAssocID="{065D2EB4-D960-4875-986E-E0A55D16858F}" presName="spacing" presStyleCnt="0"/>
      <dgm:spPr/>
    </dgm:pt>
    <dgm:pt modelId="{EC4A69E2-5A0C-49F3-851C-1CE95358B15C}" type="pres">
      <dgm:prSet presAssocID="{A63088E7-D723-4E04-AA50-4197A5769D07}" presName="composite" presStyleCnt="0"/>
      <dgm:spPr/>
    </dgm:pt>
    <dgm:pt modelId="{47A3A1E7-103C-4937-B8EC-1E80C5F70A15}" type="pres">
      <dgm:prSet presAssocID="{A63088E7-D723-4E04-AA50-4197A5769D07}" presName="imgShp" presStyleLbl="fgImgPlace1" presStyleIdx="2" presStyleCnt="3" custScaleX="132738" custScaleY="112795" custLinFactNeighborX="-96113" custLinFactNeighborY="-23002"/>
      <dgm:spPr/>
    </dgm:pt>
    <dgm:pt modelId="{96DC3C68-90A4-47A2-B095-A1349BBE057E}" type="pres">
      <dgm:prSet presAssocID="{A63088E7-D723-4E04-AA50-4197A5769D07}" presName="txShp" presStyleLbl="node1" presStyleIdx="2" presStyleCnt="3" custScaleX="125443" custScaleY="178783" custLinFactNeighborX="12466" custLinFactNeighborY="-20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7E75EB-78CB-4302-A56A-61DD0C1064DD}" type="presOf" srcId="{941F7DE8-5067-4B89-914F-A18B5381224F}" destId="{CC10ACF2-BEA0-4BA9-A4C6-0622DAD9FB42}" srcOrd="0" destOrd="0" presId="urn:microsoft.com/office/officeart/2005/8/layout/vList3"/>
    <dgm:cxn modelId="{B5676BDE-3421-423E-BD76-A7F520324305}" type="presOf" srcId="{A63088E7-D723-4E04-AA50-4197A5769D07}" destId="{96DC3C68-90A4-47A2-B095-A1349BBE057E}" srcOrd="0" destOrd="0" presId="urn:microsoft.com/office/officeart/2005/8/layout/vList3"/>
    <dgm:cxn modelId="{61DFCA5D-49EB-4463-971D-26CBF99B66F3}" srcId="{463AC8B4-84F3-4F7F-82EB-D55D86728262}" destId="{941F7DE8-5067-4B89-914F-A18B5381224F}" srcOrd="1" destOrd="0" parTransId="{488F481A-E02B-454B-AAD0-3D45583C9695}" sibTransId="{065D2EB4-D960-4875-986E-E0A55D16858F}"/>
    <dgm:cxn modelId="{573C6A03-3263-4095-A015-376C9AB74CDA}" type="presOf" srcId="{463AC8B4-84F3-4F7F-82EB-D55D86728262}" destId="{3E31B680-01BE-4D88-9B36-B0E8C385CD25}" srcOrd="0" destOrd="0" presId="urn:microsoft.com/office/officeart/2005/8/layout/vList3"/>
    <dgm:cxn modelId="{B751648E-0B05-41DF-A3F7-9BB79DDFF4B3}" srcId="{463AC8B4-84F3-4F7F-82EB-D55D86728262}" destId="{2E454E74-519C-4982-A2D4-BA635EB39ED7}" srcOrd="0" destOrd="0" parTransId="{4A866F98-F85C-48C4-B363-BCA2E42FE93D}" sibTransId="{DBC63EE6-F9C6-4DF2-B299-85EBD12FCD58}"/>
    <dgm:cxn modelId="{FB875436-6C33-49DC-9265-1EB933B29513}" type="presOf" srcId="{2E454E74-519C-4982-A2D4-BA635EB39ED7}" destId="{F6551CF9-F0C6-4E84-AD77-7C33EBBEDBF6}" srcOrd="0" destOrd="0" presId="urn:microsoft.com/office/officeart/2005/8/layout/vList3"/>
    <dgm:cxn modelId="{BADC6789-6589-4D92-BA1A-36ECDB016F2F}" srcId="{463AC8B4-84F3-4F7F-82EB-D55D86728262}" destId="{A63088E7-D723-4E04-AA50-4197A5769D07}" srcOrd="2" destOrd="0" parTransId="{94EBA9C1-9EFC-423E-A4C2-491A1DDF9A01}" sibTransId="{8D85665B-557A-4753-A559-9AC8D7F5396D}"/>
    <dgm:cxn modelId="{C6E9FD0B-6620-4F6C-8FB7-63D509D905A3}" type="presParOf" srcId="{3E31B680-01BE-4D88-9B36-B0E8C385CD25}" destId="{DF77753B-F27C-4971-BB8B-03EEC45A4C11}" srcOrd="0" destOrd="0" presId="urn:microsoft.com/office/officeart/2005/8/layout/vList3"/>
    <dgm:cxn modelId="{3703C50D-97B9-481B-8085-1363C09AD01D}" type="presParOf" srcId="{DF77753B-F27C-4971-BB8B-03EEC45A4C11}" destId="{017382A2-ACCB-494A-9697-D98842D88EAD}" srcOrd="0" destOrd="0" presId="urn:microsoft.com/office/officeart/2005/8/layout/vList3"/>
    <dgm:cxn modelId="{6C13BB49-D153-4D38-A5C2-82F9D73876BF}" type="presParOf" srcId="{DF77753B-F27C-4971-BB8B-03EEC45A4C11}" destId="{F6551CF9-F0C6-4E84-AD77-7C33EBBEDBF6}" srcOrd="1" destOrd="0" presId="urn:microsoft.com/office/officeart/2005/8/layout/vList3"/>
    <dgm:cxn modelId="{88B49572-9A36-4D71-A47B-BBA4830F77E2}" type="presParOf" srcId="{3E31B680-01BE-4D88-9B36-B0E8C385CD25}" destId="{69784A90-8E82-4D60-BF31-5B2AF61EC734}" srcOrd="1" destOrd="0" presId="urn:microsoft.com/office/officeart/2005/8/layout/vList3"/>
    <dgm:cxn modelId="{E16F5ABB-559E-4C37-B662-6A553F7ADE21}" type="presParOf" srcId="{3E31B680-01BE-4D88-9B36-B0E8C385CD25}" destId="{A956032D-DEA1-463B-AB55-8E703F949A4F}" srcOrd="2" destOrd="0" presId="urn:microsoft.com/office/officeart/2005/8/layout/vList3"/>
    <dgm:cxn modelId="{B8125D7D-9658-4225-A424-A3AD4D5BC1EA}" type="presParOf" srcId="{A956032D-DEA1-463B-AB55-8E703F949A4F}" destId="{398831FF-CF21-4D60-9AAF-3350F1EB1D2B}" srcOrd="0" destOrd="0" presId="urn:microsoft.com/office/officeart/2005/8/layout/vList3"/>
    <dgm:cxn modelId="{D4945025-FB2C-4953-8D97-FFA304008722}" type="presParOf" srcId="{A956032D-DEA1-463B-AB55-8E703F949A4F}" destId="{CC10ACF2-BEA0-4BA9-A4C6-0622DAD9FB42}" srcOrd="1" destOrd="0" presId="urn:microsoft.com/office/officeart/2005/8/layout/vList3"/>
    <dgm:cxn modelId="{7593C9CD-DC11-484E-98E0-FC4167412101}" type="presParOf" srcId="{3E31B680-01BE-4D88-9B36-B0E8C385CD25}" destId="{E2FBF6A2-3D50-4A42-8CD1-E7D476C34464}" srcOrd="3" destOrd="0" presId="urn:microsoft.com/office/officeart/2005/8/layout/vList3"/>
    <dgm:cxn modelId="{08CC2040-0E5A-4580-B618-F90B45AE7098}" type="presParOf" srcId="{3E31B680-01BE-4D88-9B36-B0E8C385CD25}" destId="{EC4A69E2-5A0C-49F3-851C-1CE95358B15C}" srcOrd="4" destOrd="0" presId="urn:microsoft.com/office/officeart/2005/8/layout/vList3"/>
    <dgm:cxn modelId="{4CB04D7F-493A-4529-BA39-35992550C38B}" type="presParOf" srcId="{EC4A69E2-5A0C-49F3-851C-1CE95358B15C}" destId="{47A3A1E7-103C-4937-B8EC-1E80C5F70A15}" srcOrd="0" destOrd="0" presId="urn:microsoft.com/office/officeart/2005/8/layout/vList3"/>
    <dgm:cxn modelId="{EE3C97DA-329B-47D2-8C69-8134B04D5FED}" type="presParOf" srcId="{EC4A69E2-5A0C-49F3-851C-1CE95358B15C}" destId="{96DC3C68-90A4-47A2-B095-A1349BBE05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551CF9-F0C6-4E84-AD77-7C33EBBEDBF6}">
      <dsp:nvSpPr>
        <dsp:cNvPr id="0" name=""/>
        <dsp:cNvSpPr/>
      </dsp:nvSpPr>
      <dsp:spPr>
        <a:xfrm rot="10800000">
          <a:off x="1274929" y="141918"/>
          <a:ext cx="7689530" cy="16231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38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информирование и осуществление постоянной связи между субъектами  системы (обучающимися, учителями-предметниками, родителями, администрацией);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позитивного отношения к новой форме аттестации;</a:t>
          </a:r>
        </a:p>
      </dsp:txBody>
      <dsp:txXfrm rot="10800000">
        <a:off x="1274929" y="141918"/>
        <a:ext cx="7689530" cy="1623185"/>
      </dsp:txXfrm>
    </dsp:sp>
    <dsp:sp modelId="{017382A2-ACCB-494A-9697-D98842D88EAD}">
      <dsp:nvSpPr>
        <dsp:cNvPr id="0" name=""/>
        <dsp:cNvSpPr/>
      </dsp:nvSpPr>
      <dsp:spPr>
        <a:xfrm>
          <a:off x="0" y="271015"/>
          <a:ext cx="1054950" cy="101877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0ACF2-BEA0-4BA9-A4C6-0622DAD9FB42}">
      <dsp:nvSpPr>
        <dsp:cNvPr id="0" name=""/>
        <dsp:cNvSpPr/>
      </dsp:nvSpPr>
      <dsp:spPr>
        <a:xfrm rot="10800000">
          <a:off x="1388434" y="1851681"/>
          <a:ext cx="7576025" cy="15270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38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оказание всесторонней поддержки выпускников на протяжении всего периода подготовки к ЕГЭ и ГИА, во время проведения, а также после окончания процедуры;</a:t>
          </a:r>
        </a:p>
      </dsp:txBody>
      <dsp:txXfrm rot="10800000">
        <a:off x="1388434" y="1851681"/>
        <a:ext cx="7576025" cy="1527068"/>
      </dsp:txXfrm>
    </dsp:sp>
    <dsp:sp modelId="{398831FF-CF21-4D60-9AAF-3350F1EB1D2B}">
      <dsp:nvSpPr>
        <dsp:cNvPr id="0" name=""/>
        <dsp:cNvSpPr/>
      </dsp:nvSpPr>
      <dsp:spPr>
        <a:xfrm>
          <a:off x="41032" y="2106387"/>
          <a:ext cx="1140847" cy="110545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DC3C68-90A4-47A2-B095-A1349BBE057E}">
      <dsp:nvSpPr>
        <dsp:cNvPr id="0" name=""/>
        <dsp:cNvSpPr/>
      </dsp:nvSpPr>
      <dsp:spPr>
        <a:xfrm rot="10800000">
          <a:off x="1486320" y="3504374"/>
          <a:ext cx="7478139" cy="16070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38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ориентировка учащихся на действие, как необходимое и обязательное условие успешного прохождения новой формы аттестации.</a:t>
          </a:r>
        </a:p>
      </dsp:txBody>
      <dsp:txXfrm rot="10800000">
        <a:off x="1486320" y="3504374"/>
        <a:ext cx="7478139" cy="1607041"/>
      </dsp:txXfrm>
    </dsp:sp>
    <dsp:sp modelId="{47A3A1E7-103C-4937-B8EC-1E80C5F70A15}">
      <dsp:nvSpPr>
        <dsp:cNvPr id="0" name=""/>
        <dsp:cNvSpPr/>
      </dsp:nvSpPr>
      <dsp:spPr>
        <a:xfrm>
          <a:off x="41036" y="3780347"/>
          <a:ext cx="1193152" cy="101388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ACC07-14DA-489A-89D0-4534874B3B9D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1BD02-37ED-4F29-A216-CA9B2B5BB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BD02-37ED-4F29-A216-CA9B2B5BB59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BD02-37ED-4F29-A216-CA9B2B5BB59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BD02-37ED-4F29-A216-CA9B2B5BB59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BD02-37ED-4F29-A216-CA9B2B5BB59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BD02-37ED-4F29-A216-CA9B2B5BB59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BD02-37ED-4F29-A216-CA9B2B5BB59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BD02-37ED-4F29-A216-CA9B2B5BB59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 bwMode="gray">
          <a:xfrm>
            <a:off x="502920" y="1984248"/>
            <a:ext cx="8211312" cy="2953512"/>
          </a:xfrm>
          <a:prstGeom prst="roundRect">
            <a:avLst>
              <a:gd name="adj" fmla="val 5521"/>
            </a:avLst>
          </a:prstGeom>
          <a:gradFill>
            <a:gsLst>
              <a:gs pos="0">
                <a:schemeClr val="bg1">
                  <a:alpha val="79000"/>
                </a:schemeClr>
              </a:gs>
              <a:gs pos="30000">
                <a:schemeClr val="bg2"/>
              </a:gs>
              <a:gs pos="66000">
                <a:schemeClr val="bg2"/>
              </a:gs>
              <a:gs pos="100000">
                <a:schemeClr val="bg1">
                  <a:alpha val="61000"/>
                </a:schemeClr>
              </a:gs>
            </a:gsLst>
            <a:lin ang="5400000" scaled="1"/>
          </a:gradFill>
          <a:ln w="38100">
            <a:solidFill>
              <a:schemeClr val="bg2">
                <a:lumMod val="20000"/>
                <a:lumOff val="8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13232" y="2432304"/>
            <a:ext cx="7772400" cy="1353312"/>
          </a:xfrm>
        </p:spPr>
        <p:txBody>
          <a:bodyPr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>
              <a:defRPr sz="480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353312" y="3785616"/>
            <a:ext cx="6400800" cy="75895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 bwMode="gray">
          <a:xfrm>
            <a:off x="859536" y="1719072"/>
            <a:ext cx="7498080" cy="429768"/>
          </a:xfrm>
          <a:prstGeom prst="roundRect">
            <a:avLst>
              <a:gd name="adj" fmla="val 23050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60000"/>
                  <a:lumOff val="40000"/>
                </a:schemeClr>
              </a:gs>
              <a:gs pos="98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 bwMode="gray">
          <a:xfrm>
            <a:off x="859536" y="4718304"/>
            <a:ext cx="7498080" cy="429768"/>
          </a:xfrm>
          <a:prstGeom prst="roundRect">
            <a:avLst>
              <a:gd name="adj" fmla="val 25178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78000">
                <a:schemeClr val="bg2">
                  <a:lumMod val="60000"/>
                  <a:lumOff val="40000"/>
                </a:schemeClr>
              </a:gs>
              <a:gs pos="75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 bwMode="gray">
          <a:xfrm>
            <a:off x="5641848" y="1801368"/>
            <a:ext cx="2496312" cy="265176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 userDrawn="1"/>
        </p:nvGrpSpPr>
        <p:grpSpPr bwMode="ltGray">
          <a:xfrm>
            <a:off x="5733288" y="1892808"/>
            <a:ext cx="850392" cy="73152"/>
            <a:chOff x="5733288" y="1874520"/>
            <a:chExt cx="850392" cy="73152"/>
          </a:xfrm>
          <a:effectLst>
            <a:glow rad="63500">
              <a:schemeClr val="tx1">
                <a:alpha val="40000"/>
              </a:schemeClr>
            </a:glow>
            <a:outerShdw blurRad="50800" dist="50800" dir="5400000" algn="ctr" rotWithShape="0">
              <a:schemeClr val="accent1">
                <a:lumMod val="20000"/>
                <a:lumOff val="80000"/>
                <a:alpha val="21000"/>
              </a:schemeClr>
            </a:outerShdw>
          </a:effectLst>
        </p:grpSpPr>
        <p:sp>
          <p:nvSpPr>
            <p:cNvPr id="13" name="Oval 12"/>
            <p:cNvSpPr/>
            <p:nvPr userDrawn="1"/>
          </p:nvSpPr>
          <p:spPr bwMode="ltGray">
            <a:xfrm>
              <a:off x="573328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ltGray">
            <a:xfrm>
              <a:off x="5925312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 bwMode="ltGray">
            <a:xfrm>
              <a:off x="6117336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ltGray">
            <a:xfrm>
              <a:off x="6309360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ltGray">
            <a:xfrm>
              <a:off x="651052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 bwMode="gray">
          <a:xfrm>
            <a:off x="283464" y="356616"/>
            <a:ext cx="7004304" cy="608990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gray">
          <a:xfrm>
            <a:off x="548640" y="219456"/>
            <a:ext cx="283464" cy="283464"/>
            <a:chOff x="548640" y="173736"/>
            <a:chExt cx="283464" cy="283464"/>
          </a:xfrm>
        </p:grpSpPr>
        <p:sp>
          <p:nvSpPr>
            <p:cNvPr id="9" name="Oval 8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 userDrawn="1"/>
        </p:nvGrpSpPr>
        <p:grpSpPr bwMode="gray">
          <a:xfrm>
            <a:off x="914400" y="219456"/>
            <a:ext cx="283464" cy="283464"/>
            <a:chOff x="548640" y="173736"/>
            <a:chExt cx="283464" cy="283464"/>
          </a:xfrm>
        </p:grpSpPr>
        <p:sp>
          <p:nvSpPr>
            <p:cNvPr id="12" name="Oval 11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 bwMode="gray">
          <a:xfrm>
            <a:off x="1289304" y="219456"/>
            <a:ext cx="283464" cy="283464"/>
            <a:chOff x="548640" y="173736"/>
            <a:chExt cx="283464" cy="283464"/>
          </a:xfrm>
        </p:grpSpPr>
        <p:sp>
          <p:nvSpPr>
            <p:cNvPr id="15" name="Oval 14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360920" y="365760"/>
            <a:ext cx="1426464" cy="6062472"/>
          </a:xfrm>
        </p:spPr>
        <p:txBody>
          <a:bodyPr vert="eaVert">
            <a:scene3d>
              <a:camera prst="orthographicFront"/>
              <a:lightRig rig="flat" dir="t"/>
            </a:scene3d>
            <a:sp3d extrusionH="3175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>
              <a:defRPr>
                <a:gradFill flip="none" rotWithShape="1"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576072"/>
            <a:ext cx="6373368" cy="56418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57200"/>
            <a:ext cx="8147304" cy="950976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72768"/>
            <a:ext cx="8119872" cy="48280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 bwMode="gray">
          <a:xfrm>
            <a:off x="548640" y="164592"/>
            <a:ext cx="283464" cy="283464"/>
            <a:chOff x="548640" y="173736"/>
            <a:chExt cx="283464" cy="283464"/>
          </a:xfrm>
        </p:grpSpPr>
        <p:sp>
          <p:nvSpPr>
            <p:cNvPr id="9" name="Oval 8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 userDrawn="1"/>
        </p:nvGrpSpPr>
        <p:grpSpPr bwMode="gray">
          <a:xfrm>
            <a:off x="914400" y="164592"/>
            <a:ext cx="283464" cy="283464"/>
            <a:chOff x="548640" y="173736"/>
            <a:chExt cx="283464" cy="283464"/>
          </a:xfrm>
        </p:grpSpPr>
        <p:sp>
          <p:nvSpPr>
            <p:cNvPr id="12" name="Oval 11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 bwMode="gray">
          <a:xfrm>
            <a:off x="1289304" y="164592"/>
            <a:ext cx="283464" cy="283464"/>
            <a:chOff x="548640" y="173736"/>
            <a:chExt cx="283464" cy="283464"/>
          </a:xfrm>
        </p:grpSpPr>
        <p:sp>
          <p:nvSpPr>
            <p:cNvPr id="15" name="Oval 14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 bwMode="gray">
          <a:xfrm>
            <a:off x="502920" y="3712464"/>
            <a:ext cx="8147304" cy="2139696"/>
          </a:xfrm>
          <a:prstGeom prst="roundRect">
            <a:avLst>
              <a:gd name="adj" fmla="val 9795"/>
            </a:avLst>
          </a:prstGeom>
          <a:gradFill>
            <a:gsLst>
              <a:gs pos="0">
                <a:schemeClr val="bg1">
                  <a:alpha val="79000"/>
                </a:schemeClr>
              </a:gs>
              <a:gs pos="30000">
                <a:schemeClr val="bg2"/>
              </a:gs>
              <a:gs pos="66000">
                <a:schemeClr val="bg2"/>
              </a:gs>
              <a:gs pos="100000">
                <a:schemeClr val="bg1">
                  <a:alpha val="61000"/>
                </a:schemeClr>
              </a:gs>
            </a:gsLst>
            <a:lin ang="5400000" scaled="1"/>
          </a:gradFill>
          <a:ln w="38100">
            <a:solidFill>
              <a:schemeClr val="bg2">
                <a:lumMod val="20000"/>
                <a:lumOff val="8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 bwMode="gray">
          <a:xfrm>
            <a:off x="859536" y="5641848"/>
            <a:ext cx="7498080" cy="429768"/>
          </a:xfrm>
          <a:prstGeom prst="roundRect">
            <a:avLst>
              <a:gd name="adj" fmla="val 25178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78000">
                <a:schemeClr val="bg2">
                  <a:lumMod val="60000"/>
                  <a:lumOff val="40000"/>
                </a:schemeClr>
              </a:gs>
              <a:gs pos="75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40080" y="3931920"/>
            <a:ext cx="7790688" cy="171907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36" y="2642616"/>
            <a:ext cx="7498080" cy="740664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 bwMode="gray">
          <a:xfrm>
            <a:off x="859536" y="3502152"/>
            <a:ext cx="7498080" cy="429768"/>
          </a:xfrm>
          <a:prstGeom prst="roundRect">
            <a:avLst>
              <a:gd name="adj" fmla="val 23050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60000"/>
                  <a:lumOff val="40000"/>
                </a:schemeClr>
              </a:gs>
              <a:gs pos="98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 bwMode="gray">
          <a:xfrm>
            <a:off x="5641848" y="3584448"/>
            <a:ext cx="2496312" cy="265176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 bwMode="ltGray">
          <a:xfrm>
            <a:off x="5733288" y="3675888"/>
            <a:ext cx="850392" cy="73152"/>
            <a:chOff x="5733288" y="1874520"/>
            <a:chExt cx="850392" cy="73152"/>
          </a:xfrm>
          <a:effectLst>
            <a:glow rad="63500">
              <a:schemeClr val="tx1">
                <a:alpha val="40000"/>
              </a:schemeClr>
            </a:glow>
            <a:outerShdw blurRad="50800" dist="50800" dir="5400000" algn="ctr" rotWithShape="0">
              <a:schemeClr val="accent1">
                <a:lumMod val="20000"/>
                <a:lumOff val="80000"/>
                <a:alpha val="21000"/>
              </a:schemeClr>
            </a:outerShdw>
          </a:effectLst>
        </p:grpSpPr>
        <p:sp>
          <p:nvSpPr>
            <p:cNvPr id="12" name="Oval 11"/>
            <p:cNvSpPr/>
            <p:nvPr userDrawn="1"/>
          </p:nvSpPr>
          <p:spPr bwMode="ltGray">
            <a:xfrm>
              <a:off x="573328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ltGray">
            <a:xfrm>
              <a:off x="5925312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ltGray">
            <a:xfrm>
              <a:off x="6117336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 bwMode="ltGray">
            <a:xfrm>
              <a:off x="6309360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ltGray">
            <a:xfrm>
              <a:off x="651052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 bwMode="gray">
          <a:xfrm>
            <a:off x="283464" y="1216152"/>
            <a:ext cx="8577072" cy="5294376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 bwMode="gray">
          <a:xfrm>
            <a:off x="694944" y="1078992"/>
            <a:ext cx="283464" cy="283464"/>
            <a:chOff x="548640" y="173736"/>
            <a:chExt cx="283464" cy="283464"/>
          </a:xfrm>
        </p:grpSpPr>
        <p:sp>
          <p:nvSpPr>
            <p:cNvPr id="10" name="Oval 9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 userDrawn="1"/>
        </p:nvGrpSpPr>
        <p:grpSpPr bwMode="gray">
          <a:xfrm>
            <a:off x="1051560" y="1078992"/>
            <a:ext cx="283464" cy="283464"/>
            <a:chOff x="548640" y="173736"/>
            <a:chExt cx="283464" cy="283464"/>
          </a:xfrm>
        </p:grpSpPr>
        <p:sp>
          <p:nvSpPr>
            <p:cNvPr id="13" name="Oval 12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 userDrawn="1"/>
        </p:nvGrpSpPr>
        <p:grpSpPr bwMode="gray">
          <a:xfrm>
            <a:off x="1426464" y="1078992"/>
            <a:ext cx="283464" cy="283464"/>
            <a:chOff x="548640" y="173736"/>
            <a:chExt cx="283464" cy="283464"/>
          </a:xfrm>
        </p:grpSpPr>
        <p:sp>
          <p:nvSpPr>
            <p:cNvPr id="16" name="Oval 15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146304"/>
            <a:ext cx="8229600" cy="1069848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554480"/>
            <a:ext cx="3968496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7720" y="1554480"/>
            <a:ext cx="3968496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 bwMode="gray">
          <a:xfrm>
            <a:off x="4645152" y="1371600"/>
            <a:ext cx="4215384" cy="5148072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 bwMode="gray">
          <a:xfrm>
            <a:off x="283464" y="1371600"/>
            <a:ext cx="4215384" cy="5148072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146304"/>
            <a:ext cx="8229600" cy="1143000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429768" y="1527048"/>
            <a:ext cx="393192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322576"/>
            <a:ext cx="3931920" cy="40050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white">
          <a:xfrm>
            <a:off x="4782312" y="1527048"/>
            <a:ext cx="393192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322576"/>
            <a:ext cx="3931920" cy="40050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56616" y="429768"/>
            <a:ext cx="3118104" cy="10058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429768"/>
            <a:ext cx="5184648" cy="58613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616" y="1435608"/>
            <a:ext cx="3118104" cy="4855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 bwMode="gray">
          <a:xfrm>
            <a:off x="548640" y="164592"/>
            <a:ext cx="283464" cy="283464"/>
            <a:chOff x="548640" y="173736"/>
            <a:chExt cx="283464" cy="283464"/>
          </a:xfrm>
        </p:grpSpPr>
        <p:sp>
          <p:nvSpPr>
            <p:cNvPr id="10" name="Oval 9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 userDrawn="1"/>
        </p:nvGrpSpPr>
        <p:grpSpPr bwMode="gray">
          <a:xfrm>
            <a:off x="914400" y="164592"/>
            <a:ext cx="283464" cy="283464"/>
            <a:chOff x="548640" y="173736"/>
            <a:chExt cx="283464" cy="283464"/>
          </a:xfrm>
        </p:grpSpPr>
        <p:sp>
          <p:nvSpPr>
            <p:cNvPr id="13" name="Oval 12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 userDrawn="1"/>
        </p:nvGrpSpPr>
        <p:grpSpPr bwMode="gray">
          <a:xfrm>
            <a:off x="1289304" y="164592"/>
            <a:ext cx="283464" cy="283464"/>
            <a:chOff x="548640" y="173736"/>
            <a:chExt cx="283464" cy="283464"/>
          </a:xfrm>
        </p:grpSpPr>
        <p:sp>
          <p:nvSpPr>
            <p:cNvPr id="16" name="Oval 15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30352" y="3273552"/>
            <a:ext cx="2642616" cy="137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200400" y="612775"/>
            <a:ext cx="5404104" cy="4114800"/>
          </a:xfrm>
          <a:prstGeom prst="roundRect">
            <a:avLst>
              <a:gd name="adj" fmla="val 5778"/>
            </a:avLst>
          </a:prstGeom>
          <a:ln w="38100">
            <a:solidFill>
              <a:srgbClr val="FFFFFF">
                <a:alpha val="80000"/>
              </a:srgbClr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5848" y="4800600"/>
            <a:ext cx="5102352" cy="1371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27000"/>
            </a:blip>
            <a:srcRect/>
            <a:tile tx="0" ty="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457200" y="6556248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4F69-8E03-49F7-AC37-2962A3EDDB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5815584" y="6556248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02152" y="6556248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2273-301A-4085-84BF-85A9ACA0E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714620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47368"/>
          <a:stretch>
            <a:fillRect/>
          </a:stretch>
        </p:blipFill>
        <p:spPr bwMode="auto">
          <a:xfrm>
            <a:off x="2143108" y="0"/>
            <a:ext cx="4702152" cy="207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49123"/>
          <a:stretch>
            <a:fillRect/>
          </a:stretch>
        </p:blipFill>
        <p:spPr bwMode="auto">
          <a:xfrm>
            <a:off x="2428860" y="4786322"/>
            <a:ext cx="470215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827584" y="2780928"/>
            <a:ext cx="748883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Создание психологического комфорта при подготовке к ГИА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534561"/>
            <a:ext cx="28978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err="1" smtClean="0"/>
              <a:t>Жулёва</a:t>
            </a:r>
            <a:r>
              <a:rPr lang="ru-RU" sz="1600" b="1" i="1" dirty="0" smtClean="0"/>
              <a:t> Ирина Евгеньевна, </a:t>
            </a:r>
          </a:p>
          <a:p>
            <a:r>
              <a:rPr lang="ru-RU" sz="1600" b="1" i="1" dirty="0" smtClean="0"/>
              <a:t>учитель  русского языка </a:t>
            </a:r>
          </a:p>
          <a:p>
            <a:r>
              <a:rPr lang="ru-RU" sz="1600" b="1" i="1" dirty="0" smtClean="0"/>
              <a:t>и литературы</a:t>
            </a:r>
          </a:p>
          <a:p>
            <a:r>
              <a:rPr lang="ru-RU" sz="1600" b="1" i="1" dirty="0" smtClean="0"/>
              <a:t>МБОУ «Средняя школа </a:t>
            </a:r>
            <a:r>
              <a:rPr lang="ru-RU" sz="1600" b="1" i="1" smtClean="0"/>
              <a:t>№16»</a:t>
            </a:r>
            <a:endParaRPr lang="ru-RU" sz="1600" b="1" i="1" dirty="0" smtClean="0"/>
          </a:p>
          <a:p>
            <a:r>
              <a:rPr lang="ru-RU" sz="1600" b="1" i="1" dirty="0" smtClean="0"/>
              <a:t>Г. Балаково Саратовской обл.</a:t>
            </a:r>
            <a:endParaRPr lang="ru-RU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000372"/>
            <a:ext cx="2212959" cy="191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71473" y="4286256"/>
            <a:ext cx="4929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1547664" y="3212976"/>
            <a:ext cx="2786082" cy="1440160"/>
          </a:xfrm>
          <a:prstGeom prst="up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white">
          <a:xfrm>
            <a:off x="251520" y="188640"/>
            <a:ext cx="8424936" cy="19442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23110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0466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 dirty="0" smtClean="0"/>
              <a:t> создание психолого-педагогических условий для развития познавательных возможностей учащихся и их успешного обучения;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869160"/>
            <a:ext cx="2212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/>
              <a:t>Задачи :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000372"/>
            <a:ext cx="2212959" cy="191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62" y="4286256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/>
          </a:p>
        </p:txBody>
      </p:sp>
      <p:sp>
        <p:nvSpPr>
          <p:cNvPr id="10" name="Стрелка вверх 9"/>
          <p:cNvSpPr/>
          <p:nvPr/>
        </p:nvSpPr>
        <p:spPr>
          <a:xfrm>
            <a:off x="1571604" y="2786058"/>
            <a:ext cx="2786082" cy="1651054"/>
          </a:xfrm>
          <a:prstGeom prst="up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4581128"/>
            <a:ext cx="2212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/>
              <a:t>Задачи :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332656"/>
            <a:ext cx="770485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3600" b="1" dirty="0" smtClean="0"/>
              <a:t>систематическое отслеживание уровня развития и обучения каждого ученика; </a:t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162880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813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3600" b="1" dirty="0" smtClean="0"/>
              <a:t>обучение навыкам </a:t>
            </a:r>
            <a:r>
              <a:rPr lang="ru-RU" sz="3600" b="1" dirty="0" err="1" smtClean="0"/>
              <a:t>саморегуляции</a:t>
            </a:r>
            <a:r>
              <a:rPr lang="ru-RU" sz="3600" b="1" dirty="0" smtClean="0"/>
              <a:t>, контроля эмоционального состояния;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000372"/>
            <a:ext cx="2212959" cy="191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трелка вверх 3"/>
          <p:cNvSpPr/>
          <p:nvPr/>
        </p:nvSpPr>
        <p:spPr>
          <a:xfrm>
            <a:off x="1619672" y="2996952"/>
            <a:ext cx="2786082" cy="1584176"/>
          </a:xfrm>
          <a:prstGeom prst="up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9512" y="1107995"/>
            <a:ext cx="87849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797152"/>
            <a:ext cx="2212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/>
              <a:t>Задачи :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8640"/>
            <a:ext cx="8856984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3600" b="1" dirty="0" smtClean="0"/>
              <a:t> оказание методической и консультативной помощи педагогам и родителям по вопросам подготовки учащихся к ЕГЭ;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91683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 dirty="0" smtClean="0"/>
              <a:t> совершенствование коммуникативного общения в системе “ученик-учитель”, “учитель-родитель”, “ученик-родитель”.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941623"/>
            <a:ext cx="2212959" cy="191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203848" y="443711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endParaRPr lang="ru-RU" sz="4800" dirty="0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815916" y="2744924"/>
            <a:ext cx="1512168" cy="2016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1988840"/>
            <a:ext cx="29523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2160" y="1988840"/>
            <a:ext cx="28803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60648"/>
            <a:ext cx="309634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260648"/>
            <a:ext cx="302433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153400" cy="990600"/>
          </a:xfrm>
        </p:spPr>
        <p:txBody>
          <a:bodyPr/>
          <a:lstStyle/>
          <a:p>
            <a:r>
              <a:rPr lang="ru-RU" b="1" dirty="0" smtClean="0"/>
              <a:t>  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gray">
          <a:xfrm>
            <a:off x="467544" y="1052736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2"/>
                  </a:gs>
                  <a:gs pos="75000">
                    <a:schemeClr val="tx2">
                      <a:lumMod val="75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lin ang="5400000" scaled="0"/>
              </a:gradFill>
              <a:effectLst>
                <a:outerShdw blurRad="50800" dist="39370" dir="5460000" algn="ctr" rotWithShape="0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gray">
          <a:xfrm>
            <a:off x="683568" y="692696"/>
            <a:ext cx="8153400" cy="74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2"/>
                  </a:gs>
                  <a:gs pos="75000">
                    <a:schemeClr val="tx2">
                      <a:lumMod val="75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lin ang="5400000" scaled="0"/>
              </a:gradFill>
              <a:effectLst>
                <a:outerShdw blurRad="50800" dist="39370" dir="5460000" algn="ctr" rotWithShape="0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gray">
          <a:xfrm>
            <a:off x="683568" y="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2"/>
                  </a:gs>
                  <a:gs pos="75000">
                    <a:schemeClr val="tx2">
                      <a:lumMod val="75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lin ang="5400000" scaled="0"/>
              </a:gradFill>
              <a:effectLst>
                <a:outerShdw blurRad="50800" dist="39370" dir="5460000" algn="ctr" rotWithShape="0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539552" y="4509120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3600" b="1" dirty="0"/>
              <a:t>Экзамен как психологическая нагрузка</a:t>
            </a:r>
            <a:endParaRPr lang="ru-RU" sz="3600" dirty="0"/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3929063" y="4000500"/>
            <a:ext cx="1714500" cy="46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/>
            <a:endParaRPr lang="ru-RU" sz="2400" b="1" dirty="0"/>
          </a:p>
        </p:txBody>
      </p:sp>
      <p:grpSp>
        <p:nvGrpSpPr>
          <p:cNvPr id="21" name="Группа 14"/>
          <p:cNvGrpSpPr>
            <a:grpSpLocks/>
          </p:cNvGrpSpPr>
          <p:nvPr/>
        </p:nvGrpSpPr>
        <p:grpSpPr bwMode="auto">
          <a:xfrm>
            <a:off x="3347864" y="1484784"/>
            <a:ext cx="2643188" cy="1714500"/>
            <a:chOff x="3286116" y="3286124"/>
            <a:chExt cx="2643206" cy="1714512"/>
          </a:xfrm>
        </p:grpSpPr>
        <p:sp>
          <p:nvSpPr>
            <p:cNvPr id="22" name="Пятно 1 21"/>
            <p:cNvSpPr/>
            <p:nvPr/>
          </p:nvSpPr>
          <p:spPr>
            <a:xfrm>
              <a:off x="3286116" y="3286124"/>
              <a:ext cx="2643206" cy="1714512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3929058" y="3857628"/>
              <a:ext cx="17145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2400" b="1" dirty="0"/>
                <a:t>СТРЕСС</a:t>
              </a:r>
            </a:p>
          </p:txBody>
        </p:sp>
      </p:grp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323528" y="2276872"/>
            <a:ext cx="3000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2000" b="1" dirty="0"/>
              <a:t>ИНФОРМАЦИОННЫЙ</a:t>
            </a:r>
          </a:p>
        </p:txBody>
      </p: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6012160" y="2204864"/>
            <a:ext cx="3000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2000" b="1" dirty="0"/>
              <a:t>ЭМОЦИОНАЛЬНЫЙ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79512" y="188640"/>
            <a:ext cx="2987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>
              <a:buFont typeface="Wingdings" pitchFamily="2" charset="2"/>
              <a:buChar char="§"/>
            </a:pPr>
            <a:r>
              <a:rPr lang="ru-RU" sz="1600" b="1" dirty="0"/>
              <a:t>Информационные </a:t>
            </a:r>
            <a:r>
              <a:rPr lang="ru-RU" sz="1600" b="1" dirty="0" smtClean="0"/>
              <a:t>перегрузки</a:t>
            </a:r>
          </a:p>
          <a:p>
            <a:pPr algn="ctr" defTabSz="912813"/>
            <a:r>
              <a:rPr lang="ru-RU" sz="1600" b="1" dirty="0" smtClean="0"/>
              <a:t>(низкий </a:t>
            </a:r>
            <a:r>
              <a:rPr lang="ru-RU" sz="1600" b="1" dirty="0"/>
              <a:t>темп </a:t>
            </a:r>
            <a:r>
              <a:rPr lang="ru-RU" sz="1600" b="1" dirty="0" smtClean="0"/>
              <a:t>принятия решений </a:t>
            </a:r>
            <a:endParaRPr lang="ru-RU" sz="1600" b="1" dirty="0"/>
          </a:p>
          <a:p>
            <a:pPr algn="ctr" defTabSz="912813"/>
            <a:r>
              <a:rPr lang="ru-RU" sz="1600" b="1" dirty="0"/>
              <a:t>при высокой ответственности за </a:t>
            </a:r>
          </a:p>
          <a:p>
            <a:pPr algn="ctr" defTabSz="912813"/>
            <a:r>
              <a:rPr lang="ru-RU" sz="1600" b="1" dirty="0"/>
              <a:t>последствия решений)</a:t>
            </a:r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5940152" y="260648"/>
            <a:ext cx="3000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912813">
              <a:buFont typeface="Wingdings" pitchFamily="2" charset="2"/>
              <a:buChar char="§"/>
            </a:pPr>
            <a:r>
              <a:rPr lang="ru-RU" sz="1600" b="1" dirty="0" smtClean="0"/>
              <a:t>Текущие и </a:t>
            </a:r>
            <a:r>
              <a:rPr lang="ru-RU" sz="1600" b="1" dirty="0"/>
              <a:t>будущие </a:t>
            </a:r>
            <a:r>
              <a:rPr lang="ru-RU" sz="1600" b="1" dirty="0" smtClean="0"/>
              <a:t>   тревоги</a:t>
            </a:r>
            <a:endParaRPr lang="ru-RU" sz="1600" b="1" dirty="0"/>
          </a:p>
          <a:p>
            <a:pPr algn="just" defTabSz="912813"/>
            <a:r>
              <a:rPr lang="ru-RU" sz="1600" b="1" dirty="0" smtClean="0"/>
              <a:t> </a:t>
            </a:r>
          </a:p>
          <a:p>
            <a:pPr algn="just" defTabSz="912813">
              <a:buFont typeface="Wingdings" pitchFamily="2" charset="2"/>
              <a:buChar char="§"/>
            </a:pPr>
            <a:r>
              <a:rPr lang="ru-RU" sz="1600" b="1" dirty="0" smtClean="0"/>
              <a:t> Страхи </a:t>
            </a:r>
            <a:r>
              <a:rPr lang="ru-RU" sz="1600" b="1" dirty="0"/>
              <a:t>и фобии</a:t>
            </a:r>
          </a:p>
          <a:p>
            <a:pPr algn="just" defTabSz="912813"/>
            <a:r>
              <a:rPr lang="ru-RU" sz="1600" b="1" dirty="0" smtClean="0"/>
              <a:t> </a:t>
            </a:r>
          </a:p>
          <a:p>
            <a:pPr algn="just" defTabSz="912813">
              <a:buFont typeface="Wingdings" pitchFamily="2" charset="2"/>
              <a:buChar char="§"/>
            </a:pPr>
            <a:r>
              <a:rPr lang="ru-RU" sz="1600" b="1" dirty="0" smtClean="0"/>
              <a:t> Боязнь </a:t>
            </a:r>
            <a:r>
              <a:rPr lang="ru-RU" sz="1600" b="1" dirty="0"/>
              <a:t>неудачи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381000" y="4692650"/>
            <a:ext cx="77724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5829300" algn="l"/>
              </a:tabLst>
            </a:pPr>
            <a:endParaRPr lang="ru-RU" sz="2000"/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0" y="3705999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b="1" dirty="0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979712" y="1772816"/>
            <a:ext cx="5105400" cy="555625"/>
            <a:chOff x="1248" y="1152"/>
            <a:chExt cx="3216" cy="350"/>
          </a:xfrm>
        </p:grpSpPr>
        <p:sp>
          <p:nvSpPr>
            <p:cNvPr id="29732" name="Line 29"/>
            <p:cNvSpPr>
              <a:spLocks noChangeShapeType="1"/>
            </p:cNvSpPr>
            <p:nvPr/>
          </p:nvSpPr>
          <p:spPr bwMode="auto">
            <a:xfrm>
              <a:off x="1440" y="1502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3" name="Rectangle 5"/>
            <p:cNvSpPr>
              <a:spLocks noChangeArrowheads="1"/>
            </p:cNvSpPr>
            <p:nvPr/>
          </p:nvSpPr>
          <p:spPr bwMode="gray">
            <a:xfrm rot="3419336">
              <a:off x="1261" y="113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54D060"/>
                </a:gs>
                <a:gs pos="100000">
                  <a:srgbClr val="27602C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54D06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9735" name="Text Box 31"/>
            <p:cNvSpPr txBox="1">
              <a:spLocks noChangeArrowheads="1"/>
            </p:cNvSpPr>
            <p:nvPr/>
          </p:nvSpPr>
          <p:spPr bwMode="gray">
            <a:xfrm>
              <a:off x="1296" y="116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979712" y="2564904"/>
            <a:ext cx="5105400" cy="555625"/>
            <a:chOff x="1248" y="1632"/>
            <a:chExt cx="3216" cy="350"/>
          </a:xfrm>
        </p:grpSpPr>
        <p:sp>
          <p:nvSpPr>
            <p:cNvPr id="29728" name="Line 35"/>
            <p:cNvSpPr>
              <a:spLocks noChangeShapeType="1"/>
            </p:cNvSpPr>
            <p:nvPr/>
          </p:nvSpPr>
          <p:spPr bwMode="auto">
            <a:xfrm>
              <a:off x="1440" y="1982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9" name="Rectangle 34"/>
            <p:cNvSpPr>
              <a:spLocks noChangeArrowheads="1"/>
            </p:cNvSpPr>
            <p:nvPr/>
          </p:nvSpPr>
          <p:spPr bwMode="gray">
            <a:xfrm rot="3419336">
              <a:off x="1261" y="161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8E97EE"/>
                </a:gs>
                <a:gs pos="100000">
                  <a:srgbClr val="42466E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8E97EE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9731" name="Text Box 37"/>
            <p:cNvSpPr txBox="1">
              <a:spLocks noChangeArrowheads="1"/>
            </p:cNvSpPr>
            <p:nvPr/>
          </p:nvSpPr>
          <p:spPr bwMode="gray">
            <a:xfrm>
              <a:off x="1296" y="164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1907704" y="3356992"/>
            <a:ext cx="5105400" cy="555625"/>
            <a:chOff x="1248" y="2194"/>
            <a:chExt cx="3216" cy="350"/>
          </a:xfrm>
        </p:grpSpPr>
        <p:sp>
          <p:nvSpPr>
            <p:cNvPr id="29725" name="Line 40"/>
            <p:cNvSpPr>
              <a:spLocks noChangeShapeType="1"/>
            </p:cNvSpPr>
            <p:nvPr/>
          </p:nvSpPr>
          <p:spPr bwMode="auto">
            <a:xfrm>
              <a:off x="1440" y="2544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6" name="Rectangle 39"/>
            <p:cNvSpPr>
              <a:spLocks noChangeArrowheads="1"/>
            </p:cNvSpPr>
            <p:nvPr/>
          </p:nvSpPr>
          <p:spPr bwMode="gray">
            <a:xfrm rot="3419336">
              <a:off x="1261" y="2181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4383E1"/>
                </a:gs>
                <a:gs pos="100000">
                  <a:srgbClr val="1F3D6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383E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9727" name="Text Box 42"/>
            <p:cNvSpPr txBox="1">
              <a:spLocks noChangeArrowheads="1"/>
            </p:cNvSpPr>
            <p:nvPr/>
          </p:nvSpPr>
          <p:spPr bwMode="gray">
            <a:xfrm>
              <a:off x="1296" y="220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979712" y="4221088"/>
            <a:ext cx="5105400" cy="555625"/>
            <a:chOff x="1248" y="2722"/>
            <a:chExt cx="3216" cy="350"/>
          </a:xfrm>
        </p:grpSpPr>
        <p:sp>
          <p:nvSpPr>
            <p:cNvPr id="29721" name="Line 45"/>
            <p:cNvSpPr>
              <a:spLocks noChangeShapeType="1"/>
            </p:cNvSpPr>
            <p:nvPr/>
          </p:nvSpPr>
          <p:spPr bwMode="auto">
            <a:xfrm>
              <a:off x="1440" y="3072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2" name="Rectangle 44"/>
            <p:cNvSpPr>
              <a:spLocks noChangeArrowheads="1"/>
            </p:cNvSpPr>
            <p:nvPr/>
          </p:nvSpPr>
          <p:spPr bwMode="gray">
            <a:xfrm rot="3419336">
              <a:off x="1261" y="270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28A5C"/>
                </a:gs>
                <a:gs pos="100000">
                  <a:srgbClr val="70402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28A5C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9724" name="Text Box 47"/>
            <p:cNvSpPr txBox="1">
              <a:spLocks noChangeArrowheads="1"/>
            </p:cNvSpPr>
            <p:nvPr/>
          </p:nvSpPr>
          <p:spPr bwMode="gray">
            <a:xfrm>
              <a:off x="1296" y="273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1979712" y="5157192"/>
            <a:ext cx="5105400" cy="555625"/>
            <a:chOff x="1248" y="3284"/>
            <a:chExt cx="3216" cy="350"/>
          </a:xfrm>
        </p:grpSpPr>
        <p:sp>
          <p:nvSpPr>
            <p:cNvPr id="29718" name="Line 54"/>
            <p:cNvSpPr>
              <a:spLocks noChangeShapeType="1"/>
            </p:cNvSpPr>
            <p:nvPr/>
          </p:nvSpPr>
          <p:spPr bwMode="auto">
            <a:xfrm>
              <a:off x="1440" y="3634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9" name="Rectangle 55"/>
            <p:cNvSpPr>
              <a:spLocks noChangeArrowheads="1"/>
            </p:cNvSpPr>
            <p:nvPr/>
          </p:nvSpPr>
          <p:spPr bwMode="gray">
            <a:xfrm rot="3419336">
              <a:off x="1261" y="3271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EAB764"/>
                </a:gs>
                <a:gs pos="100000">
                  <a:srgbClr val="6C552E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B764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9720" name="Text Box 57"/>
            <p:cNvSpPr txBox="1">
              <a:spLocks noChangeArrowheads="1"/>
            </p:cNvSpPr>
            <p:nvPr/>
          </p:nvSpPr>
          <p:spPr bwMode="gray">
            <a:xfrm>
              <a:off x="1296" y="329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29706" name="Прямоугольник 30"/>
          <p:cNvSpPr>
            <a:spLocks noChangeArrowheads="1"/>
          </p:cNvSpPr>
          <p:nvPr/>
        </p:nvSpPr>
        <p:spPr bwMode="auto">
          <a:xfrm>
            <a:off x="4797856" y="1628800"/>
            <a:ext cx="1847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2000" b="1" dirty="0"/>
          </a:p>
        </p:txBody>
      </p:sp>
      <p:sp>
        <p:nvSpPr>
          <p:cNvPr id="29707" name="Прямоугольник 31"/>
          <p:cNvSpPr>
            <a:spLocks noChangeArrowheads="1"/>
          </p:cNvSpPr>
          <p:nvPr/>
        </p:nvSpPr>
        <p:spPr bwMode="auto">
          <a:xfrm>
            <a:off x="2771800" y="2204864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 dirty="0"/>
          </a:p>
        </p:txBody>
      </p:sp>
      <p:sp>
        <p:nvSpPr>
          <p:cNvPr id="29708" name="Прямоугольник 32"/>
          <p:cNvSpPr>
            <a:spLocks noChangeArrowheads="1"/>
          </p:cNvSpPr>
          <p:nvPr/>
        </p:nvSpPr>
        <p:spPr bwMode="auto">
          <a:xfrm>
            <a:off x="2819400" y="32004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29709" name="Прямоугольник 33"/>
          <p:cNvSpPr>
            <a:spLocks noChangeArrowheads="1"/>
          </p:cNvSpPr>
          <p:nvPr/>
        </p:nvSpPr>
        <p:spPr bwMode="auto">
          <a:xfrm>
            <a:off x="2483768" y="3861048"/>
            <a:ext cx="525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 dirty="0"/>
          </a:p>
        </p:txBody>
      </p:sp>
      <p:sp>
        <p:nvSpPr>
          <p:cNvPr id="29710" name="Прямоугольник 34"/>
          <p:cNvSpPr>
            <a:spLocks noChangeArrowheads="1"/>
          </p:cNvSpPr>
          <p:nvPr/>
        </p:nvSpPr>
        <p:spPr bwMode="auto">
          <a:xfrm>
            <a:off x="2895600" y="48006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 dirty="0"/>
          </a:p>
        </p:txBody>
      </p:sp>
      <p:sp>
        <p:nvSpPr>
          <p:cNvPr id="29712" name="Прямоугольник 40"/>
          <p:cNvSpPr>
            <a:spLocks noChangeArrowheads="1"/>
          </p:cNvSpPr>
          <p:nvPr/>
        </p:nvSpPr>
        <p:spPr bwMode="auto">
          <a:xfrm>
            <a:off x="2771800" y="5373216"/>
            <a:ext cx="617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29713" name="Рисунок 41" descr="clip438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1447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610600" cy="8382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Что  такое  ГИА – 9  для  учащихся?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43808" y="1700808"/>
            <a:ext cx="5761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Сомнение в полноте и прочности знаний;</a:t>
            </a:r>
            <a:endParaRPr lang="ru-RU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915816" y="2564904"/>
            <a:ext cx="4109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стресс незнакомой ситуации;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699792" y="3140968"/>
            <a:ext cx="5868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стресс ответственности перед родителями</a:t>
            </a:r>
          </a:p>
          <a:p>
            <a:r>
              <a:rPr lang="ru-RU" sz="2400" b="1" dirty="0" smtClean="0"/>
              <a:t> и школой;</a:t>
            </a:r>
            <a:endParaRPr lang="ru-RU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843808" y="4221088"/>
            <a:ext cx="5462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сомнение в собственных способностях;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771800" y="4941168"/>
            <a:ext cx="6387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психофизические и личностные особенности: </a:t>
            </a:r>
          </a:p>
          <a:p>
            <a:r>
              <a:rPr lang="ru-RU" sz="2400" b="1" dirty="0" smtClean="0"/>
              <a:t>тревожность , неуверенность в себе.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905000" y="898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981200" y="1706563"/>
            <a:ext cx="548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endParaRPr lang="en-US"/>
          </a:p>
          <a:p>
            <a:pPr marL="342900" indent="-342900" eaLnBrk="0" hangingPunct="0"/>
            <a:endParaRPr lang="en-US"/>
          </a:p>
        </p:txBody>
      </p:sp>
      <p:sp>
        <p:nvSpPr>
          <p:cNvPr id="1229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610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39752" y="1484784"/>
            <a:ext cx="4495800" cy="4514850"/>
            <a:chOff x="1824" y="633"/>
            <a:chExt cx="2834" cy="2849"/>
          </a:xfrm>
        </p:grpSpPr>
        <p:sp>
          <p:nvSpPr>
            <p:cNvPr id="12" name="Puzzle3"/>
            <p:cNvSpPr>
              <a:spLocks noEditPoints="1" noChangeArrowheads="1"/>
            </p:cNvSpPr>
            <p:nvPr/>
          </p:nvSpPr>
          <p:spPr bwMode="gray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FF6600">
                    <a:gamma/>
                    <a:tint val="63529"/>
                    <a:invGamma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Puzzle2"/>
            <p:cNvSpPr>
              <a:spLocks noEditPoints="1" noChangeArrowheads="1"/>
            </p:cNvSpPr>
            <p:nvPr/>
          </p:nvSpPr>
          <p:spPr bwMode="gray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FFCC00">
                    <a:gamma/>
                    <a:tint val="45490"/>
                    <a:invGamma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Puzzle4"/>
            <p:cNvSpPr>
              <a:spLocks noEditPoints="1" noChangeArrowheads="1"/>
            </p:cNvSpPr>
            <p:nvPr/>
          </p:nvSpPr>
          <p:spPr bwMode="gray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20AE3E"/>
                </a:gs>
                <a:gs pos="100000">
                  <a:srgbClr val="20AE3E">
                    <a:gamma/>
                    <a:tint val="51373"/>
                    <a:invGamma/>
                  </a:srgb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Puzzle1"/>
            <p:cNvSpPr>
              <a:spLocks noEditPoints="1" noChangeArrowheads="1"/>
            </p:cNvSpPr>
            <p:nvPr/>
          </p:nvSpPr>
          <p:spPr bwMode="gray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33CC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6372200" y="1772816"/>
            <a:ext cx="32795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 smtClean="0"/>
              <a:t>психологическая готовность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8223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Готовность выпускников к сдаче ЕГЭ и ГИА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1772816"/>
            <a:ext cx="30700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информационная </a:t>
            </a:r>
          </a:p>
          <a:p>
            <a:r>
              <a:rPr lang="ru-RU" sz="2800" b="1" i="1" dirty="0" smtClean="0"/>
              <a:t>готовность</a:t>
            </a:r>
            <a:r>
              <a:rPr lang="ru-RU" sz="2800" i="1" dirty="0" smtClean="0"/>
              <a:t> 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3933056"/>
            <a:ext cx="23006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предметная </a:t>
            </a:r>
          </a:p>
          <a:p>
            <a:r>
              <a:rPr lang="ru-RU" sz="2800" b="1" i="1" dirty="0" smtClean="0"/>
              <a:t>готовность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1340768"/>
          <a:ext cx="8964488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61" name="Picture 7" descr="num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628800"/>
            <a:ext cx="5381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num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3429000"/>
            <a:ext cx="6858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9" descr="num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5229200"/>
            <a:ext cx="6858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843808" y="1916832"/>
            <a:ext cx="4835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155679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55776" y="5445224"/>
            <a:ext cx="623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5888"/>
            <a:ext cx="86106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i="1" dirty="0" smtClean="0"/>
              <a:t>Деятельность классного руководителя направлена на: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0" y="1412776"/>
            <a:ext cx="8892480" cy="5616624"/>
            <a:chOff x="1017" y="1152"/>
            <a:chExt cx="3735" cy="248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132" y="1152"/>
              <a:ext cx="1487" cy="1247"/>
              <a:chOff x="2057" y="862"/>
              <a:chExt cx="1549" cy="1351"/>
            </a:xfrm>
          </p:grpSpPr>
          <p:sp>
            <p:nvSpPr>
              <p:cNvPr id="17" name="AutoShape 5"/>
              <p:cNvSpPr>
                <a:spLocks noChangeArrowheads="1"/>
              </p:cNvSpPr>
              <p:nvPr/>
            </p:nvSpPr>
            <p:spPr bwMode="gray">
              <a:xfrm>
                <a:off x="2070" y="885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AutoShape 6"/>
              <p:cNvSpPr>
                <a:spLocks noChangeArrowheads="1"/>
              </p:cNvSpPr>
              <p:nvPr/>
            </p:nvSpPr>
            <p:spPr bwMode="gray">
              <a:xfrm>
                <a:off x="2057" y="86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AutoShape 7"/>
              <p:cNvSpPr>
                <a:spLocks noChangeArrowheads="1"/>
              </p:cNvSpPr>
              <p:nvPr/>
            </p:nvSpPr>
            <p:spPr bwMode="gray">
              <a:xfrm>
                <a:off x="2090" y="899"/>
                <a:ext cx="1468" cy="1261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7262EC"/>
                  </a:gs>
                  <a:gs pos="100000">
                    <a:srgbClr val="2614AA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017" y="1773"/>
              <a:ext cx="1488" cy="1247"/>
              <a:chOff x="1110" y="2656"/>
              <a:chExt cx="1549" cy="1351"/>
            </a:xfrm>
          </p:grpSpPr>
          <p:sp>
            <p:nvSpPr>
              <p:cNvPr id="14" name="AutoShape 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AutoShape 1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AutoShape 11"/>
              <p:cNvSpPr>
                <a:spLocks noChangeArrowheads="1"/>
              </p:cNvSpPr>
              <p:nvPr/>
            </p:nvSpPr>
            <p:spPr bwMode="gray">
              <a:xfrm>
                <a:off x="1144" y="2688"/>
                <a:ext cx="1467" cy="1261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5" name="Text Box 16"/>
            <p:cNvSpPr txBox="1">
              <a:spLocks noChangeArrowheads="1"/>
            </p:cNvSpPr>
            <p:nvPr/>
          </p:nvSpPr>
          <p:spPr bwMode="gray">
            <a:xfrm>
              <a:off x="2798" y="1207"/>
              <a:ext cx="116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400">
                <a:solidFill>
                  <a:srgbClr val="FFFFFF"/>
                </a:solidFill>
              </a:endParaRP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3264" y="1776"/>
              <a:ext cx="1488" cy="1247"/>
              <a:chOff x="3174" y="2656"/>
              <a:chExt cx="1549" cy="1351"/>
            </a:xfrm>
          </p:grpSpPr>
          <p:sp>
            <p:nvSpPr>
              <p:cNvPr id="11" name="AutoShape 24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AutoShape 25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AutoShape 26"/>
              <p:cNvSpPr>
                <a:spLocks noChangeArrowheads="1"/>
              </p:cNvSpPr>
              <p:nvPr/>
            </p:nvSpPr>
            <p:spPr bwMode="gray">
              <a:xfrm>
                <a:off x="3222" y="2685"/>
                <a:ext cx="1467" cy="1261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6D440E"/>
                  </a:gs>
                  <a:gs pos="100000">
                    <a:srgbClr val="EC941E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2142" y="2391"/>
              <a:ext cx="1488" cy="1247"/>
              <a:chOff x="3174" y="2656"/>
              <a:chExt cx="1549" cy="1351"/>
            </a:xfrm>
          </p:grpSpPr>
          <p:sp>
            <p:nvSpPr>
              <p:cNvPr id="8" name="AutoShape 3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AutoShape 3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32"/>
              <p:cNvSpPr>
                <a:spLocks noChangeArrowheads="1"/>
              </p:cNvSpPr>
              <p:nvPr/>
            </p:nvSpPr>
            <p:spPr bwMode="gray">
              <a:xfrm>
                <a:off x="3193" y="2686"/>
                <a:ext cx="1470" cy="1261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0066CC"/>
                  </a:gs>
                  <a:gs pos="100000">
                    <a:srgbClr val="002F5E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3" name="Прямоугольник 32"/>
          <p:cNvSpPr/>
          <p:nvPr/>
        </p:nvSpPr>
        <p:spPr>
          <a:xfrm>
            <a:off x="395536" y="2924944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915816" y="1628800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652120" y="2924944"/>
            <a:ext cx="3150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987824" y="4293096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  Деятельность учителей-предметников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555776" y="908720"/>
            <a:ext cx="3673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Формы и методы работы:</a:t>
            </a:r>
            <a:endParaRPr lang="ru-RU" sz="2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9792" y="1556792"/>
            <a:ext cx="3168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dirty="0" smtClean="0"/>
              <a:t>проведение предметной</a:t>
            </a:r>
          </a:p>
          <a:p>
            <a:pPr lvl="1" algn="ctr"/>
            <a:r>
              <a:rPr lang="ru-RU" sz="2000" b="1" dirty="0" smtClean="0"/>
              <a:t>диагностики с целью оценки уровня усвоения учащимися учебной программы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0" y="3068960"/>
            <a:ext cx="3312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 smtClean="0"/>
              <a:t>проведение групповых  </a:t>
            </a:r>
          </a:p>
          <a:p>
            <a:pPr lvl="1" algn="ctr"/>
            <a:r>
              <a:rPr lang="ru-RU" sz="2400" b="1" dirty="0" smtClean="0"/>
              <a:t>занятий в рамка базисного учебного плана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436096" y="2924944"/>
            <a:ext cx="30780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dirty="0" smtClean="0"/>
              <a:t>проведение тренинга, способствующего совершенствованию у учащихся навыка работы с </a:t>
            </a:r>
            <a:r>
              <a:rPr lang="ru-RU" sz="2000" b="1" dirty="0" err="1" smtClean="0"/>
              <a:t>КИМами</a:t>
            </a:r>
            <a:endParaRPr lang="ru-RU" sz="2000" b="1" dirty="0" smtClean="0"/>
          </a:p>
        </p:txBody>
      </p:sp>
      <p:sp>
        <p:nvSpPr>
          <p:cNvPr id="43" name="Прямоугольник 42"/>
          <p:cNvSpPr/>
          <p:nvPr/>
        </p:nvSpPr>
        <p:spPr>
          <a:xfrm>
            <a:off x="3203848" y="4869160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проведение пробного тестирования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304" cy="648072"/>
          </a:xfrm>
        </p:spPr>
        <p:txBody>
          <a:bodyPr/>
          <a:lstStyle/>
          <a:p>
            <a:r>
              <a:rPr lang="ru-RU" i="1" dirty="0"/>
              <a:t>Что такое психологическая поддержка?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44008" y="1412776"/>
            <a:ext cx="4104456" cy="194421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3200" b="1" i="1" u="sng" dirty="0" smtClean="0"/>
              <a:t>Необходимо:</a:t>
            </a:r>
          </a:p>
        </p:txBody>
      </p:sp>
      <p:sp>
        <p:nvSpPr>
          <p:cNvPr id="6" name="Овал 5"/>
          <p:cNvSpPr/>
          <p:nvPr/>
        </p:nvSpPr>
        <p:spPr>
          <a:xfrm>
            <a:off x="539552" y="1484784"/>
            <a:ext cx="4032448" cy="187220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defRPr/>
            </a:pPr>
            <a:r>
              <a:rPr lang="ru-RU" sz="2800" b="1" i="1" u="sng" dirty="0" smtClean="0"/>
              <a:t>Психологическая поддержка</a:t>
            </a:r>
            <a:r>
              <a:rPr lang="ru-RU" sz="2800" b="1" dirty="0" smtClean="0"/>
              <a:t> – это процесс: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170080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3356992"/>
            <a:ext cx="4176464" cy="1080120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 котором взрослый сосредотачивается на позитивных сторонах и преимуществах ребенка с целью укрепления его самооценки;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3645024"/>
            <a:ext cx="4253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5373216"/>
            <a:ext cx="4176464" cy="93610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который помогает избежать ошибок;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который поддерживает  при неудачах.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4509120"/>
            <a:ext cx="4176464" cy="792088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который помогает  поверить в себя и в свои способности;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42478" y="436510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3356992"/>
            <a:ext cx="4176464" cy="1080120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помочь  обрести уверенность в том, что человек справится с данной задачей;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44008" y="4509120"/>
            <a:ext cx="4176464" cy="792088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забыть о прошлых неудачах;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4008" y="5373216"/>
            <a:ext cx="4176464" cy="936104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860032" y="378904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6016" y="458112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024" y="5301208"/>
            <a:ext cx="381642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помнить о прошлых удачах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 и возвращаться к ним, а не к ошибкам.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3568" y="544522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/>
              <a:t>Как оказывать психологическую поддержку?</a:t>
            </a:r>
            <a:br>
              <a:rPr lang="ru-RU" sz="2800" i="1" dirty="0"/>
            </a:br>
            <a:r>
              <a:rPr lang="ru-RU" sz="2800" i="1" dirty="0"/>
              <a:t>Правила для взрослых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ltGray">
          <a:xfrm>
            <a:off x="468313" y="795338"/>
            <a:ext cx="8496300" cy="565785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rgbClr val="1A0A7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blackWhite">
          <a:xfrm>
            <a:off x="611560" y="2132856"/>
            <a:ext cx="6336060" cy="1152128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1A0A7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Уметь помочь выпускнику разбить большие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 задания на более мелкие, такие, с которыми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 он может справиться.</a:t>
            </a:r>
          </a:p>
        </p:txBody>
      </p:sp>
      <p:sp>
        <p:nvSpPr>
          <p:cNvPr id="34822" name="AutoShape 5"/>
          <p:cNvSpPr>
            <a:spLocks noChangeArrowheads="1"/>
          </p:cNvSpPr>
          <p:nvPr/>
        </p:nvSpPr>
        <p:spPr bwMode="blackWhite">
          <a:xfrm>
            <a:off x="611560" y="3356992"/>
            <a:ext cx="6336704" cy="792088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1A0A7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Проводить с ним больше времени.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Знать обо всех попытках справиться с заданием.</a:t>
            </a:r>
          </a:p>
        </p:txBody>
      </p:sp>
      <p:sp>
        <p:nvSpPr>
          <p:cNvPr id="34823" name="AutoShape 6"/>
          <p:cNvSpPr>
            <a:spLocks noChangeArrowheads="1"/>
          </p:cNvSpPr>
          <p:nvPr/>
        </p:nvSpPr>
        <p:spPr bwMode="blackWhite">
          <a:xfrm>
            <a:off x="611560" y="4221088"/>
            <a:ext cx="6336060" cy="918716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1A0A7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Уметь взаимодействовать.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Избегать дисциплинарных поощрений и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 наказаний.</a:t>
            </a:r>
          </a:p>
        </p:txBody>
      </p:sp>
      <p:sp>
        <p:nvSpPr>
          <p:cNvPr id="34824" name="AutoShape 4"/>
          <p:cNvSpPr>
            <a:spLocks noChangeArrowheads="1"/>
          </p:cNvSpPr>
          <p:nvPr/>
        </p:nvSpPr>
        <p:spPr bwMode="blackWhite">
          <a:xfrm>
            <a:off x="611560" y="5229200"/>
            <a:ext cx="6336704" cy="647923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rgbClr val="1A0A7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Принимать индивидуальность ребенка.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Демонстрировать оптимизм.</a:t>
            </a:r>
          </a:p>
        </p:txBody>
      </p:sp>
      <p:sp>
        <p:nvSpPr>
          <p:cNvPr id="34825" name="AutoShape 4"/>
          <p:cNvSpPr>
            <a:spLocks noChangeArrowheads="1"/>
          </p:cNvSpPr>
          <p:nvPr/>
        </p:nvSpPr>
        <p:spPr bwMode="blackWhite">
          <a:xfrm>
            <a:off x="611560" y="1340768"/>
            <a:ext cx="6336060" cy="695325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Опираться на сильные стороны.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Избегать подчеркивания промахов.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476672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«Готовность» -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340768"/>
            <a:ext cx="799288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1)согласие  сделать   что-нибудь,   желание  и стремление содействовать чему-нибудь </a:t>
            </a:r>
          </a:p>
          <a:p>
            <a:pPr algn="ctr"/>
            <a:r>
              <a:rPr lang="ru-RU" sz="2400" b="1" dirty="0" smtClean="0"/>
              <a:t>(М.И. Дьяченко); 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780928"/>
            <a:ext cx="806489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2) определенное состояние психофизиологических систем перед предстоящей деятельностью</a:t>
            </a:r>
          </a:p>
          <a:p>
            <a:pPr algn="ctr"/>
            <a:r>
              <a:rPr lang="ru-RU" sz="2400" b="1" dirty="0" smtClean="0"/>
              <a:t> (С.Ю. Головин); 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4581128"/>
            <a:ext cx="806489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400" b="1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3)момент времени в жизни индивидуума, когда</a:t>
            </a: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достигнутый им  уровень зрелости позволяет ему</a:t>
            </a: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   извлечь   пользу   из   конкретного опыта</a:t>
            </a: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 (А.А.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Бодалев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).</a:t>
            </a:r>
            <a:endParaRPr lang="ru-RU" sz="24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16632"/>
            <a:ext cx="86106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Памятки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43608" y="62068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551723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/>
          </a:p>
        </p:txBody>
      </p:sp>
      <p:sp>
        <p:nvSpPr>
          <p:cNvPr id="34" name="Солнце 33"/>
          <p:cNvSpPr/>
          <p:nvPr/>
        </p:nvSpPr>
        <p:spPr>
          <a:xfrm>
            <a:off x="-180528" y="1340768"/>
            <a:ext cx="2858616" cy="260067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4996" name="Picture 4" descr="C:\Users\Ирина\Desktop\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1703635" cy="15784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7" name="Солнце 36"/>
          <p:cNvSpPr/>
          <p:nvPr/>
        </p:nvSpPr>
        <p:spPr>
          <a:xfrm>
            <a:off x="6285384" y="2636912"/>
            <a:ext cx="2858616" cy="260067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4998" name="Picture 6" descr="C:\Users\Ирина\Desktop\i33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212976"/>
            <a:ext cx="1728192" cy="15727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9" name="Солнце 38"/>
          <p:cNvSpPr/>
          <p:nvPr/>
        </p:nvSpPr>
        <p:spPr>
          <a:xfrm>
            <a:off x="611560" y="3933056"/>
            <a:ext cx="2858616" cy="259228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4999" name="Picture 7" descr="C:\Users\Ирина\Desktop\2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581128"/>
            <a:ext cx="1545902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0" y="1052736"/>
            <a:ext cx="50997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/>
              <a:t>Как вести себя на экзамене?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1628800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/>
              <a:t>Советы родителям: как помочь детям подготовиться к экзаменам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2897899" y="5373216"/>
            <a:ext cx="6383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Мысленные стратегии преодоления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страха при подготовке к экзаменам</a:t>
            </a:r>
            <a:endParaRPr kumimoji="0" lang="ru-RU" sz="24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6000" y="31058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/>
              <a:t>Советы выпускникам: как подготовиться к сдаче экзаменов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082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Как вести себя на экзамене?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5" name="Хорда 4"/>
          <p:cNvSpPr/>
          <p:nvPr/>
        </p:nvSpPr>
        <p:spPr>
          <a:xfrm>
            <a:off x="2699792" y="2348880"/>
            <a:ext cx="1850504" cy="1512168"/>
          </a:xfrm>
          <a:prstGeom prst="chor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Хорда 5"/>
          <p:cNvSpPr/>
          <p:nvPr/>
        </p:nvSpPr>
        <p:spPr>
          <a:xfrm rot="3448408">
            <a:off x="4091031" y="1953183"/>
            <a:ext cx="1678876" cy="1658556"/>
          </a:xfrm>
          <a:prstGeom prst="chor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Хорда 6"/>
          <p:cNvSpPr/>
          <p:nvPr/>
        </p:nvSpPr>
        <p:spPr>
          <a:xfrm rot="8761091">
            <a:off x="4737990" y="3227078"/>
            <a:ext cx="1850504" cy="1674721"/>
          </a:xfrm>
          <a:prstGeom prst="chor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Хорда 7"/>
          <p:cNvSpPr/>
          <p:nvPr/>
        </p:nvSpPr>
        <p:spPr>
          <a:xfrm rot="11748444">
            <a:off x="3827956" y="4147059"/>
            <a:ext cx="1801693" cy="1660228"/>
          </a:xfrm>
          <a:prstGeom prst="chor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Хорда 8"/>
          <p:cNvSpPr/>
          <p:nvPr/>
        </p:nvSpPr>
        <p:spPr>
          <a:xfrm rot="16592966">
            <a:off x="2516186" y="3649317"/>
            <a:ext cx="1742288" cy="1618962"/>
          </a:xfrm>
          <a:prstGeom prst="chor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084168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851920" y="3356992"/>
            <a:ext cx="1224136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1196752"/>
            <a:ext cx="4572000" cy="3194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endParaRPr lang="ru-RU" b="1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836712"/>
            <a:ext cx="4572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/>
              <a:t>1. После вскрытия пакета  с экзаменационными заданиями, внимательно и аккуратно заполните регистрационный бланк во избежание ошибок, которые существенно затруднят работу экспертов и операторов.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764704"/>
            <a:ext cx="4572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/>
              <a:t>2.Внимательно ознакомьтесь с инструкцией по выполнению работы.</a:t>
            </a:r>
          </a:p>
          <a:p>
            <a:pPr>
              <a:lnSpc>
                <a:spcPct val="80000"/>
              </a:lnSpc>
              <a:defRPr/>
            </a:pPr>
            <a:endParaRPr lang="ru-RU" b="1" dirty="0" smtClean="0"/>
          </a:p>
          <a:p>
            <a:pPr>
              <a:lnSpc>
                <a:spcPct val="80000"/>
              </a:lnSpc>
              <a:defRPr/>
            </a:pPr>
            <a:r>
              <a:rPr lang="ru-RU" b="1" dirty="0" smtClean="0"/>
              <a:t>3.Выполняйте задания в том порядке, в котором они даны, так как они расположены по нарастанию трудности.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7504" y="2564904"/>
            <a:ext cx="2736304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/>
              <a:t>4.Для экономии времени пропускайте задание, которое не удается выполнить сразу, и переходите к следующему; вернетесь к нему, если после выполнения всей работы у вас останется время.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497960" y="2564904"/>
            <a:ext cx="264604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/>
              <a:t>6.Разумно используйте черновик.</a:t>
            </a:r>
          </a:p>
          <a:p>
            <a:pPr>
              <a:lnSpc>
                <a:spcPct val="80000"/>
              </a:lnSpc>
              <a:defRPr/>
            </a:pPr>
            <a:endParaRPr lang="ru-RU" b="1" dirty="0" smtClean="0"/>
          </a:p>
          <a:p>
            <a:pPr>
              <a:lnSpc>
                <a:spcPct val="80000"/>
              </a:lnSpc>
              <a:defRPr/>
            </a:pPr>
            <a:r>
              <a:rPr lang="ru-RU" b="1" dirty="0" smtClean="0"/>
              <a:t>7.Постарайтесь выполнить как можно больше заданий и набрать наибольшее количество баллов, так как за выполнение различных по сложности заданий дается 1 или более баллов.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267744" y="6100870"/>
            <a:ext cx="4572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/>
              <a:t>7.Все записи выполняйте аккуратно и разборчиво, соблюдайте требования к оформлению решения и записи ответа.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147304" cy="980728"/>
          </a:xfrm>
        </p:spPr>
        <p:txBody>
          <a:bodyPr/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sz="2800" i="1" dirty="0" smtClean="0"/>
              <a:t>Советы </a:t>
            </a:r>
            <a:r>
              <a:rPr lang="ru-RU" sz="2800" i="1" dirty="0"/>
              <a:t>родителям: к</a:t>
            </a:r>
            <a:r>
              <a:rPr lang="ru-RU" sz="2800" i="1" dirty="0" smtClean="0"/>
              <a:t>ак </a:t>
            </a:r>
            <a:r>
              <a:rPr lang="ru-RU" sz="2800" i="1" dirty="0"/>
              <a:t>помочь </a:t>
            </a:r>
            <a:r>
              <a:rPr lang="ru-RU" sz="2800" i="1" dirty="0" smtClean="0"/>
              <a:t>детям </a:t>
            </a:r>
            <a:r>
              <a:rPr lang="ru-RU" sz="2800" i="1" dirty="0"/>
              <a:t>подготовиться к экзаменам</a:t>
            </a:r>
            <a:r>
              <a:rPr lang="ru-RU" sz="28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3131840" y="2492896"/>
            <a:ext cx="3096344" cy="266429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5292080" y="1052736"/>
            <a:ext cx="3384376" cy="2304256"/>
          </a:xfrm>
          <a:prstGeom prst="cloudCallout">
            <a:avLst>
              <a:gd name="adj1" fmla="val -28995"/>
              <a:gd name="adj2" fmla="val 6341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Не повышайте тревожность ребенка накануне экзаменов - это может отрицательно сказаться на результате тестирования.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23528" y="980728"/>
            <a:ext cx="4176464" cy="2664296"/>
          </a:xfrm>
          <a:prstGeom prst="cloudCallout">
            <a:avLst>
              <a:gd name="adj1" fmla="val 45226"/>
              <a:gd name="adj2" fmla="val 2948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Не тревожьтесь о количестве баллов,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возможностей.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5292080" y="4005064"/>
            <a:ext cx="3456384" cy="2232248"/>
          </a:xfrm>
          <a:prstGeom prst="cloudCallout">
            <a:avLst>
              <a:gd name="adj1" fmla="val -48414"/>
              <a:gd name="adj2" fmla="val -502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251520" y="3933056"/>
            <a:ext cx="3600400" cy="2304256"/>
          </a:xfrm>
          <a:prstGeom prst="cloudCallout">
            <a:avLst>
              <a:gd name="adj1" fmla="val 45300"/>
              <a:gd name="adj2" fmla="val -4787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Повышайте их уверенность в себе. Чем больше ребенок боится неудачи, тем более вероятности допущения ошибок.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67697" y="414908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304" cy="950976"/>
          </a:xfrm>
        </p:spPr>
        <p:txBody>
          <a:bodyPr/>
          <a:lstStyle/>
          <a:p>
            <a:r>
              <a:rPr lang="ru-RU" i="1" dirty="0"/>
              <a:t>Тест «Мое самочувствие»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68760"/>
            <a:ext cx="8119872" cy="51320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У меня часто плохое настроение, я плачу.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При встрече с человеком я избегаю смотреть ему прямо в глаза.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Часто я выгляжу сердитым, подавленным.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Большинство людей, которых я знаю или знал, разочаровали меня.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Я почти не интересуюсь тем, что для многих является очень важным в жизни (спорт, отношение окружающих)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В последнее время я очень редко бываю веселым, практически не смеюсь.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Я часто чувствую слабость, жалуюсь на жизнь своим близким и знакомым.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В настоящее время у меня нет собственной позиции по многим вопросам.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Я говорю, как правило, очень тихо, так что меня с трудом понимают собеседники.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/>
              <a:t>Часто я не знаю, как ответить на тот или иной вопрос собеседника, и просто пожимаю плечами.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26696" cy="950976"/>
          </a:xfrm>
        </p:spPr>
        <p:txBody>
          <a:bodyPr/>
          <a:lstStyle/>
          <a:p>
            <a:r>
              <a:rPr lang="ru-RU" sz="2400" i="1" dirty="0"/>
              <a:t>Способы снятия нервно-психического напряжения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155248" cy="55640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Релаксация — напряжение — релаксация — напряжение …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Спортивные занятия.  Контрастный душ.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Стирка белья. Мытье посуды.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Пальчиковое рисование (ложка муки, ложка воды, ложка краски). Кляксы. Потом поговорить о них.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Скомкать газету и выбросить ее.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Соревнование: свое напряжение вложить в </a:t>
            </a:r>
            <a:r>
              <a:rPr lang="ru-RU" sz="2000" b="1" dirty="0" err="1" smtClean="0"/>
              <a:t>комканье</a:t>
            </a:r>
            <a:r>
              <a:rPr lang="ru-RU" sz="2000" b="1" dirty="0" smtClean="0"/>
              <a:t> газетного листа, сделать этот комок как можно меньше и закинуть подальше.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Газету порвать на мелкие кусочки, «еще мельче». Затем выбросить на помойку.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Слепить из газеты свое настроение.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Закрасить газетный разворот.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Громко спеть любимую песню.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Покричать то громко, то тихо.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Потанцевать под музыку, причем как спокойную, так и «буйную».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Смотреть на горящую свечу.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Вдохнуть глубоко до 10 раз и другие.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509120"/>
            <a:ext cx="9036496" cy="2348880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ru-RU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ru-RU" sz="3600" b="1" i="1" u="sng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Помощь учителей и  родителей</a:t>
            </a:r>
            <a:r>
              <a:rPr lang="ru-RU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выражается 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понимании ребенка, в умении направить его и поддержать</a:t>
            </a:r>
            <a:r>
              <a:rPr lang="ru-RU" sz="3600" b="1" i="1" dirty="0" smtClean="0">
                <a:solidFill>
                  <a:schemeClr val="bg1"/>
                </a:solidFill>
              </a:rPr>
              <a:t>.</a:t>
            </a:r>
            <a:r>
              <a:rPr lang="ru-RU" sz="3600" i="1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ru-RU" sz="3600" i="1" dirty="0" smtClean="0">
              <a:solidFill>
                <a:srgbClr val="660066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rPr>
              <a:t>Экзамен – </a:t>
            </a:r>
            <a:r>
              <a:rPr lang="ru-RU" sz="3200" b="1" i="1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rPr>
              <a:t>это </a:t>
            </a:r>
            <a:r>
              <a:rPr lang="ru-RU" sz="3200" b="1" i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rPr>
              <a:t>важный и сложный этап </a:t>
            </a:r>
            <a:r>
              <a:rPr lang="ru-RU" sz="3200" b="1" i="1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rPr>
              <a:t>в жизни </a:t>
            </a:r>
            <a:r>
              <a:rPr lang="ru-RU" sz="3200" b="1" i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rPr>
              <a:t>ребенка.</a:t>
            </a:r>
            <a:r>
              <a:rPr lang="ru-RU" sz="3200" b="1" i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.</a:t>
            </a:r>
            <a:endParaRPr lang="ru-RU" sz="3200" b="1" i="1" dirty="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pic>
        <p:nvPicPr>
          <p:cNvPr id="44034" name="Picture 2" descr="Картинка 3 из 1041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52736"/>
            <a:ext cx="4704523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47368"/>
          <a:stretch>
            <a:fillRect/>
          </a:stretch>
        </p:blipFill>
        <p:spPr bwMode="auto">
          <a:xfrm>
            <a:off x="2143108" y="0"/>
            <a:ext cx="4702152" cy="207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49123"/>
          <a:stretch>
            <a:fillRect/>
          </a:stretch>
        </p:blipFill>
        <p:spPr bwMode="auto">
          <a:xfrm>
            <a:off x="2428860" y="4786322"/>
            <a:ext cx="470215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411760" y="2924944"/>
            <a:ext cx="4115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Успехов в работе!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Психологическая готовность к итоговой аттестации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5653256" cy="48965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определенный эмоциональный«настрой», внутренняя психологическая настроенность на определенное поведение, ориентированность на целесообразные действия, актуализация и приспособление возможностей личности для успешных действий в ситуации сдачи экзамена. </a:t>
            </a:r>
            <a:endParaRPr lang="ru-RU" dirty="0"/>
          </a:p>
        </p:txBody>
      </p:sp>
      <p:pic>
        <p:nvPicPr>
          <p:cNvPr id="43012" name="Picture 4" descr="http://clubiq.ru/images/test_m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628800"/>
            <a:ext cx="3095625" cy="4860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Мальчикбез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42566">
            <a:off x="3634308" y="1798185"/>
            <a:ext cx="21780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88640"/>
            <a:ext cx="8640960" cy="7524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2800" b="1" dirty="0" smtClean="0"/>
              <a:t>Составляющие психологической готовности: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endParaRPr lang="ru-RU" sz="2000" b="1" dirty="0" smtClean="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0" y="5867400"/>
            <a:ext cx="4870648" cy="990600"/>
          </a:xfrm>
          <a:prstGeom prst="ellipse">
            <a:avLst/>
          </a:prstGeom>
          <a:solidFill>
            <a:srgbClr val="A0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эмоционально-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волевая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готовность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4421560" y="5867400"/>
            <a:ext cx="472244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мотивационная 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готовность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4283968" y="1124744"/>
            <a:ext cx="4722440" cy="990600"/>
          </a:xfrm>
          <a:prstGeom prst="ellipse">
            <a:avLst/>
          </a:prstGeom>
          <a:solidFill>
            <a:srgbClr val="E27F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интеллектуальная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готовность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>
                <a:latin typeface="Arial" pitchFamily="34" charset="0"/>
                <a:cs typeface="Arial" pitchFamily="34" charset="0"/>
              </a:rPr>
            </a:b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79512" y="1052736"/>
            <a:ext cx="4866456" cy="108924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личностно-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готовность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1043608" y="2276872"/>
            <a:ext cx="2880320" cy="31683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это опыт, особенности личности, необходимые для прохождения процедуры итоговой аттестации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580112" y="2204864"/>
            <a:ext cx="2664296" cy="3240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наличие знаний, умений и навыков по предметам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323528" y="198884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028384" y="1916832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6" name="Picture 6" descr="Исторической предпосылкой для учреждения Дня учителя стала состоявшаяся 5 октября 1966 года в Париже Специальная межправительственная конференция о статусе учителей .В результате представителями ЮНЕСКО и Международной организации труда был подписан документ «Рекомендации, касающиеся статуса учителей»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4032448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59633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46091" name="Picture 11" descr="C:\Users\Ирина\Desktop\ВР\IMG_14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717276"/>
            <a:ext cx="3779912" cy="2831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115616" y="321297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Субъекты образовательного процесса</a:t>
            </a:r>
            <a:endParaRPr lang="ru-RU" sz="2400" b="1" dirty="0"/>
          </a:p>
        </p:txBody>
      </p:sp>
      <p:pic>
        <p:nvPicPr>
          <p:cNvPr id="46097" name="Picture 17" descr="родители и подрост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3888432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99" name="Picture 19" descr="http://www.newkaliningrad.ru/upload/iblock/856/8562d8acd978b9dd160a599ef38b692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771" y="404664"/>
            <a:ext cx="3880671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16632"/>
            <a:ext cx="8496944" cy="3096344"/>
          </a:xfrm>
        </p:spPr>
        <p:txBody>
          <a:bodyPr>
            <a:normAutofit fontScale="92500" lnSpcReduction="10000"/>
          </a:bodyPr>
          <a:lstStyle/>
          <a:p>
            <a:pPr algn="ctr" defTabSz="912813"/>
            <a:endParaRPr lang="ru-RU" sz="3600" dirty="0" smtClean="0">
              <a:solidFill>
                <a:srgbClr val="FFFF00"/>
              </a:solidFill>
            </a:endParaRPr>
          </a:p>
          <a:p>
            <a:pPr algn="ctr" defTabSz="912813"/>
            <a:r>
              <a:rPr lang="ru-RU" sz="3900" b="1" dirty="0" smtClean="0">
                <a:solidFill>
                  <a:srgbClr val="FFFF00"/>
                </a:solidFill>
              </a:rPr>
              <a:t>«… находиться в школе ребенку </a:t>
            </a:r>
          </a:p>
          <a:p>
            <a:pPr algn="ctr" defTabSz="912813"/>
            <a:r>
              <a:rPr lang="ru-RU" sz="3900" b="1" dirty="0" smtClean="0">
                <a:solidFill>
                  <a:srgbClr val="FFFF00"/>
                </a:solidFill>
              </a:rPr>
              <a:t>должно быть комфортно – </a:t>
            </a:r>
          </a:p>
          <a:p>
            <a:pPr algn="ctr" defTabSz="912813"/>
            <a:r>
              <a:rPr lang="ru-RU" sz="3900" b="1" dirty="0" smtClean="0">
                <a:solidFill>
                  <a:srgbClr val="FFFF00"/>
                </a:solidFill>
              </a:rPr>
              <a:t>и психологически, и физически».</a:t>
            </a:r>
          </a:p>
          <a:p>
            <a:pPr algn="r" defTabSz="912813"/>
            <a:endParaRPr lang="ru-RU" sz="1400" dirty="0" smtClean="0">
              <a:solidFill>
                <a:srgbClr val="FFFF00"/>
              </a:solidFill>
            </a:endParaRPr>
          </a:p>
          <a:p>
            <a:pPr algn="r" defTabSz="912813"/>
            <a:r>
              <a:rPr lang="ru-RU" sz="3000" dirty="0" smtClean="0">
                <a:solidFill>
                  <a:srgbClr val="FFFF00"/>
                </a:solidFill>
              </a:rPr>
              <a:t>Д.Медведев</a:t>
            </a:r>
          </a:p>
          <a:p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4221088"/>
            <a:ext cx="7790688" cy="171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2813"/>
            <a:r>
              <a:rPr lang="ru-RU" sz="4000" dirty="0">
                <a:solidFill>
                  <a:srgbClr val="FFFF00"/>
                </a:solidFill>
              </a:rPr>
              <a:t>Из Послания Федеральному Собранию</a:t>
            </a:r>
            <a:br>
              <a:rPr lang="ru-RU" sz="4000" dirty="0">
                <a:solidFill>
                  <a:srgbClr val="FFFF00"/>
                </a:solidFill>
              </a:rPr>
            </a:br>
            <a:r>
              <a:rPr lang="ru-RU" sz="4000" dirty="0">
                <a:solidFill>
                  <a:srgbClr val="FFFF00"/>
                </a:solidFill>
              </a:rPr>
              <a:t>Российской Федерации </a:t>
            </a:r>
            <a:br>
              <a:rPr lang="ru-RU" sz="4000" dirty="0">
                <a:solidFill>
                  <a:srgbClr val="FFFF00"/>
                </a:solidFill>
              </a:rPr>
            </a:br>
            <a:endParaRPr lang="ru-RU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3059832" y="2708920"/>
            <a:ext cx="2232248" cy="1224136"/>
          </a:xfrm>
          <a:prstGeom prst="up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928934"/>
            <a:ext cx="2212959" cy="191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1473" y="4214818"/>
            <a:ext cx="5357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1619672" y="2996952"/>
            <a:ext cx="2786082" cy="1584176"/>
          </a:xfrm>
          <a:prstGeom prst="up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28604"/>
            <a:ext cx="300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1500174"/>
            <a:ext cx="3050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16632"/>
            <a:ext cx="8064896" cy="2465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/>
              <a:t>создание психолого-педагогических условий, ориентированных на способности, возможности и здоровье ученика, его потенциальные ресурсы, способствующие личностному и интеллектуальному развитию  учащегося.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4725144"/>
            <a:ext cx="1815177" cy="698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4800" b="1" i="1" u="sng" dirty="0" smtClean="0"/>
              <a:t>Цель:</a:t>
            </a:r>
            <a:r>
              <a:rPr lang="ru-RU" sz="48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928934"/>
            <a:ext cx="2212959" cy="191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1473" y="4214818"/>
            <a:ext cx="5357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1619672" y="2996952"/>
            <a:ext cx="2786082" cy="1584176"/>
          </a:xfrm>
          <a:prstGeom prst="up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28604"/>
            <a:ext cx="300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1500174"/>
            <a:ext cx="3050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4725144"/>
            <a:ext cx="1815177" cy="698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4800" b="1" i="1" u="sng" dirty="0" smtClean="0"/>
              <a:t>Цель:</a:t>
            </a:r>
            <a:r>
              <a:rPr lang="ru-RU" sz="4800" b="1" dirty="0" smtClean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239645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выработка психологических качеств, </a:t>
            </a:r>
            <a:endParaRPr lang="ru-RU" sz="3200" b="1" dirty="0" smtClean="0"/>
          </a:p>
          <a:p>
            <a:r>
              <a:rPr lang="ru-RU" sz="3200" b="1" dirty="0" smtClean="0"/>
              <a:t>универсальных учебных действий</a:t>
            </a:r>
          </a:p>
          <a:p>
            <a:r>
              <a:rPr lang="ru-RU" sz="3200" b="1" dirty="0" smtClean="0"/>
              <a:t> выпускников</a:t>
            </a:r>
            <a:r>
              <a:rPr lang="ru-RU" sz="3200" b="1" dirty="0" smtClean="0"/>
              <a:t>, </a:t>
            </a:r>
            <a:r>
              <a:rPr lang="ru-RU" sz="3200" b="1" dirty="0" smtClean="0"/>
              <a:t>которые повысят </a:t>
            </a:r>
          </a:p>
          <a:p>
            <a:r>
              <a:rPr lang="ru-RU" sz="3200" b="1" dirty="0" smtClean="0"/>
              <a:t>эффективность </a:t>
            </a:r>
            <a:r>
              <a:rPr lang="ru-RU" sz="3200" b="1" dirty="0" smtClean="0"/>
              <a:t>подготовки к </a:t>
            </a:r>
            <a:r>
              <a:rPr lang="ru-RU" sz="3200" b="1" dirty="0" smtClean="0"/>
              <a:t>прохождению </a:t>
            </a:r>
          </a:p>
          <a:p>
            <a:r>
              <a:rPr lang="ru-RU" sz="3200" b="1" dirty="0" smtClean="0"/>
              <a:t>ГИА и </a:t>
            </a:r>
            <a:r>
              <a:rPr lang="ru-RU" sz="3200" b="1" dirty="0" smtClean="0"/>
              <a:t>сдаче ЕГЭ и </a:t>
            </a:r>
            <a:r>
              <a:rPr lang="ru-RU" sz="3200" b="1" dirty="0" smtClean="0"/>
              <a:t>позволят каждому </a:t>
            </a:r>
          </a:p>
          <a:p>
            <a:r>
              <a:rPr lang="ru-RU" sz="3200" b="1" dirty="0" smtClean="0"/>
              <a:t>ученику </a:t>
            </a:r>
            <a:r>
              <a:rPr lang="ru-RU" sz="3200" b="1" dirty="0" smtClean="0"/>
              <a:t>более </a:t>
            </a:r>
            <a:r>
              <a:rPr lang="ru-RU" sz="3200" b="1" dirty="0" smtClean="0"/>
              <a:t>успешно </a:t>
            </a:r>
            <a:r>
              <a:rPr lang="ru-RU" sz="3200" b="1" dirty="0" smtClean="0"/>
              <a:t>вести себя </a:t>
            </a:r>
            <a:endParaRPr lang="ru-RU" sz="3200" b="1" dirty="0" smtClean="0"/>
          </a:p>
          <a:p>
            <a:r>
              <a:rPr lang="ru-RU" sz="3200" b="1" dirty="0" smtClean="0"/>
              <a:t>во </a:t>
            </a:r>
            <a:r>
              <a:rPr lang="ru-RU" sz="3200" b="1" dirty="0" smtClean="0"/>
              <a:t>время экзамена.</a:t>
            </a:r>
          </a:p>
          <a:p>
            <a:r>
              <a:rPr lang="ru-RU" sz="3200" b="1" i="1" dirty="0" smtClean="0"/>
              <a:t> 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000372"/>
            <a:ext cx="2212959" cy="191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трелка вверх 3"/>
          <p:cNvSpPr/>
          <p:nvPr/>
        </p:nvSpPr>
        <p:spPr>
          <a:xfrm>
            <a:off x="1619672" y="2996952"/>
            <a:ext cx="2786082" cy="1584176"/>
          </a:xfrm>
          <a:prstGeom prst="up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9512" y="1107995"/>
            <a:ext cx="87849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797152"/>
            <a:ext cx="2212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/>
              <a:t>Задачи :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32656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 dirty="0" smtClean="0"/>
              <a:t> поиск, адаптация и разработка необходимых методик психолого-педагогического сопровождения выпускников;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 - копия">
  <a:themeElements>
    <a:clrScheme name="3D02">
      <a:dk1>
        <a:sysClr val="windowText" lastClr="000000"/>
      </a:dk1>
      <a:lt1>
        <a:sysClr val="window" lastClr="FFFFFF"/>
      </a:lt1>
      <a:dk2>
        <a:srgbClr val="254B75"/>
      </a:dk2>
      <a:lt2>
        <a:srgbClr val="DDE9EC"/>
      </a:lt2>
      <a:accent1>
        <a:srgbClr val="6183BB"/>
      </a:accent1>
      <a:accent2>
        <a:srgbClr val="96DB6F"/>
      </a:accent2>
      <a:accent3>
        <a:srgbClr val="42BCC2"/>
      </a:accent3>
      <a:accent4>
        <a:srgbClr val="EE8F48"/>
      </a:accent4>
      <a:accent5>
        <a:srgbClr val="44C4F2"/>
      </a:accent5>
      <a:accent6>
        <a:srgbClr val="A09158"/>
      </a:accent6>
      <a:hlink>
        <a:srgbClr val="B292CA"/>
      </a:hlink>
      <a:folHlink>
        <a:srgbClr val="6B56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3D0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50000"/>
              </a:schemeClr>
            </a:gs>
            <a:gs pos="35000">
              <a:schemeClr val="phClr">
                <a:tint val="40000"/>
                <a:satMod val="200000"/>
              </a:schemeClr>
            </a:gs>
            <a:gs pos="100000">
              <a:schemeClr val="phClr">
                <a:tint val="15000"/>
                <a:satMod val="200000"/>
              </a:schemeClr>
            </a:gs>
          </a:gsLst>
          <a:lin ang="16200000" scaled="1"/>
        </a:gradFill>
        <a:gradFill rotWithShape="1">
          <a:gsLst>
            <a:gs pos="10000">
              <a:schemeClr val="phClr">
                <a:shade val="40000"/>
                <a:satMod val="200000"/>
              </a:schemeClr>
            </a:gs>
            <a:gs pos="65000">
              <a:schemeClr val="phClr">
                <a:shade val="93000"/>
                <a:satMod val="130000"/>
              </a:schemeClr>
            </a:gs>
            <a:gs pos="100000">
              <a:schemeClr val="phClr">
                <a:tint val="70000"/>
                <a:shade val="100000"/>
                <a:satMod val="20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27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63500" h="57150"/>
          </a:sp3d>
        </a:effectStyle>
        <a:effectStyle>
          <a:effectLst>
            <a:outerShdw blurRad="50800" dist="38100" dir="2700000" rotWithShape="0">
              <a:srgbClr val="000000">
                <a:alpha val="37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88900" h="82550"/>
          </a:sp3d>
        </a:effectStyle>
        <a:effectStyle>
          <a:effectLst>
            <a:outerShdw blurRad="50800" dist="381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114300" h="107950"/>
          </a:sp3d>
        </a:effectStyle>
      </a:effectStyleLst>
      <a:bgFillStyleLst>
        <a:solidFill>
          <a:schemeClr val="phClr"/>
        </a:solidFill>
        <a:gradFill rotWithShape="1">
          <a:gsLst>
            <a:gs pos="7000">
              <a:schemeClr val="phClr">
                <a:tint val="100000"/>
                <a:shade val="60000"/>
                <a:satMod val="180000"/>
              </a:schemeClr>
            </a:gs>
            <a:gs pos="48000">
              <a:schemeClr val="phClr">
                <a:tint val="83000"/>
                <a:shade val="100000"/>
                <a:satMod val="300000"/>
              </a:schemeClr>
            </a:gs>
            <a:gs pos="83000">
              <a:schemeClr val="phClr">
                <a:tint val="99000"/>
                <a:shade val="100000"/>
                <a:satMod val="180000"/>
              </a:schemeClr>
            </a:gs>
            <a:gs pos="100000">
              <a:schemeClr val="phClr">
                <a:shade val="60000"/>
                <a:satMod val="180000"/>
                <a:lumMod val="9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0000"/>
                <a:satMod val="250000"/>
              </a:schemeClr>
            </a:gs>
            <a:gs pos="59000">
              <a:schemeClr val="phClr">
                <a:shade val="80000"/>
                <a:satMod val="130000"/>
              </a:schemeClr>
            </a:gs>
            <a:gs pos="100000">
              <a:schemeClr val="phClr">
                <a:shade val="50000"/>
                <a:satMod val="110000"/>
              </a:schemeClr>
            </a:gs>
          </a:gsLst>
          <a:path path="circle">
            <a:fillToRect l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Тема2 - копия</Template>
  <TotalTime>1202</TotalTime>
  <Words>1225</Words>
  <Application>Microsoft Office PowerPoint</Application>
  <PresentationFormat>Экран (4:3)</PresentationFormat>
  <Paragraphs>199</Paragraphs>
  <Slides>26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Тема2 - копия</vt:lpstr>
      <vt:lpstr>Слайд 1</vt:lpstr>
      <vt:lpstr> «Готовность» -</vt:lpstr>
      <vt:lpstr>Психологическая готовность к итоговой аттестации - </vt:lpstr>
      <vt:lpstr>Составляющие психологической готовности:</vt:lpstr>
      <vt:lpstr>Слайд 5</vt:lpstr>
      <vt:lpstr>Из Послания Федеральному Собранию Российской Федерации  </vt:lpstr>
      <vt:lpstr>Слайд 7</vt:lpstr>
      <vt:lpstr>Слайд 8</vt:lpstr>
      <vt:lpstr>Слайд 9</vt:lpstr>
      <vt:lpstr>Слайд 10</vt:lpstr>
      <vt:lpstr>Слайд 11</vt:lpstr>
      <vt:lpstr>Слайд 12</vt:lpstr>
      <vt:lpstr>   </vt:lpstr>
      <vt:lpstr>Что  такое  ГИА – 9  для  учащихся?</vt:lpstr>
      <vt:lpstr> </vt:lpstr>
      <vt:lpstr>Деятельность классного руководителя направлена на:</vt:lpstr>
      <vt:lpstr>Слайд 17</vt:lpstr>
      <vt:lpstr>Что такое психологическая поддержка?</vt:lpstr>
      <vt:lpstr>Как оказывать психологическую поддержку? Правила для взрослых  </vt:lpstr>
      <vt:lpstr>Памятки</vt:lpstr>
      <vt:lpstr>Слайд 21</vt:lpstr>
      <vt:lpstr>  Советы родителям: как помочь детям подготовиться к экзаменам  </vt:lpstr>
      <vt:lpstr>Тест «Мое самочувствие»</vt:lpstr>
      <vt:lpstr>Способы снятия нервно-психического напряжения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Ирина</cp:lastModifiedBy>
  <cp:revision>128</cp:revision>
  <dcterms:created xsi:type="dcterms:W3CDTF">2011-03-23T19:37:33Z</dcterms:created>
  <dcterms:modified xsi:type="dcterms:W3CDTF">2013-12-18T16:26:19Z</dcterms:modified>
</cp:coreProperties>
</file>