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93" r:id="rId2"/>
    <p:sldId id="294" r:id="rId3"/>
    <p:sldId id="296" r:id="rId4"/>
    <p:sldId id="297" r:id="rId5"/>
    <p:sldId id="298" r:id="rId6"/>
    <p:sldId id="299" r:id="rId7"/>
    <p:sldId id="295" r:id="rId8"/>
    <p:sldId id="300" r:id="rId9"/>
    <p:sldId id="304" r:id="rId10"/>
    <p:sldId id="305" r:id="rId11"/>
    <p:sldId id="303" r:id="rId12"/>
    <p:sldId id="302" r:id="rId13"/>
    <p:sldId id="301" r:id="rId14"/>
    <p:sldId id="307" r:id="rId15"/>
    <p:sldId id="308" r:id="rId16"/>
    <p:sldId id="309" r:id="rId17"/>
    <p:sldId id="310" r:id="rId18"/>
    <p:sldId id="311" r:id="rId19"/>
    <p:sldId id="312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FAFF"/>
    <a:srgbClr val="08862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86596" autoAdjust="0"/>
  </p:normalViewPr>
  <p:slideViewPr>
    <p:cSldViewPr>
      <p:cViewPr varScale="1">
        <p:scale>
          <a:sx n="74" d="100"/>
          <a:sy n="74" d="100"/>
        </p:scale>
        <p:origin x="-3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3A95746-A506-4B99-852C-EB4EBB880E5F}" type="datetimeFigureOut">
              <a:rPr lang="ru-RU"/>
              <a:pPr>
                <a:defRPr/>
              </a:pPr>
              <a:t>14.12.2013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6FC8BD0-50A8-4BCD-8596-26EC25B59C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BC3C8-624C-4EDF-B693-D70F75473F0C}" type="datetimeFigureOut">
              <a:rPr lang="ru-RU"/>
              <a:pPr>
                <a:defRPr/>
              </a:pPr>
              <a:t>14.12.2013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87560-2B81-47FB-AC5F-AF66281496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FBC51-583A-4357-A102-9557EF935527}" type="datetimeFigureOut">
              <a:rPr lang="ru-RU"/>
              <a:pPr>
                <a:defRPr/>
              </a:pPr>
              <a:t>14.12.2013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BD5E8-770D-47BD-BA9E-BB40034CDF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E2FDA-1EF8-4460-98AB-A591FE9BC0A8}" type="datetimeFigureOut">
              <a:rPr lang="ru-RU"/>
              <a:pPr>
                <a:defRPr/>
              </a:pPr>
              <a:t>14.12.2013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5EC8A-1C7A-403C-977F-0DA2DBDBD6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53989-2B7D-4C4D-89E7-9091BC8646C4}" type="datetimeFigureOut">
              <a:rPr lang="ru-RU"/>
              <a:pPr>
                <a:defRPr/>
              </a:pPr>
              <a:t>14.12.2013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8BA3E-EEC2-4397-B53B-688FB9FA03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9A381-C826-48A4-8AE3-0F81F7362C75}" type="datetimeFigureOut">
              <a:rPr lang="ru-RU"/>
              <a:pPr>
                <a:defRPr/>
              </a:pPr>
              <a:t>14.12.2013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F3166-8D32-4DE5-AC73-48D650C6CF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EA4B1-D83C-4FF6-BA1C-3D8B10D3FD66}" type="datetimeFigureOut">
              <a:rPr lang="ru-RU"/>
              <a:pPr>
                <a:defRPr/>
              </a:pPr>
              <a:t>14.12.2013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A7EC1-1C64-446E-88E0-792DB0A4BD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D49BF-EBE1-4377-9F5F-9D2B8260BB8A}" type="datetimeFigureOut">
              <a:rPr lang="ru-RU"/>
              <a:pPr>
                <a:defRPr/>
              </a:pPr>
              <a:t>14.12.2013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DA3CC-1FCA-492E-BC61-BEE2D85F45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0A5E6-E418-4DCB-BF84-A99EBE9C4AD6}" type="datetimeFigureOut">
              <a:rPr lang="ru-RU"/>
              <a:pPr>
                <a:defRPr/>
              </a:pPr>
              <a:t>14.12.2013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318B5-9F8B-461C-9F48-E18DBB10A0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BC340-38EC-4113-AE9D-5F2CFAEC0CFB}" type="datetimeFigureOut">
              <a:rPr lang="ru-RU"/>
              <a:pPr>
                <a:defRPr/>
              </a:pPr>
              <a:t>14.12.2013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99BB3-CF40-453D-8FFA-4324A8742E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A3CE7-54A7-4880-AC7C-C12BA587398E}" type="datetimeFigureOut">
              <a:rPr lang="ru-RU"/>
              <a:pPr>
                <a:defRPr/>
              </a:pPr>
              <a:t>14.12.2013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8F853-A9AF-43A5-8E1E-4A58C0A1AB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06B4E-F912-40A9-BCD7-93559D8568ED}" type="datetimeFigureOut">
              <a:rPr lang="ru-RU"/>
              <a:pPr>
                <a:defRPr/>
              </a:pPr>
              <a:t>14.12.2013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DAF24-439C-4CD7-9F7B-203CD3972F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BAE947B-20A7-4225-8EED-FD5EDDEE4F8E}" type="datetimeFigureOut">
              <a:rPr lang="ru-RU"/>
              <a:pPr>
                <a:defRPr/>
              </a:pPr>
              <a:t>14.12.2013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C2899D0-86A8-4D64-8DEC-11EB4DE85A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turgenev.org.ru/" TargetMode="External"/><Relationship Id="rId2" Type="http://schemas.openxmlformats.org/officeDocument/2006/relationships/hyperlink" Target="http://turgenev.niv.ru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turgenev_lit-info_ru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ru.wikipedia.org/wiki/%D0%A4%D0%B0%D0%B9%D0%BB:Spasskoye-Lutovinovo1.JPG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Прямоугольник 1"/>
          <p:cNvSpPr>
            <a:spLocks noChangeArrowheads="1"/>
          </p:cNvSpPr>
          <p:nvPr/>
        </p:nvSpPr>
        <p:spPr bwMode="auto">
          <a:xfrm>
            <a:off x="1357313" y="642938"/>
            <a:ext cx="6643687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>
                <a:latin typeface="Times New Roman" pitchFamily="18" charset="0"/>
                <a:cs typeface="Times New Roman" pitchFamily="18" charset="0"/>
              </a:rPr>
              <a:t>Иван Сергеевич Тургенев.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>
                <a:latin typeface="Times New Roman" pitchFamily="18" charset="0"/>
                <a:cs typeface="Times New Roman" pitchFamily="18" charset="0"/>
              </a:rPr>
            </a:br>
            <a:r>
              <a:rPr lang="ru-RU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Рассказ «Муму». Знакомство с героями.</a:t>
            </a:r>
          </a:p>
        </p:txBody>
      </p:sp>
      <p:sp>
        <p:nvSpPr>
          <p:cNvPr id="2051" name="Прямоугольник 2"/>
          <p:cNvSpPr>
            <a:spLocks noChangeArrowheads="1"/>
          </p:cNvSpPr>
          <p:nvPr/>
        </p:nvSpPr>
        <p:spPr bwMode="auto">
          <a:xfrm>
            <a:off x="1357313" y="3286125"/>
            <a:ext cx="3071812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Times New Roman" pitchFamily="18" charset="0"/>
                <a:cs typeface="Times New Roman" pitchFamily="18" charset="0"/>
              </a:rPr>
              <a:t>Я не мог дышать одним воздухом, </a:t>
            </a:r>
          </a:p>
          <a:p>
            <a:pPr algn="ctr"/>
            <a:r>
              <a:rPr lang="ru-RU">
                <a:latin typeface="Times New Roman" pitchFamily="18" charset="0"/>
                <a:cs typeface="Times New Roman" pitchFamily="18" charset="0"/>
              </a:rPr>
              <a:t>оставаться рядом с тем, что я возненавидел… </a:t>
            </a:r>
          </a:p>
          <a:p>
            <a:pPr algn="ctr"/>
            <a:r>
              <a:rPr lang="ru-RU">
                <a:latin typeface="Times New Roman" pitchFamily="18" charset="0"/>
                <a:cs typeface="Times New Roman" pitchFamily="18" charset="0"/>
              </a:rPr>
              <a:t>Враг этот был – крепостное право.</a:t>
            </a:r>
          </a:p>
          <a:p>
            <a:pPr algn="r"/>
            <a:r>
              <a:rPr lang="ru-RU"/>
              <a:t>                                               И.С. Тургенев</a:t>
            </a:r>
          </a:p>
        </p:txBody>
      </p:sp>
      <p:pic>
        <p:nvPicPr>
          <p:cNvPr id="5" name="Рисунок 5" descr="маковский тург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6" y="3000372"/>
            <a:ext cx="3071834" cy="26432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Прямоугольник 1"/>
          <p:cNvSpPr>
            <a:spLocks noChangeArrowheads="1"/>
          </p:cNvSpPr>
          <p:nvPr/>
        </p:nvSpPr>
        <p:spPr bwMode="auto">
          <a:xfrm>
            <a:off x="1357313" y="714375"/>
            <a:ext cx="6643687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>
                <a:latin typeface="Times New Roman" pitchFamily="18" charset="0"/>
                <a:cs typeface="Times New Roman" pitchFamily="18" charset="0"/>
              </a:rPr>
              <a:t>Прототип образа </a:t>
            </a:r>
            <a:br>
              <a:rPr lang="ru-RU" sz="4800" b="1">
                <a:latin typeface="Times New Roman" pitchFamily="18" charset="0"/>
                <a:cs typeface="Times New Roman" pitchFamily="18" charset="0"/>
              </a:rPr>
            </a:br>
            <a:r>
              <a:rPr lang="ru-RU" sz="4800" b="1">
                <a:latin typeface="Times New Roman" pitchFamily="18" charset="0"/>
                <a:cs typeface="Times New Roman" pitchFamily="18" charset="0"/>
              </a:rPr>
              <a:t>барыни</a:t>
            </a:r>
            <a:endParaRPr lang="ru-RU" sz="4800"/>
          </a:p>
        </p:txBody>
      </p:sp>
      <p:sp>
        <p:nvSpPr>
          <p:cNvPr id="11267" name="Прямоугольник 2"/>
          <p:cNvSpPr>
            <a:spLocks noChangeArrowheads="1"/>
          </p:cNvSpPr>
          <p:nvPr/>
        </p:nvSpPr>
        <p:spPr bwMode="auto">
          <a:xfrm>
            <a:off x="857250" y="2500313"/>
            <a:ext cx="7429500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kumimoji="1" lang="ru-RU">
                <a:latin typeface="Times New Roman" pitchFamily="18" charset="0"/>
                <a:cs typeface="Times New Roman" pitchFamily="18" charset="0"/>
              </a:rPr>
              <a:t>   Прототипом образа барыни была мать И.С. Тургенева, Варвара Петровна, — женщина властная, умная и достаточно образованная, красотой не блистала. </a:t>
            </a:r>
          </a:p>
          <a:p>
            <a:pPr algn="just"/>
            <a:r>
              <a:rPr kumimoji="1" lang="ru-RU">
                <a:latin typeface="Times New Roman" pitchFamily="18" charset="0"/>
                <a:cs typeface="Times New Roman" pitchFamily="18" charset="0"/>
              </a:rPr>
              <a:t>   Рано потеряв отца, она воспитывалась в семье отчима, где чувствовала себя чужой и бесправной. Она вынуждена была бежать из дома и нашла приют у своего дяди, который держал ее в строгости и за малейшее ослушание грозил выгнать из дома.</a:t>
            </a:r>
          </a:p>
          <a:p>
            <a:pPr algn="just"/>
            <a:r>
              <a:rPr kumimoji="1" lang="ru-RU">
                <a:latin typeface="Times New Roman" pitchFamily="18" charset="0"/>
                <a:cs typeface="Times New Roman" pitchFamily="18" charset="0"/>
              </a:rPr>
              <a:t>   Все это ожесточило ее и без того суровый характер. И на страшном фоне крепостных нравов она прославилась самодурством и беспощадностью.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Рисунок 2" descr="27.jpg"/>
          <p:cNvPicPr>
            <a:picLocks noChangeAspect="1"/>
          </p:cNvPicPr>
          <p:nvPr/>
        </p:nvPicPr>
        <p:blipFill>
          <a:blip r:embed="rId2"/>
          <a:srcRect b="12987"/>
          <a:stretch>
            <a:fillRect/>
          </a:stretch>
        </p:blipFill>
        <p:spPr bwMode="auto">
          <a:xfrm>
            <a:off x="4859338" y="1557338"/>
            <a:ext cx="3865562" cy="478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4" descr="12-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4634" y="409553"/>
            <a:ext cx="3571900" cy="51442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292" name="TextBox 6"/>
          <p:cNvSpPr txBox="1">
            <a:spLocks noChangeArrowheads="1"/>
          </p:cNvSpPr>
          <p:nvPr/>
        </p:nvSpPr>
        <p:spPr bwMode="auto">
          <a:xfrm>
            <a:off x="250825" y="5445125"/>
            <a:ext cx="42862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latin typeface="Times New Roman" pitchFamily="18" charset="0"/>
                <a:cs typeface="Times New Roman" pitchFamily="18" charset="0"/>
              </a:rPr>
              <a:t>Варвара Петровна    Тургенева</a:t>
            </a:r>
          </a:p>
        </p:txBody>
      </p:sp>
      <p:sp>
        <p:nvSpPr>
          <p:cNvPr id="12293" name="TextBox 6"/>
          <p:cNvSpPr txBox="1">
            <a:spLocks noChangeArrowheads="1"/>
          </p:cNvSpPr>
          <p:nvPr/>
        </p:nvSpPr>
        <p:spPr bwMode="auto">
          <a:xfrm>
            <a:off x="4357688" y="571500"/>
            <a:ext cx="414337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latin typeface="Times New Roman" pitchFamily="18" charset="0"/>
                <a:cs typeface="Times New Roman" pitchFamily="18" charset="0"/>
              </a:rPr>
              <a:t>Барыня из рассказа </a:t>
            </a:r>
          </a:p>
          <a:p>
            <a:pPr algn="ctr"/>
            <a:r>
              <a:rPr lang="ru-RU" sz="2800" b="1">
                <a:latin typeface="Times New Roman" pitchFamily="18" charset="0"/>
                <a:cs typeface="Times New Roman" pitchFamily="18" charset="0"/>
              </a:rPr>
              <a:t>И.С. Тургенева «Муму»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571500" y="3357563"/>
            <a:ext cx="8229600" cy="785812"/>
          </a:xfrm>
        </p:spPr>
        <p:txBody>
          <a:bodyPr/>
          <a:lstStyle/>
          <a:p>
            <a:pPr>
              <a:defRPr/>
            </a:pPr>
            <a:r>
              <a:rPr lang="ru-RU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Прототип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(от греч. прообраз)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–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реальный человек, облик, поведение, события жизни которого послужили автору основой для создания образа литературного героя.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1500188" y="714375"/>
            <a:ext cx="578643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>
                <a:latin typeface="Times New Roman" pitchFamily="18" charset="0"/>
                <a:cs typeface="Times New Roman" pitchFamily="18" charset="0"/>
              </a:rPr>
              <a:t>Викторина</a:t>
            </a:r>
          </a:p>
        </p:txBody>
      </p:sp>
      <p:pic>
        <p:nvPicPr>
          <p:cNvPr id="3" name="Рисунок 2" descr="8daf7c7c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38" y="1714500"/>
            <a:ext cx="3197225" cy="4214813"/>
          </a:xfrm>
          <a:prstGeom prst="rect">
            <a:avLst/>
          </a:prstGeom>
          <a:noFill/>
          <a:ln w="76200" cmpd="tri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4" name="Рисунок 3" descr="му-му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38" y="1714500"/>
            <a:ext cx="3514725" cy="4214813"/>
          </a:xfrm>
          <a:prstGeom prst="rect">
            <a:avLst/>
          </a:prstGeom>
          <a:noFill/>
          <a:ln w="76200" cmpd="tri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66" name="Group 50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/>
              <a:tblGrid>
                <a:gridCol w="4573588"/>
                <a:gridCol w="4570412"/>
              </a:tblGrid>
              <a:tr h="6254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Согласись или опровергни утверждение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388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Герасим всю жизнь прожил в доме барыни...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нет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AFF"/>
                    </a:solidFill>
                  </a:tcPr>
                </a:tc>
              </a:tr>
              <a:tr h="60801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Герасим выполнял в доме обязанности дворника и сторожа...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3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нет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AFF"/>
                    </a:solidFill>
                  </a:tcPr>
                </a:tc>
              </a:tr>
              <a:tr h="6254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Соперника Герасима звали Платоном...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нет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AFF"/>
                    </a:solidFill>
                  </a:tcPr>
                </a:tc>
              </a:tr>
              <a:tr h="6254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Хозяйка Герасима жила в Москве...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3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нет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AFF"/>
                    </a:solidFill>
                  </a:tcPr>
                </a:tc>
              </a:tr>
              <a:tr h="6254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Герасим нашёл собаку, когда возвращался с реки...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нет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A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одержимое 3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/>
              <a:tblGrid>
                <a:gridCol w="4573588"/>
                <a:gridCol w="4570412"/>
              </a:tblGrid>
              <a:tr h="6683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Согласись или опровергни утверждение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91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Герасим вернулся в дом хозяйки после смерти Муму...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нет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6048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Муму прожила у Герасима два года...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нет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62071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Действие рассказа происходит в городе Москве...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9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нет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6223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У барыни не было родственников...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нет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62071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Неистомная работа – это тяжёлая работа...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нет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857250" y="2071688"/>
            <a:ext cx="7500938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AutoNum type="arabicPeriod"/>
            </a:pPr>
            <a:r>
              <a:rPr lang="ru-RU" b="1">
                <a:latin typeface="Times New Roman" pitchFamily="18" charset="0"/>
                <a:cs typeface="Times New Roman" pitchFamily="18" charset="0"/>
              </a:rPr>
              <a:t>Нет (жил в деревне)</a:t>
            </a:r>
          </a:p>
          <a:p>
            <a:pPr marL="342900" indent="-342900">
              <a:buFont typeface="Calibri" pitchFamily="34" charset="0"/>
              <a:buAutoNum type="arabicPeriod"/>
            </a:pPr>
            <a:r>
              <a:rPr lang="ru-RU" b="1">
                <a:latin typeface="Times New Roman" pitchFamily="18" charset="0"/>
                <a:cs typeface="Times New Roman" pitchFamily="18" charset="0"/>
              </a:rPr>
              <a:t>Да</a:t>
            </a:r>
          </a:p>
          <a:p>
            <a:pPr marL="342900" indent="-342900">
              <a:buFont typeface="Calibri" pitchFamily="34" charset="0"/>
              <a:buAutoNum type="arabicPeriod"/>
            </a:pPr>
            <a:r>
              <a:rPr lang="ru-RU" b="1">
                <a:latin typeface="Times New Roman" pitchFamily="18" charset="0"/>
                <a:cs typeface="Times New Roman" pitchFamily="18" charset="0"/>
              </a:rPr>
              <a:t>Нет (Капитон Климов)</a:t>
            </a:r>
          </a:p>
          <a:p>
            <a:pPr marL="342900" indent="-342900">
              <a:buFont typeface="Calibri" pitchFamily="34" charset="0"/>
              <a:buAutoNum type="arabicPeriod"/>
            </a:pPr>
            <a:r>
              <a:rPr lang="ru-RU" b="1">
                <a:latin typeface="Times New Roman" pitchFamily="18" charset="0"/>
                <a:cs typeface="Times New Roman" pitchFamily="18" charset="0"/>
              </a:rPr>
              <a:t>Да</a:t>
            </a:r>
          </a:p>
          <a:p>
            <a:pPr marL="342900" indent="-342900">
              <a:buFont typeface="Calibri" pitchFamily="34" charset="0"/>
              <a:buAutoNum type="arabicPeriod"/>
            </a:pPr>
            <a:r>
              <a:rPr lang="ru-RU" b="1">
                <a:latin typeface="Times New Roman" pitchFamily="18" charset="0"/>
                <a:cs typeface="Times New Roman" pitchFamily="18" charset="0"/>
              </a:rPr>
              <a:t>Нет (провожал Татьяну)</a:t>
            </a:r>
          </a:p>
          <a:p>
            <a:pPr marL="342900" indent="-342900">
              <a:buFont typeface="Calibri" pitchFamily="34" charset="0"/>
              <a:buAutoNum type="arabicPeriod"/>
            </a:pPr>
            <a:r>
              <a:rPr lang="ru-RU" b="1">
                <a:latin typeface="Times New Roman" pitchFamily="18" charset="0"/>
                <a:cs typeface="Times New Roman" pitchFamily="18" charset="0"/>
              </a:rPr>
              <a:t>Нет (вернулся в деревню)</a:t>
            </a:r>
          </a:p>
          <a:p>
            <a:pPr marL="342900" indent="-342900">
              <a:buFont typeface="Calibri" pitchFamily="34" charset="0"/>
              <a:buAutoNum type="arabicPeriod"/>
            </a:pPr>
            <a:r>
              <a:rPr lang="ru-RU" b="1">
                <a:latin typeface="Times New Roman" pitchFamily="18" charset="0"/>
                <a:cs typeface="Times New Roman" pitchFamily="18" charset="0"/>
              </a:rPr>
              <a:t>Нет (один год)</a:t>
            </a:r>
          </a:p>
          <a:p>
            <a:pPr marL="342900" indent="-342900">
              <a:buFont typeface="Calibri" pitchFamily="34" charset="0"/>
              <a:buAutoNum type="arabicPeriod"/>
            </a:pPr>
            <a:r>
              <a:rPr lang="ru-RU" b="1">
                <a:latin typeface="Times New Roman" pitchFamily="18" charset="0"/>
                <a:cs typeface="Times New Roman" pitchFamily="18" charset="0"/>
              </a:rPr>
              <a:t>Да</a:t>
            </a:r>
          </a:p>
          <a:p>
            <a:pPr marL="342900" indent="-342900">
              <a:buFont typeface="Calibri" pitchFamily="34" charset="0"/>
              <a:buAutoNum type="arabicPeriod"/>
            </a:pPr>
            <a:r>
              <a:rPr lang="ru-RU" b="1">
                <a:latin typeface="Times New Roman" pitchFamily="18" charset="0"/>
                <a:cs typeface="Times New Roman" pitchFamily="18" charset="0"/>
              </a:rPr>
              <a:t>Нет (были дети), которые жили в другом городе)</a:t>
            </a:r>
          </a:p>
          <a:p>
            <a:pPr marL="342900" indent="-342900">
              <a:buFont typeface="Calibri" pitchFamily="34" charset="0"/>
              <a:buAutoNum type="arabicPeriod"/>
            </a:pPr>
            <a:r>
              <a:rPr lang="ru-RU" b="1">
                <a:latin typeface="Times New Roman" pitchFamily="18" charset="0"/>
                <a:cs typeface="Times New Roman" pitchFamily="18" charset="0"/>
              </a:rPr>
              <a:t>Нет (неистомная работа – работа без устали)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214438" y="823913"/>
            <a:ext cx="6858000" cy="8302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Правильные ответы:</a:t>
            </a:r>
            <a:endParaRPr lang="ru-RU" sz="48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Прямоугольник 1"/>
          <p:cNvSpPr>
            <a:spLocks noChangeArrowheads="1"/>
          </p:cNvSpPr>
          <p:nvPr/>
        </p:nvSpPr>
        <p:spPr bwMode="auto">
          <a:xfrm>
            <a:off x="1000125" y="1071563"/>
            <a:ext cx="707231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>
                <a:latin typeface="Times New Roman" pitchFamily="18" charset="0"/>
                <a:cs typeface="Times New Roman" pitchFamily="18" charset="0"/>
              </a:rPr>
              <a:t>Домашнее задание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571625" y="2500313"/>
            <a:ext cx="5857875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Приготовить рассказ на тему «Герасим и Татьяна».</a:t>
            </a:r>
          </a:p>
        </p:txBody>
      </p:sp>
      <p:pic>
        <p:nvPicPr>
          <p:cNvPr id="18436" name="Picture 10" descr="Рисунок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25" y="3286125"/>
            <a:ext cx="2219325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1"/>
          <p:cNvSpPr txBox="1">
            <a:spLocks noChangeArrowheads="1"/>
          </p:cNvSpPr>
          <p:nvPr/>
        </p:nvSpPr>
        <p:spPr bwMode="auto">
          <a:xfrm>
            <a:off x="1928813" y="2428875"/>
            <a:ext cx="5072062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313" y="571500"/>
            <a:ext cx="6572250" cy="15700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8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Использованные материалы: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3" name="Прямоугольник 2"/>
          <p:cNvSpPr>
            <a:spLocks noChangeArrowheads="1"/>
          </p:cNvSpPr>
          <p:nvPr/>
        </p:nvSpPr>
        <p:spPr bwMode="auto">
          <a:xfrm>
            <a:off x="1285875" y="2500313"/>
            <a:ext cx="657225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>
                <a:latin typeface="Times New Roman" pitchFamily="18" charset="0"/>
                <a:cs typeface="Times New Roman" pitchFamily="18" charset="0"/>
              </a:rPr>
              <a:t>* Золотарева И.В., Егорова Н.В. Универсальные поурочные разработки по литературе: 5 класс. – М.: ВАКО, 2007.</a:t>
            </a:r>
          </a:p>
          <a:p>
            <a:pPr algn="just"/>
            <a:r>
              <a:rPr lang="ru-RU">
                <a:latin typeface="Times New Roman" pitchFamily="18" charset="0"/>
                <a:cs typeface="Times New Roman" pitchFamily="18" charset="0"/>
              </a:rPr>
              <a:t>* Самойлова Е.В. Конспекты уроков для учителя литературы: 5 класс. – М.: ВЛАДОС, 2003.</a:t>
            </a:r>
          </a:p>
          <a:p>
            <a:pPr algn="just"/>
            <a:r>
              <a:rPr lang="en-US">
                <a:latin typeface="Times New Roman" pitchFamily="18" charset="0"/>
                <a:cs typeface="Times New Roman" pitchFamily="18" charset="0"/>
                <a:hlinkClick r:id="rId2"/>
              </a:rPr>
              <a:t>http</a:t>
            </a:r>
            <a:r>
              <a:rPr lang="ru-RU">
                <a:latin typeface="Times New Roman" pitchFamily="18" charset="0"/>
                <a:cs typeface="Times New Roman" pitchFamily="18" charset="0"/>
                <a:hlinkClick r:id="rId2"/>
              </a:rPr>
              <a:t>:</a:t>
            </a:r>
            <a:r>
              <a:rPr lang="en-US">
                <a:latin typeface="Times New Roman" pitchFamily="18" charset="0"/>
                <a:cs typeface="Times New Roman" pitchFamily="18" charset="0"/>
                <a:hlinkClick r:id="rId2"/>
              </a:rPr>
              <a:t> // turgenev.niv.ru</a:t>
            </a: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>
                <a:latin typeface="Times New Roman" pitchFamily="18" charset="0"/>
                <a:cs typeface="Times New Roman" pitchFamily="18" charset="0"/>
                <a:hlinkClick r:id="rId3"/>
              </a:rPr>
              <a:t>http</a:t>
            </a:r>
            <a:r>
              <a:rPr lang="ru-RU">
                <a:latin typeface="Times New Roman" pitchFamily="18" charset="0"/>
                <a:cs typeface="Times New Roman" pitchFamily="18" charset="0"/>
                <a:hlinkClick r:id="rId3"/>
              </a:rPr>
              <a:t>:</a:t>
            </a:r>
            <a:r>
              <a:rPr lang="en-US">
                <a:latin typeface="Times New Roman" pitchFamily="18" charset="0"/>
                <a:cs typeface="Times New Roman" pitchFamily="18" charset="0"/>
                <a:hlinkClick r:id="rId3"/>
              </a:rPr>
              <a:t> // turgenev.org.ru</a:t>
            </a: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>
                <a:latin typeface="Times New Roman" pitchFamily="18" charset="0"/>
                <a:cs typeface="Times New Roman" pitchFamily="18" charset="0"/>
                <a:hlinkClick r:id="rId4"/>
              </a:rPr>
              <a:t>http</a:t>
            </a:r>
            <a:r>
              <a:rPr lang="ru-RU">
                <a:latin typeface="Times New Roman" pitchFamily="18" charset="0"/>
                <a:cs typeface="Times New Roman" pitchFamily="18" charset="0"/>
                <a:hlinkClick r:id="rId4"/>
              </a:rPr>
              <a:t>:</a:t>
            </a:r>
            <a:r>
              <a:rPr lang="en-US">
                <a:latin typeface="Times New Roman" pitchFamily="18" charset="0"/>
                <a:cs typeface="Times New Roman" pitchFamily="18" charset="0"/>
                <a:hlinkClick r:id="rId4"/>
              </a:rPr>
              <a:t> // turgenev_lit-info_ru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3063" y="857250"/>
            <a:ext cx="5715000" cy="8302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kumimoji="1" lang="ru-RU" sz="4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Родители Тургенева</a:t>
            </a:r>
          </a:p>
        </p:txBody>
      </p:sp>
      <p:pic>
        <p:nvPicPr>
          <p:cNvPr id="3" name="Picture 2" descr="D:\литература\ТУРГЕНЕВ\КАРТИНКИ\ote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000240"/>
            <a:ext cx="3286148" cy="4000528"/>
          </a:xfrm>
          <a:prstGeom prst="ellipse">
            <a:avLst/>
          </a:prstGeom>
          <a:noFill/>
          <a:ln w="38100">
            <a:solidFill>
              <a:srgbClr val="7030A0"/>
            </a:solidFill>
            <a:prstDash val="sysDot"/>
          </a:ln>
        </p:spPr>
      </p:pic>
      <p:sp>
        <p:nvSpPr>
          <p:cNvPr id="3076" name="Прямоугольник 3"/>
          <p:cNvSpPr>
            <a:spLocks noChangeArrowheads="1"/>
          </p:cNvSpPr>
          <p:nvPr/>
        </p:nvSpPr>
        <p:spPr bwMode="auto">
          <a:xfrm>
            <a:off x="3429000" y="1928813"/>
            <a:ext cx="2643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 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7" name="Прямоугольник 5"/>
          <p:cNvSpPr>
            <a:spLocks noChangeArrowheads="1"/>
          </p:cNvSpPr>
          <p:nvPr/>
        </p:nvSpPr>
        <p:spPr bwMode="auto">
          <a:xfrm>
            <a:off x="4572000" y="2786063"/>
            <a:ext cx="3500438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>
                <a:latin typeface="Times New Roman" pitchFamily="18" charset="0"/>
                <a:cs typeface="Times New Roman" pitchFamily="18" charset="0"/>
              </a:rPr>
              <a:t>   Иван Сергеевич  Тургенев родился 28 октября 1818 года в Орле.</a:t>
            </a:r>
          </a:p>
          <a:p>
            <a:pPr algn="just"/>
            <a:r>
              <a:rPr lang="ru-RU">
                <a:latin typeface="Times New Roman" pitchFamily="18" charset="0"/>
                <a:cs typeface="Times New Roman" pitchFamily="18" charset="0"/>
              </a:rPr>
              <a:t>   Отец, Сергей Николаевич Тургенев (1793-1834), был отставным полковником-кирасиром.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литература\ТУРГЕНЕВ\КАРТИНКИ\1740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1142984"/>
            <a:ext cx="3021762" cy="4572032"/>
          </a:xfrm>
          <a:prstGeom prst="ellipse">
            <a:avLst/>
          </a:prstGeom>
          <a:noFill/>
          <a:ln w="38100">
            <a:solidFill>
              <a:srgbClr val="7030A0"/>
            </a:solidFill>
            <a:prstDash val="sysDot"/>
          </a:ln>
        </p:spPr>
      </p:pic>
      <p:sp>
        <p:nvSpPr>
          <p:cNvPr id="4099" name="Прямоугольник 2"/>
          <p:cNvSpPr>
            <a:spLocks noChangeArrowheads="1"/>
          </p:cNvSpPr>
          <p:nvPr/>
        </p:nvSpPr>
        <p:spPr bwMode="auto">
          <a:xfrm>
            <a:off x="785813" y="2786063"/>
            <a:ext cx="36433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>
                <a:latin typeface="Times New Roman" pitchFamily="18" charset="0"/>
                <a:cs typeface="Times New Roman" pitchFamily="18" charset="0"/>
              </a:rPr>
              <a:t>   Мать, Варвара Петровна (до замужества Лутовинова) (1787-1850), происходила из богатой дворянской семьи.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Прямоугольник 1"/>
          <p:cNvSpPr>
            <a:spLocks noChangeArrowheads="1"/>
          </p:cNvSpPr>
          <p:nvPr/>
        </p:nvSpPr>
        <p:spPr bwMode="auto">
          <a:xfrm>
            <a:off x="1285875" y="928688"/>
            <a:ext cx="6858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>
                <a:latin typeface="Times New Roman" pitchFamily="18" charset="0"/>
                <a:cs typeface="Times New Roman" pitchFamily="18" charset="0"/>
              </a:rPr>
              <a:t>   До 9 лет Иван Тургенев прожил в наследственном имении Спасское-Лутовиново в 10 км от Мценска Орловской губернии. </a:t>
            </a:r>
          </a:p>
        </p:txBody>
      </p:sp>
      <p:pic>
        <p:nvPicPr>
          <p:cNvPr id="3" name="Picture 7" descr="Главный дом усадьбы">
            <a:hlinkClick r:id="rId2" tooltip="Главный дом усадьбы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88" y="1857375"/>
            <a:ext cx="7358062" cy="4214813"/>
          </a:xfrm>
          <a:prstGeom prst="rect">
            <a:avLst/>
          </a:prstGeom>
          <a:solidFill>
            <a:schemeClr val="bg2"/>
          </a:solidFill>
          <a:ln w="57150">
            <a:solidFill>
              <a:schemeClr val="tx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Прямоугольник 1"/>
          <p:cNvSpPr>
            <a:spLocks noChangeArrowheads="1"/>
          </p:cNvSpPr>
          <p:nvPr/>
        </p:nvSpPr>
        <p:spPr bwMode="auto">
          <a:xfrm>
            <a:off x="1285875" y="571500"/>
            <a:ext cx="6643688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>
                <a:latin typeface="Times New Roman" pitchFamily="18" charset="0"/>
                <a:cs typeface="Times New Roman" pitchFamily="18" charset="0"/>
              </a:rPr>
              <a:t>   В 1833 году 15-летний Тургенев поступил на словесный факультет Московского университета. Год спустя, после того, как старший брат Ивана поступил в гвардейскую артиллерию, семья переехала в Санкт-Петербург, и Иван Тургенев тогда же перешёл в Петербургский университет.</a:t>
            </a:r>
          </a:p>
        </p:txBody>
      </p:sp>
      <p:pic>
        <p:nvPicPr>
          <p:cNvPr id="3" name="Picture 2" descr="D:\мои картинки\attac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38" y="2214563"/>
            <a:ext cx="3286125" cy="27368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Содержимое 4" descr="моск.ун-т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5" y="2214563"/>
            <a:ext cx="3357563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39700" dir="2700000" algn="tl" rotWithShape="0">
              <a:srgbClr val="333333">
                <a:alpha val="64999"/>
              </a:srgbClr>
            </a:outerShdw>
          </a:effectLst>
        </p:spPr>
      </p:pic>
      <p:sp>
        <p:nvSpPr>
          <p:cNvPr id="6149" name="Прямоугольник 4"/>
          <p:cNvSpPr>
            <a:spLocks noChangeArrowheads="1"/>
          </p:cNvSpPr>
          <p:nvPr/>
        </p:nvSpPr>
        <p:spPr bwMode="auto">
          <a:xfrm>
            <a:off x="1428750" y="5143500"/>
            <a:ext cx="27146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Times New Roman" pitchFamily="18" charset="0"/>
                <a:cs typeface="Times New Roman" pitchFamily="18" charset="0"/>
              </a:rPr>
              <a:t> САНКТ-ПЕТЕРБУРГСКИЙ </a:t>
            </a:r>
          </a:p>
          <a:p>
            <a:pPr algn="ctr"/>
            <a:r>
              <a:rPr lang="ru-RU" b="1">
                <a:latin typeface="Times New Roman" pitchFamily="18" charset="0"/>
                <a:cs typeface="Times New Roman" pitchFamily="18" charset="0"/>
              </a:rPr>
              <a:t>ГОСУДАРСТВЕННЫЙ УНИВЕРСИТЕТ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0" name="Прямоугольник 5"/>
          <p:cNvSpPr>
            <a:spLocks noChangeArrowheads="1"/>
          </p:cNvSpPr>
          <p:nvPr/>
        </p:nvSpPr>
        <p:spPr bwMode="auto">
          <a:xfrm>
            <a:off x="5429250" y="5357813"/>
            <a:ext cx="26431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Times New Roman" pitchFamily="18" charset="0"/>
                <a:cs typeface="Times New Roman" pitchFamily="18" charset="0"/>
              </a:rPr>
              <a:t>МОСКОВСКИЙ УНИВЕРСИТЕТ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smtClean="0">
                <a:latin typeface="Times New Roman" pitchFamily="18" charset="0"/>
                <a:cs typeface="Times New Roman" pitchFamily="18" charset="0"/>
              </a:rPr>
              <a:t>История создания рассказа</a:t>
            </a:r>
          </a:p>
        </p:txBody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>
          <a:xfrm>
            <a:off x="1000125" y="1571625"/>
            <a:ext cx="7286625" cy="4554538"/>
          </a:xfrm>
        </p:spPr>
        <p:txBody>
          <a:bodyPr/>
          <a:lstStyle/>
          <a:p>
            <a:pPr algn="just">
              <a:buFont typeface="Arial" charset="0"/>
              <a:buNone/>
              <a:defRPr/>
            </a:pPr>
            <a:r>
              <a:rPr lang="ru-RU" sz="2400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8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1852 году умер Н.В. Гоголь. Этим трагическим событием И.С. Тургенев был сильно поражён, а также тем, что последовал запрет на любые упоминания о Гоголе в прессе. Однако в газете «Московские ведомости» Тургенев сумел напечатать некролог, за что был наказан: взят под арест и отправлен под присмотр на родину. Находясь под арестом, Иван Сергеевич продолжал работать и написал повесть «Муму».</a:t>
            </a:r>
          </a:p>
          <a:p>
            <a:pPr>
              <a:defRPr/>
            </a:pPr>
            <a:endParaRPr lang="ru-RU" dirty="0" smtClean="0"/>
          </a:p>
        </p:txBody>
      </p:sp>
      <p:pic>
        <p:nvPicPr>
          <p:cNvPr id="4" name="Picture 2" descr="C:\Users\Екатерина\Pictures\4665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3714752"/>
            <a:ext cx="2857520" cy="25630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2" descr="остоженка 37 дом муму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2214554"/>
            <a:ext cx="7500990" cy="37861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195" name="Прямоугольник 6"/>
          <p:cNvSpPr>
            <a:spLocks noChangeArrowheads="1"/>
          </p:cNvSpPr>
          <p:nvPr/>
        </p:nvSpPr>
        <p:spPr bwMode="auto">
          <a:xfrm>
            <a:off x="1714500" y="857250"/>
            <a:ext cx="57864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Москва, ул. Остоженка, 37 - </a:t>
            </a:r>
          </a:p>
          <a:p>
            <a:pPr algn="ctr"/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Дом Варвары Петровны Тургеневой, матери писателя, </a:t>
            </a:r>
          </a:p>
          <a:p>
            <a:pPr algn="ctr"/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где жили герои рассказа «Муму»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>
          <a:xfrm>
            <a:off x="468313" y="714375"/>
            <a:ext cx="8229600" cy="688975"/>
          </a:xfrm>
        </p:spPr>
        <p:txBody>
          <a:bodyPr/>
          <a:lstStyle/>
          <a:p>
            <a:r>
              <a:rPr lang="ru-RU" sz="4800" b="1" smtClean="0">
                <a:latin typeface="Times New Roman" pitchFamily="18" charset="0"/>
                <a:cs typeface="Times New Roman" pitchFamily="18" charset="0"/>
              </a:rPr>
              <a:t>Прототип образа </a:t>
            </a:r>
            <a:br>
              <a:rPr lang="ru-RU" sz="4800" b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smtClean="0">
                <a:latin typeface="Times New Roman" pitchFamily="18" charset="0"/>
                <a:cs typeface="Times New Roman" pitchFamily="18" charset="0"/>
              </a:rPr>
              <a:t>главного героя</a:t>
            </a:r>
          </a:p>
        </p:txBody>
      </p:sp>
      <p:sp>
        <p:nvSpPr>
          <p:cNvPr id="9219" name="Rectangle 3"/>
          <p:cNvSpPr>
            <a:spLocks noGrp="1"/>
          </p:cNvSpPr>
          <p:nvPr>
            <p:ph type="body" idx="1"/>
          </p:nvPr>
        </p:nvSpPr>
        <p:spPr>
          <a:xfrm>
            <a:off x="928688" y="1928813"/>
            <a:ext cx="7643812" cy="4081462"/>
          </a:xfrm>
        </p:spPr>
        <p:txBody>
          <a:bodyPr/>
          <a:lstStyle/>
          <a:p>
            <a:pPr algn="just">
              <a:buFont typeface="Arial" charset="0"/>
              <a:buNone/>
            </a:pPr>
            <a:r>
              <a:rPr lang="ru-RU" sz="2800" smtClean="0">
                <a:solidFill>
                  <a:srgbClr val="990033"/>
                </a:solidFill>
                <a:latin typeface="Monotype Corsiva" pitchFamily="66" charset="0"/>
              </a:rPr>
              <a:t>         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Прототипом образа Герасима явился немой дворник Андрей, который жил у Варвары Петровны Лутовиновой, матери писателя. Это был «красавец с русыми волосами и синими глазами, огромного роста и с такой же силой, он поднимал 10 пудов. Обиды, которые терпел Герасим от своей барыни, почти полностью повторяют обиды, нанесённые реальному дворнику Андрею. Андрей, в отличие от Герасима, служил барыне до конца жизни, был верен ей и после того, как погибла собачка.</a:t>
            </a:r>
          </a:p>
        </p:txBody>
      </p:sp>
      <p:pic>
        <p:nvPicPr>
          <p:cNvPr id="4" name="Рисунок 3" descr="i_516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4071942"/>
            <a:ext cx="2025690" cy="2428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_516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571480"/>
            <a:ext cx="3374843" cy="45005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243" name="TextBox 3"/>
          <p:cNvSpPr txBox="1">
            <a:spLocks noChangeArrowheads="1"/>
          </p:cNvSpPr>
          <p:nvPr/>
        </p:nvSpPr>
        <p:spPr bwMode="auto">
          <a:xfrm>
            <a:off x="5000625" y="1214438"/>
            <a:ext cx="35004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5" name="Рисунок 4" descr="a754754eec8f.jpg"/>
          <p:cNvPicPr>
            <a:picLocks noChangeAspect="1"/>
          </p:cNvPicPr>
          <p:nvPr/>
        </p:nvPicPr>
        <p:blipFill>
          <a:blip r:embed="rId3" cstate="print"/>
          <a:srcRect b="7086"/>
          <a:stretch>
            <a:fillRect/>
          </a:stretch>
        </p:blipFill>
        <p:spPr bwMode="auto">
          <a:xfrm>
            <a:off x="4857752" y="1928802"/>
            <a:ext cx="3571900" cy="44648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245" name="TextBox 6"/>
          <p:cNvSpPr txBox="1">
            <a:spLocks noChangeArrowheads="1"/>
          </p:cNvSpPr>
          <p:nvPr/>
        </p:nvSpPr>
        <p:spPr bwMode="auto">
          <a:xfrm>
            <a:off x="642938" y="5214938"/>
            <a:ext cx="35004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latin typeface="Times New Roman" pitchFamily="18" charset="0"/>
                <a:cs typeface="Times New Roman" pitchFamily="18" charset="0"/>
              </a:rPr>
              <a:t>Дворник Герасим</a:t>
            </a:r>
          </a:p>
        </p:txBody>
      </p:sp>
      <p:sp>
        <p:nvSpPr>
          <p:cNvPr id="10246" name="TextBox 7"/>
          <p:cNvSpPr txBox="1">
            <a:spLocks noChangeArrowheads="1"/>
          </p:cNvSpPr>
          <p:nvPr/>
        </p:nvSpPr>
        <p:spPr bwMode="auto">
          <a:xfrm>
            <a:off x="4929188" y="357188"/>
            <a:ext cx="3500437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latin typeface="Times New Roman" pitchFamily="18" charset="0"/>
                <a:cs typeface="Times New Roman" pitchFamily="18" charset="0"/>
              </a:rPr>
              <a:t>Крепостной крестьянин матери писателя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</TotalTime>
  <Words>672</Words>
  <Application>Microsoft Office PowerPoint</Application>
  <PresentationFormat>Экран (4:3)</PresentationFormat>
  <Paragraphs>85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Monotype Corsiva</vt:lpstr>
      <vt:lpstr>Тема Office</vt:lpstr>
      <vt:lpstr>Слайд 1</vt:lpstr>
      <vt:lpstr>Слайд 2</vt:lpstr>
      <vt:lpstr>Слайд 3</vt:lpstr>
      <vt:lpstr>Слайд 4</vt:lpstr>
      <vt:lpstr>Слайд 5</vt:lpstr>
      <vt:lpstr>История создания рассказа</vt:lpstr>
      <vt:lpstr>Слайд 7</vt:lpstr>
      <vt:lpstr>Прототип образа  главного героя</vt:lpstr>
      <vt:lpstr>Слайд 9</vt:lpstr>
      <vt:lpstr>Слайд 10</vt:lpstr>
      <vt:lpstr>Слайд 11</vt:lpstr>
      <vt:lpstr>Прототип (от греч. прообраз) – реальный человек, облик, поведение, события жизни которого послужили автору основой для создания образа литературного героя.   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Test</dc:creator>
  <cp:lastModifiedBy>Admin</cp:lastModifiedBy>
  <cp:revision>78</cp:revision>
  <dcterms:created xsi:type="dcterms:W3CDTF">2009-02-18T19:14:28Z</dcterms:created>
  <dcterms:modified xsi:type="dcterms:W3CDTF">2013-12-14T17:48:05Z</dcterms:modified>
</cp:coreProperties>
</file>