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3" r:id="rId2"/>
    <p:sldId id="294" r:id="rId3"/>
    <p:sldId id="296" r:id="rId4"/>
    <p:sldId id="297" r:id="rId5"/>
    <p:sldId id="298" r:id="rId6"/>
    <p:sldId id="299" r:id="rId7"/>
    <p:sldId id="295" r:id="rId8"/>
    <p:sldId id="300" r:id="rId9"/>
    <p:sldId id="304" r:id="rId10"/>
    <p:sldId id="305" r:id="rId11"/>
    <p:sldId id="303" r:id="rId12"/>
    <p:sldId id="302" r:id="rId13"/>
    <p:sldId id="301" r:id="rId14"/>
    <p:sldId id="307" r:id="rId15"/>
    <p:sldId id="308" r:id="rId16"/>
    <p:sldId id="309" r:id="rId17"/>
    <p:sldId id="310" r:id="rId18"/>
    <p:sldId id="311" r:id="rId19"/>
    <p:sldId id="31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AFF"/>
    <a:srgbClr val="0886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6596" autoAdjust="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A95746-A506-4B99-852C-EB4EBB880E5F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FC8BD0-50A8-4BCD-8596-26EC25B59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BC3C8-624C-4EDF-B693-D70F75473F0C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87560-2B81-47FB-AC5F-AF6628149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FBC51-583A-4357-A102-9557EF935527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BD5E8-770D-47BD-BA9E-BB40034CD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E2FDA-1EF8-4460-98AB-A591FE9BC0A8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5EC8A-1C7A-403C-977F-0DA2DBDBD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53989-2B7D-4C4D-89E7-9091BC8646C4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8BA3E-EEC2-4397-B53B-688FB9FA0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9A381-C826-48A4-8AE3-0F81F7362C75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F3166-8D32-4DE5-AC73-48D650C6C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EA4B1-D83C-4FF6-BA1C-3D8B10D3FD66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A7EC1-1C64-446E-88E0-792DB0A4B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49BF-EBE1-4377-9F5F-9D2B8260BB8A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DA3CC-1FCA-492E-BC61-BEE2D85F4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0A5E6-E418-4DCB-BF84-A99EBE9C4AD6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318B5-9F8B-461C-9F48-E18DBB10A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BC340-38EC-4113-AE9D-5F2CFAEC0CFB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99BB3-CF40-453D-8FFA-4324A8742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A3CE7-54A7-4880-AC7C-C12BA587398E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8F853-A9AF-43A5-8E1E-4A58C0A1A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06B4E-F912-40A9-BCD7-93559D8568ED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DAF24-439C-4CD7-9F7B-203CD3972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AE947B-20A7-4225-8EED-FD5EDDEE4F8E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2899D0-86A8-4D64-8DEC-11EB4DE85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turgenev.org.ru/" TargetMode="External"/><Relationship Id="rId2" Type="http://schemas.openxmlformats.org/officeDocument/2006/relationships/hyperlink" Target="http://turgenev.niv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urgenev_lit-info_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A4%D0%B0%D0%B9%D0%BB:Spasskoye-Lutovinovo1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1"/>
          <p:cNvSpPr>
            <a:spLocks noChangeArrowheads="1"/>
          </p:cNvSpPr>
          <p:nvPr/>
        </p:nvSpPr>
        <p:spPr bwMode="auto">
          <a:xfrm>
            <a:off x="1357313" y="642938"/>
            <a:ext cx="664368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Times New Roman" pitchFamily="18" charset="0"/>
                <a:cs typeface="Times New Roman" pitchFamily="18" charset="0"/>
              </a:rPr>
              <a:t>Иван Сергеевич Тургенев.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Рассказ «Муму». Знакомство с героями.</a:t>
            </a:r>
          </a:p>
        </p:txBody>
      </p:sp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1357313" y="3286125"/>
            <a:ext cx="30718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Я не мог дышать одним воздухом, 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оставаться рядом с тем, что я возненавидел… 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Враг этот был – крепостное право.</a:t>
            </a:r>
          </a:p>
          <a:p>
            <a:pPr algn="r"/>
            <a:r>
              <a:rPr lang="ru-RU"/>
              <a:t>                                               И.С. Тургенев</a:t>
            </a:r>
          </a:p>
        </p:txBody>
      </p:sp>
      <p:pic>
        <p:nvPicPr>
          <p:cNvPr id="5" name="Рисунок 5" descr="маковский тург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000372"/>
            <a:ext cx="3071834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1357313" y="714375"/>
            <a:ext cx="66436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latin typeface="Times New Roman" pitchFamily="18" charset="0"/>
                <a:cs typeface="Times New Roman" pitchFamily="18" charset="0"/>
              </a:rPr>
              <a:t>Прототип образа </a:t>
            </a:r>
            <a:br>
              <a:rPr lang="ru-RU" sz="4800" b="1">
                <a:latin typeface="Times New Roman" pitchFamily="18" charset="0"/>
                <a:cs typeface="Times New Roman" pitchFamily="18" charset="0"/>
              </a:rPr>
            </a:br>
            <a:r>
              <a:rPr lang="ru-RU" sz="4800" b="1">
                <a:latin typeface="Times New Roman" pitchFamily="18" charset="0"/>
                <a:cs typeface="Times New Roman" pitchFamily="18" charset="0"/>
              </a:rPr>
              <a:t>барыни</a:t>
            </a:r>
            <a:endParaRPr lang="ru-RU" sz="4800"/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857250" y="2500313"/>
            <a:ext cx="74295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kumimoji="1" lang="ru-RU">
                <a:latin typeface="Times New Roman" pitchFamily="18" charset="0"/>
                <a:cs typeface="Times New Roman" pitchFamily="18" charset="0"/>
              </a:rPr>
              <a:t>   Прототипом образа барыни была мать И.С. Тургенева, Варвара Петровна, — женщина властная, умная и достаточно образованная, красотой не блистала. </a:t>
            </a:r>
          </a:p>
          <a:p>
            <a:pPr algn="just"/>
            <a:r>
              <a:rPr kumimoji="1" lang="ru-RU">
                <a:latin typeface="Times New Roman" pitchFamily="18" charset="0"/>
                <a:cs typeface="Times New Roman" pitchFamily="18" charset="0"/>
              </a:rPr>
              <a:t>   Рано потеряв отца, она воспитывалась в семье отчима, где чувствовала себя чужой и бесправной. Она вынуждена была бежать из дома и нашла приют у своего дяди, который держал ее в строгости и за малейшее ослушание грозил выгнать из дома.</a:t>
            </a:r>
          </a:p>
          <a:p>
            <a:pPr algn="just"/>
            <a:r>
              <a:rPr kumimoji="1" lang="ru-RU">
                <a:latin typeface="Times New Roman" pitchFamily="18" charset="0"/>
                <a:cs typeface="Times New Roman" pitchFamily="18" charset="0"/>
              </a:rPr>
              <a:t>   Все это ожесточило ее и без того суровый характер. И на страшном фоне крепостных нравов она прославилась самодурством и беспощадностью.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2" descr="27.jpg"/>
          <p:cNvPicPr>
            <a:picLocks noChangeAspect="1"/>
          </p:cNvPicPr>
          <p:nvPr/>
        </p:nvPicPr>
        <p:blipFill>
          <a:blip r:embed="rId2"/>
          <a:srcRect b="12987"/>
          <a:stretch>
            <a:fillRect/>
          </a:stretch>
        </p:blipFill>
        <p:spPr bwMode="auto">
          <a:xfrm>
            <a:off x="4859338" y="1557338"/>
            <a:ext cx="3865562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4" descr="12-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634" y="409553"/>
            <a:ext cx="3571900" cy="5144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250825" y="5445125"/>
            <a:ext cx="4286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Варвара Петровна    Тургенева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4357688" y="571500"/>
            <a:ext cx="4143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Барыня из рассказа 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И.С. Тургенева «Муму»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71500" y="3357563"/>
            <a:ext cx="8229600" cy="785812"/>
          </a:xfrm>
        </p:spPr>
        <p:txBody>
          <a:bodyPr/>
          <a:lstStyle/>
          <a:p>
            <a:pPr>
              <a:defRPr/>
            </a:pP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Прототип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(от греч. прообраз)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реальный человек, облик, поведение, события жизни которого послужили автору основой для создания образа литературного героя.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500188" y="714375"/>
            <a:ext cx="5786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latin typeface="Times New Roman" pitchFamily="18" charset="0"/>
                <a:cs typeface="Times New Roman" pitchFamily="18" charset="0"/>
              </a:rPr>
              <a:t>Викторина</a:t>
            </a:r>
          </a:p>
        </p:txBody>
      </p:sp>
      <p:pic>
        <p:nvPicPr>
          <p:cNvPr id="3" name="Рисунок 2" descr="8daf7c7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1714500"/>
            <a:ext cx="3197225" cy="4214813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" name="Рисунок 3" descr="му-му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1714500"/>
            <a:ext cx="3514725" cy="4214813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66" name="Group 50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573588"/>
                <a:gridCol w="4570412"/>
              </a:tblGrid>
              <a:tr h="625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Согласись или опровергни утверждение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8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Герасим всю жизнь прожил в доме барыни...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AFF"/>
                    </a:solidFill>
                  </a:tcPr>
                </a:tc>
              </a:tr>
              <a:tr h="6080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Герасим выполнял в доме обязанности дворника и сторожа...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AFF"/>
                    </a:solidFill>
                  </a:tcPr>
                </a:tc>
              </a:tr>
              <a:tr h="625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Соперника Герасима звали Платоном...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AFF"/>
                    </a:solidFill>
                  </a:tcPr>
                </a:tc>
              </a:tr>
              <a:tr h="625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Хозяйка Герасима жила в Москве...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AFF"/>
                    </a:solidFill>
                  </a:tcPr>
                </a:tc>
              </a:tr>
              <a:tr h="625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Герасим нашёл собаку, когда возвращался с реки...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A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573588"/>
                <a:gridCol w="4570412"/>
              </a:tblGrid>
              <a:tr h="6683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Согласись или опровергни утверждение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1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Герасим вернулся в дом хозяйки после смерти Муму...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04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Муму прожила у Герасима два года...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07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Действие рассказа происходит в городе Москве...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23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 барыни не было родственников...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07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Неистомная работа – это тяжёлая работа...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57250" y="2071688"/>
            <a:ext cx="7500938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Нет (жил в деревне)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Нет (Капитон Климов)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Нет (провожал Татьяну)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Нет (вернулся в деревню)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Нет (один год)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Нет (были дети), которые жили в другом городе)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Нет (неистомная работа – работа без устали)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14438" y="823913"/>
            <a:ext cx="6858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Правильные ответы: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1000125" y="1071563"/>
            <a:ext cx="70723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71625" y="2500313"/>
            <a:ext cx="58578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Приготовить рассказ на тему «Герасим и Татьяна».</a:t>
            </a:r>
          </a:p>
        </p:txBody>
      </p:sp>
      <p:pic>
        <p:nvPicPr>
          <p:cNvPr id="18436" name="Picture 10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3286125"/>
            <a:ext cx="22193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928813" y="2428875"/>
            <a:ext cx="50720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313" y="571500"/>
            <a:ext cx="657225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Использованные материалы: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1285875" y="2500313"/>
            <a:ext cx="65722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* Золотарева И.В., Егорова Н.В. Универсальные поурочные разработки по литературе: 5 класс. – М.: ВАКО, 2007.</a:t>
            </a: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* Самойлова Е.В. Конспекты уроков для учителя литературы: 5 класс. – М.: ВЛАДОС, 2003.</a:t>
            </a:r>
          </a:p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>
                <a:latin typeface="Times New Roman" pitchFamily="18" charset="0"/>
                <a:cs typeface="Times New Roman" pitchFamily="18" charset="0"/>
                <a:hlinkClick r:id="rId2"/>
              </a:rPr>
              <a:t>:</a:t>
            </a:r>
            <a:r>
              <a:rPr lang="en-US">
                <a:latin typeface="Times New Roman" pitchFamily="18" charset="0"/>
                <a:cs typeface="Times New Roman" pitchFamily="18" charset="0"/>
                <a:hlinkClick r:id="rId2"/>
              </a:rPr>
              <a:t> // turgenev.niv.ru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>
                <a:latin typeface="Times New Roman" pitchFamily="18" charset="0"/>
                <a:cs typeface="Times New Roman" pitchFamily="18" charset="0"/>
                <a:hlinkClick r:id="rId3"/>
              </a:rPr>
              <a:t>:</a:t>
            </a:r>
            <a:r>
              <a:rPr lang="en-US">
                <a:latin typeface="Times New Roman" pitchFamily="18" charset="0"/>
                <a:cs typeface="Times New Roman" pitchFamily="18" charset="0"/>
                <a:hlinkClick r:id="rId3"/>
              </a:rPr>
              <a:t> // turgenev.org.ru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>
                <a:latin typeface="Times New Roman" pitchFamily="18" charset="0"/>
                <a:cs typeface="Times New Roman" pitchFamily="18" charset="0"/>
                <a:hlinkClick r:id="rId4"/>
              </a:rPr>
              <a:t>:</a:t>
            </a:r>
            <a:r>
              <a:rPr lang="en-US">
                <a:latin typeface="Times New Roman" pitchFamily="18" charset="0"/>
                <a:cs typeface="Times New Roman" pitchFamily="18" charset="0"/>
                <a:hlinkClick r:id="rId4"/>
              </a:rPr>
              <a:t> // turgenev_lit-info_ru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63" y="857250"/>
            <a:ext cx="5715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 Тургенева</a:t>
            </a:r>
          </a:p>
        </p:txBody>
      </p:sp>
      <p:pic>
        <p:nvPicPr>
          <p:cNvPr id="3" name="Picture 2" descr="D:\литература\ТУРГЕНЕВ\КАРТИНКИ\ote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00240"/>
            <a:ext cx="3286148" cy="4000528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sysDot"/>
          </a:ln>
        </p:spPr>
      </p:pic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3429000" y="1928813"/>
            <a:ext cx="2643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Прямоугольник 5"/>
          <p:cNvSpPr>
            <a:spLocks noChangeArrowheads="1"/>
          </p:cNvSpPr>
          <p:nvPr/>
        </p:nvSpPr>
        <p:spPr bwMode="auto">
          <a:xfrm>
            <a:off x="4572000" y="2786063"/>
            <a:ext cx="350043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   Иван Сергеевич  Тургенев родился 28 октября 1818 года в Орле.</a:t>
            </a: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   Отец, Сергей Николаевич Тургенев (1793-1834), был отставным полковником-кирасиром.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литература\ТУРГЕНЕВ\КАРТИНКИ\174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142984"/>
            <a:ext cx="3021762" cy="4572032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sysDot"/>
          </a:ln>
        </p:spPr>
      </p:pic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785813" y="2786063"/>
            <a:ext cx="3643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   Мать, Варвара Петровна (до замужества Лутовинова) (1787-1850), происходила из богатой дворянской семьи.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285875" y="928688"/>
            <a:ext cx="685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   До 9 лет Иван Тургенев прожил в наследственном имении Спасское-Лутовиново в 10 км от Мценска Орловской губернии. </a:t>
            </a:r>
          </a:p>
        </p:txBody>
      </p:sp>
      <p:pic>
        <p:nvPicPr>
          <p:cNvPr id="3" name="Picture 7" descr="Главный дом усадьбы">
            <a:hlinkClick r:id="rId2" tooltip="Главный дом усадьбы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1857375"/>
            <a:ext cx="7358062" cy="421481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1285875" y="571500"/>
            <a:ext cx="66436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   В 1833 году 15-летний Тургенев поступил на словесный факультет Московского университета. Год спустя, после того, как старший брат Ивана поступил в гвардейскую артиллерию, семья переехала в Санкт-Петербург, и Иван Тургенев тогда же перешёл в Петербургский университет.</a:t>
            </a:r>
          </a:p>
        </p:txBody>
      </p:sp>
      <p:pic>
        <p:nvPicPr>
          <p:cNvPr id="3" name="Picture 2" descr="D:\мои картинки\atta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214563"/>
            <a:ext cx="3286125" cy="2736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Содержимое 4" descr="моск.ун-т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2214563"/>
            <a:ext cx="335756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1428750" y="5143500"/>
            <a:ext cx="2714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 САНКТ-ПЕТЕРБУРГСКИЙ </a:t>
            </a:r>
          </a:p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ГОСУДАРСТВЕННЫЙ УНИВЕРСИТЕТ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Прямоугольник 5"/>
          <p:cNvSpPr>
            <a:spLocks noChangeArrowheads="1"/>
          </p:cNvSpPr>
          <p:nvPr/>
        </p:nvSpPr>
        <p:spPr bwMode="auto">
          <a:xfrm>
            <a:off x="5429250" y="5357813"/>
            <a:ext cx="2643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МОСКОВСКИЙ УНИВЕРСИТЕТ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История создания рассказа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1000125" y="1571625"/>
            <a:ext cx="7286625" cy="4554538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1852 году умер Н.В. Гоголь. Этим трагическим событием И.С. Тургенев был сильно поражён, а также тем, что последовал запрет на любые упоминания о Гоголе в прессе. Однако в газете «Московские ведомости» Тургенев сумел напечатать некролог, за что был наказан: взят под арест и отправлен под присмотр на родину. Находясь под арестом, Иван Сергеевич продолжал работать и написал повесть «Муму».</a:t>
            </a:r>
          </a:p>
          <a:p>
            <a:pPr>
              <a:defRPr/>
            </a:pPr>
            <a:endParaRPr lang="ru-RU" dirty="0" smtClean="0"/>
          </a:p>
        </p:txBody>
      </p:sp>
      <p:pic>
        <p:nvPicPr>
          <p:cNvPr id="4" name="Picture 2" descr="C:\Users\Екатерина\Pictures\4665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714752"/>
            <a:ext cx="2857520" cy="25630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остоженка 37 дом муму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214554"/>
            <a:ext cx="7500990" cy="3786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5" name="Прямоугольник 6"/>
          <p:cNvSpPr>
            <a:spLocks noChangeArrowheads="1"/>
          </p:cNvSpPr>
          <p:nvPr/>
        </p:nvSpPr>
        <p:spPr bwMode="auto">
          <a:xfrm>
            <a:off x="1714500" y="857250"/>
            <a:ext cx="5786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Москва, ул. Остоженка, 37 -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Дом Варвары Петровны Тургеневой, матери писателя, 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где жили герои рассказа «Муму»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68313" y="714375"/>
            <a:ext cx="8229600" cy="688975"/>
          </a:xfrm>
        </p:spPr>
        <p:txBody>
          <a:bodyPr/>
          <a:lstStyle/>
          <a:p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Прототип образа </a:t>
            </a:r>
            <a:br>
              <a:rPr lang="ru-RU" sz="4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главного героя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928688" y="1928813"/>
            <a:ext cx="7643812" cy="4081462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2800" smtClean="0">
                <a:solidFill>
                  <a:srgbClr val="990033"/>
                </a:solidFill>
                <a:latin typeface="Monotype Corsiva" pitchFamily="66" charset="0"/>
              </a:rPr>
              <a:t>        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Прототипом образа Герасима явился немой дворник Андрей, который жил у Варвары Петровны Лутовиновой, матери писателя. Это был «красавец с русыми волосами и синими глазами, огромного роста и с такой же силой, он поднимал 10 пудов. Обиды, которые терпел Герасим от своей барыни, почти полностью повторяют обиды, нанесённые реальному дворнику Андрею. Андрей, в отличие от Герасима, служил барыне до конца жизни, был верен ей и после того, как погибла собачка.</a:t>
            </a:r>
          </a:p>
        </p:txBody>
      </p:sp>
      <p:pic>
        <p:nvPicPr>
          <p:cNvPr id="4" name="Рисунок 3" descr="i_5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4071942"/>
            <a:ext cx="2025690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_5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71480"/>
            <a:ext cx="3374843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5000625" y="1214438"/>
            <a:ext cx="3500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5" name="Рисунок 4" descr="a754754eec8f.jpg"/>
          <p:cNvPicPr>
            <a:picLocks noChangeAspect="1"/>
          </p:cNvPicPr>
          <p:nvPr/>
        </p:nvPicPr>
        <p:blipFill>
          <a:blip r:embed="rId3" cstate="print"/>
          <a:srcRect b="7086"/>
          <a:stretch>
            <a:fillRect/>
          </a:stretch>
        </p:blipFill>
        <p:spPr bwMode="auto">
          <a:xfrm>
            <a:off x="4857752" y="1928802"/>
            <a:ext cx="3571900" cy="4464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642938" y="5214938"/>
            <a:ext cx="3500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Дворник Герасим</a:t>
            </a: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4929188" y="357188"/>
            <a:ext cx="35004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Крепостной крестьянин матери писателя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672</Words>
  <Application>Microsoft Office PowerPoint</Application>
  <PresentationFormat>Экран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Monotype Corsiva</vt:lpstr>
      <vt:lpstr>Тема Office</vt:lpstr>
      <vt:lpstr>Слайд 1</vt:lpstr>
      <vt:lpstr>Слайд 2</vt:lpstr>
      <vt:lpstr>Слайд 3</vt:lpstr>
      <vt:lpstr>Слайд 4</vt:lpstr>
      <vt:lpstr>Слайд 5</vt:lpstr>
      <vt:lpstr>История создания рассказа</vt:lpstr>
      <vt:lpstr>Слайд 7</vt:lpstr>
      <vt:lpstr>Прототип образа  главного героя</vt:lpstr>
      <vt:lpstr>Слайд 9</vt:lpstr>
      <vt:lpstr>Слайд 10</vt:lpstr>
      <vt:lpstr>Слайд 11</vt:lpstr>
      <vt:lpstr>Прототип (от греч. прообраз) – реальный человек, облик, поведение, события жизни которого послужили автору основой для создания образа литературного героя.  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Test</dc:creator>
  <cp:lastModifiedBy>Admin</cp:lastModifiedBy>
  <cp:revision>78</cp:revision>
  <dcterms:created xsi:type="dcterms:W3CDTF">2009-02-18T19:14:28Z</dcterms:created>
  <dcterms:modified xsi:type="dcterms:W3CDTF">2013-12-14T17:48:05Z</dcterms:modified>
</cp:coreProperties>
</file>