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56" r:id="rId7"/>
    <p:sldMasterId id="2147483770" r:id="rId8"/>
    <p:sldMasterId id="2147483784" r:id="rId9"/>
    <p:sldMasterId id="2147483797" r:id="rId10"/>
    <p:sldMasterId id="2147483809" r:id="rId11"/>
    <p:sldMasterId id="2147483821" r:id="rId12"/>
    <p:sldMasterId id="2147483833" r:id="rId13"/>
    <p:sldMasterId id="2147483941" r:id="rId14"/>
  </p:sldMasterIdLst>
  <p:sldIdLst>
    <p:sldId id="256" r:id="rId15"/>
    <p:sldId id="257" r:id="rId16"/>
    <p:sldId id="258" r:id="rId17"/>
    <p:sldId id="259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60" r:id="rId33"/>
    <p:sldId id="27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6451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451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452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453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3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453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3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453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4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454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4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454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454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2C1444-FB71-446C-A5A4-CB008F7FF9B4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1520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6A21-867E-467C-BC4F-3ED996B5F60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85B1-829C-4D9A-A01D-D1834680C3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3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19191-D216-4091-94EF-C1DDBF7AF8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7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91E0-F555-4375-8170-FD7E14A0E7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99F0-08DB-4A1E-9DD2-AE45AD5EA9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96A5-729E-4F7D-8C29-FBC7C36F4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5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8A4A-59B3-48C7-9D22-7766E280E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8663-4A68-4548-A87F-EF98AF8098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F230-C4FE-43B5-92FB-9F9A2B6FA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62D0-BA5C-4B1D-A29C-EA3E4ECB6C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A28C-5D0A-40F8-B5EE-5B2F424D98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19A7-9A5D-4465-919B-27693DD4E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20B0-B0ED-4F05-A98B-84AFE4BE16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AE90-60AD-44F0-B128-8E5AA42F27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3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8D3-7580-4268-A107-D1A5BBB63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7DF2-F94B-4AA8-A100-C03AFBEF62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9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A540-81E4-4E7F-95BF-CF5C184EEBA3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5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BE5D-498E-41F1-99EB-C435E557E5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5EB7-D151-4E76-B178-D92C23F458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5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E668-7FA5-45DC-85B0-9A7F8A1F6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CC76-6313-4176-A21B-323EA475EF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3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324B-F4BE-4FC3-9183-3B6C816D1E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3C37-8CCA-4923-95A8-A019F993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3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917A-83C0-4141-8EB0-D57E229BE6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10E8-B141-41BC-88F4-795588F98A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B904-195D-4FD0-A6D3-5419618CE3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5041-1645-4AA8-934E-2574275E51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9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1038-98F0-44F7-8EB6-388F7A0BF3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6F86-6C86-4F9B-8019-23EA19C20D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8A4A-59B3-48C7-9D22-7766E280E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8663-4A68-4548-A87F-EF98AF8098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2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F230-C4FE-43B5-92FB-9F9A2B6FA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62D0-BA5C-4B1D-A29C-EA3E4ECB6C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A28C-5D0A-40F8-B5EE-5B2F424D98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19A7-9A5D-4465-919B-27693DD4E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20B0-B0ED-4F05-A98B-84AFE4BE16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AE90-60AD-44F0-B128-8E5AA42F27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4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6451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451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452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453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3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453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3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453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4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454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4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454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454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2C1444-FB71-446C-A5A4-CB008F7FF9B4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083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8D3-7580-4268-A107-D1A5BBB63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7DF2-F94B-4AA8-A100-C03AFBEF62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8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BE5D-498E-41F1-99EB-C435E557E5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5EB7-D151-4E76-B178-D92C23F458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9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E668-7FA5-45DC-85B0-9A7F8A1F6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CC76-6313-4176-A21B-323EA475EF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324B-F4BE-4FC3-9183-3B6C816D1E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3C37-8CCA-4923-95A8-A019F993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917A-83C0-4141-8EB0-D57E229BE6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10E8-B141-41BC-88F4-795588F98A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B904-195D-4FD0-A6D3-5419618CE3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5041-1645-4AA8-934E-2574275E51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1038-98F0-44F7-8EB6-388F7A0BF3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6F86-6C86-4F9B-8019-23EA19C20D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8A4A-59B3-48C7-9D22-7766E280E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8663-4A68-4548-A87F-EF98AF8098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6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F230-C4FE-43B5-92FB-9F9A2B6FA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62D0-BA5C-4B1D-A29C-EA3E4ECB6C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4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A28C-5D0A-40F8-B5EE-5B2F424D98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19A7-9A5D-4465-919B-27693DD4E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EA19-4F2F-4832-95F2-DC930D2C2C05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9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20B0-B0ED-4F05-A98B-84AFE4BE16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AE90-60AD-44F0-B128-8E5AA42F27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3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8D3-7580-4268-A107-D1A5BBB63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7DF2-F94B-4AA8-A100-C03AFBEF62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8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BE5D-498E-41F1-99EB-C435E557E5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5EB7-D151-4E76-B178-D92C23F458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6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E668-7FA5-45DC-85B0-9A7F8A1F6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CC76-6313-4176-A21B-323EA475EF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324B-F4BE-4FC3-9183-3B6C816D1E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3C37-8CCA-4923-95A8-A019F993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2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917A-83C0-4141-8EB0-D57E229BE6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10E8-B141-41BC-88F4-795588F98A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7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B904-195D-4FD0-A6D3-5419618CE3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5041-1645-4AA8-934E-2574275E51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1038-98F0-44F7-8EB6-388F7A0BF3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6F86-6C86-4F9B-8019-23EA19C20D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5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5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C9EAB-88E2-4BE4-8F63-712A5413F939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3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25.08.2014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987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048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7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5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5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5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F56E0-843C-4D72-84DE-679E0007F348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4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25.08.2014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3DBB-BAC8-4098-B3C8-D7B263583E0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8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ACDEE-AEFA-493C-8BD5-B60371A16071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8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8EC1-BE3E-4C6E-80C0-38C6AC2D358C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E9199-5AE4-444F-83EB-57899D55562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8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EA19-4F2F-4832-95F2-DC930D2C2C05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1C425-24B9-4543-83BC-9728197D5C67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6A21-867E-467C-BC4F-3ED996B5F60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A540-81E4-4E7F-95BF-CF5C184EEBA3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7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6451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451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2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452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453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3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453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3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453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4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454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454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454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54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454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455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2C1444-FB71-446C-A5A4-CB008F7FF9B4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02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EA19-4F2F-4832-95F2-DC930D2C2C05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C9EAB-88E2-4BE4-8F63-712A5413F939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3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F56E0-843C-4D72-84DE-679E0007F348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9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3DBB-BAC8-4098-B3C8-D7B263583E0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3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ACDEE-AEFA-493C-8BD5-B60371A16071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8EC1-BE3E-4C6E-80C0-38C6AC2D358C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5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C9EAB-88E2-4BE4-8F63-712A5413F939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7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E9199-5AE4-444F-83EB-57899D55562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6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1C425-24B9-4543-83BC-9728197D5C67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8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6A21-867E-467C-BC4F-3ED996B5F60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6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A540-81E4-4E7F-95BF-CF5C184EEBA3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25.08.2014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6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4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202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2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F56E0-843C-4D72-84DE-679E0007F348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2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0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0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2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7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25.08.2014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6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264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4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3DBB-BAC8-4098-B3C8-D7B263583E0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8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4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2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2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6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6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25.08.2014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3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49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ACDEE-AEFA-493C-8BD5-B60371A16071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81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7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9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6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B7095B-270C-40EC-A017-A191053ED1D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3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0C84-7F28-4A54-8950-0027C1BF5DE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4A9E-7B34-4C9C-86B7-7B3E1707E3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4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8EC1-BE3E-4C6E-80C0-38C6AC2D358C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4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8D33-5076-4918-8031-CF4350D197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4C264-617E-4F13-9C2E-C8B7212D81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6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C42F0-CB6C-4E62-AC90-4D5E5F7FA7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0CB8D-717A-448B-B77C-33942F2840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CA12-70FB-4354-8A1C-FE6A8E29B4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B56F-DC0C-4668-88E4-108A95987B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F7C0-1753-4829-9E0D-F37ADEF67D3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1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1D4F7-7856-4E84-B85D-C2271517150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053F255-6C4B-4F50-8243-A721FCC5608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4DE123CF-7DA9-435F-9776-D22192F548A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3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E9199-5AE4-444F-83EB-57899D55562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B7095B-270C-40EC-A017-A191053ED1D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1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0C84-7F28-4A54-8950-0027C1BF5DE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4A9E-7B34-4C9C-86B7-7B3E1707E3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8D33-5076-4918-8031-CF4350D197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4C264-617E-4F13-9C2E-C8B7212D81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1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C42F0-CB6C-4E62-AC90-4D5E5F7FA7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0CB8D-717A-448B-B77C-33942F2840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CA12-70FB-4354-8A1C-FE6A8E29B4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B56F-DC0C-4668-88E4-108A95987B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F7C0-1753-4829-9E0D-F37ADEF67D3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8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1C425-24B9-4543-83BC-9728197D5C67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1D4F7-7856-4E84-B85D-C2271517150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5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053F255-6C4B-4F50-8243-A721FCC5608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4DE123CF-7DA9-435F-9776-D22192F548A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4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21F8-B923-4024-9BB7-B866BCD09B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9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93BB4-A420-4AED-88C2-68B2F67604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3AFC-2AE3-43E0-A884-2D7C784DDE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8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F3EC-63E2-4367-A98E-AF5F1F69A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D8FD-7373-41AB-B01F-169DF4157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5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F86A-0059-4E8E-8D30-DD2C3B13D9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5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C958C-255D-410D-81E1-20A0CF067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5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349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34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349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34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6350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35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35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35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6350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350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351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35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351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35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35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63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63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E5AE7-D760-4082-BE3D-DFA6F1C4D363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B9947-C82B-4F7E-BEC7-F30353A2E9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0A1E8-2A86-44E4-A1AF-850888FD97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7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B9947-C82B-4F7E-BEC7-F30353A2E9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0A1E8-2A86-44E4-A1AF-850888FD97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B9947-C82B-4F7E-BEC7-F30353A2E9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0A1E8-2A86-44E4-A1AF-850888FD97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E5AE7-D760-4082-BE3D-DFA6F1C4D363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349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34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349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34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6350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35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35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35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6350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350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351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35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351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35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35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63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63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E5AE7-D760-4082-BE3D-DFA6F1C4D363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349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34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grpSp>
          <p:nvGrpSpPr>
            <p:cNvPr id="6349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34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6350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35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35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35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6350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350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0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351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35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351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35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35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  <p:sp>
          <p:nvSpPr>
            <p:cNvPr id="635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63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63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E5AE7-D760-4082-BE3D-DFA6F1C4D363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9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25.08.2014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3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58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A257FA-67B9-4A0E-AC30-EF3ECD0289B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66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58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A257FA-67B9-4A0E-AC30-EF3ECD0289B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943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597FB-B563-4E00-8013-52E39787348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erception.ru/sites/default/files/field/image/vitruvianskiy-chelovek-psy.gif" TargetMode="Externa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Calibri"/>
                <a:cs typeface="Times New Roman"/>
              </a:rPr>
              <a:t>Развитие творческих способностей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у обучающихся  на уроках химии.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6561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Усть – Абаканская средняя общеобразовательная школа</a:t>
            </a:r>
            <a:endParaRPr lang="ru-RU" sz="2400" dirty="0">
              <a:ea typeface="Calibri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Волкова Е.Л.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69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комп1\Рабочий стол\Помидоры\SAM_111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27995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комп1\Рабочий стол\Помидоры\SAM_1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комп1\Рабочий стол\Помидоры\SAM_1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071942"/>
            <a:ext cx="426244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Наблюдение томатов сорта «Красная груша»</a:t>
            </a:r>
            <a:endParaRPr lang="ru-RU" sz="4000" b="1" cap="all" dirty="0">
              <a:ln/>
              <a:solidFill>
                <a:srgbClr val="7FD13B"/>
              </a:solidFill>
              <a:effectLst>
                <a:outerShdw blurRad="19685" dist="12700" dir="5400000" algn="tl" rotWithShape="0">
                  <a:srgbClr val="7FD13B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41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комп1\Рабочий стол\Помидоры\SAM_1107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4071942"/>
            <a:ext cx="3927764" cy="24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комп1\Рабочий стол\Помидоры\SAM_1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комп1\Рабочий стол\Помидоры\SAM_1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929090" cy="33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142852"/>
            <a:ext cx="66120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Наблюдение томатов сорта «Пудовик» </a:t>
            </a:r>
            <a:endParaRPr lang="ru-RU" sz="3200" b="1" cap="all" dirty="0">
              <a:ln/>
              <a:solidFill>
                <a:srgbClr val="7FD13B"/>
              </a:solidFill>
              <a:effectLst>
                <a:outerShdw blurRad="19685" dist="12700" dir="5400000" algn="tl" rotWithShape="0">
                  <a:srgbClr val="7FD13B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91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Проект «Психосоматик»</a:t>
            </a:r>
            <a:r>
              <a:rPr lang="ru-RU" sz="1400" smtClean="0">
                <a:cs typeface="Times New Roman" pitchFamily="18" charset="0"/>
              </a:rPr>
              <a:t/>
            </a:r>
            <a:br>
              <a:rPr lang="ru-RU" sz="1400" smtClean="0">
                <a:cs typeface="Times New Roman" pitchFamily="18" charset="0"/>
              </a:rPr>
            </a:br>
            <a:endParaRPr lang="ru-RU" sz="2600" smtClean="0">
              <a:cs typeface="Trebuchet MS" pitchFamily="34" charset="0"/>
            </a:endParaRPr>
          </a:p>
        </p:txBody>
      </p:sp>
      <p:pic>
        <p:nvPicPr>
          <p:cNvPr id="3075" name="Объект 5" descr="http://www.perception.ru/sites/default/files/field/image/vitruvianskiy-chelovek-psy.gif">
            <a:hlinkClick r:id="rId2" tooltip="&quot;Психолог, психотерапевт,  психиатр… Или есть ли в России психотерапия?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952328" cy="280831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3455988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Байкалова Дарья,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«Усть-Абаканская СОШ »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Волкова Е.Л..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828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7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640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Влияние газированных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895600" y="17526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напитков на 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29956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эмаль зубов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895600" y="4114800"/>
            <a:ext cx="59531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Выполнила ученица 6А класса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486400" y="4876800"/>
            <a:ext cx="32766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Байкалова Дарья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  <a:noFill/>
          <a:ln/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Цель исследования:</a:t>
            </a:r>
            <a:r>
              <a:rPr lang="ru-RU">
                <a:latin typeface="Times New Roman" pitchFamily="18" charset="0"/>
              </a:rPr>
              <a:t> изучение вредного влияния газированных напитков на эмаль молочного и коренных зубов.</a:t>
            </a:r>
          </a:p>
          <a:p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Объект исследования:</a:t>
            </a:r>
            <a:r>
              <a:rPr lang="ru-RU">
                <a:latin typeface="Times New Roman" pitchFamily="18" charset="0"/>
              </a:rPr>
              <a:t> молочный зуб и два коренных зуба.</a:t>
            </a:r>
          </a:p>
          <a:p>
            <a:r>
              <a:rPr lang="ru-RU" b="1">
                <a:latin typeface="Times New Roman" pitchFamily="18" charset="0"/>
              </a:rPr>
              <a:t>Предмет исследования:</a:t>
            </a:r>
            <a:r>
              <a:rPr lang="ru-RU">
                <a:latin typeface="Times New Roman" pitchFamily="18" charset="0"/>
              </a:rPr>
              <a:t> эмаль зубов.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8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Чайное растение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0"/>
            <a:ext cx="7239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Знакомьтесь: чай!</a:t>
            </a:r>
          </a:p>
        </p:txBody>
      </p:sp>
    </p:spTree>
    <p:extLst>
      <p:ext uri="{BB962C8B-B14F-4D97-AF65-F5344CB8AC3E}">
        <p14:creationId xmlns:p14="http://schemas.microsoft.com/office/powerpoint/2010/main" val="231133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развитие проектно –исследовательских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компетенций учащихся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использование учебных интегрированных проектов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химия, технология, английский язык.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5072062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учащихся с историей, составом, применением чая;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социологический опрос среди учащихся по употреблению чая;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внешний вид различных сортов чая их состав;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произвести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классификацию чая;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химический состав листового чая;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экспериментально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исследовать количественное содержание витамина С в чае, проводить процесс титрования;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выявить  сорта чая, содержащие наибольшее количество витамина С;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заваривать чай по-русски и по-английски;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влияние чая на здоровье человека,  научить делать косметические средства по уходу за телом на основе чая.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2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Группа социологов.</a:t>
            </a:r>
          </a:p>
        </p:txBody>
      </p:sp>
      <p:pic>
        <p:nvPicPr>
          <p:cNvPr id="9219" name="Picture 2" descr="C:\Documents and Settings\комп1\Рабочий стол\проект\проекты 0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24744"/>
            <a:ext cx="7992887" cy="5616624"/>
          </a:xfrm>
        </p:spPr>
      </p:pic>
    </p:spTree>
    <p:extLst>
      <p:ext uri="{BB962C8B-B14F-4D97-AF65-F5344CB8AC3E}">
        <p14:creationId xmlns:p14="http://schemas.microsoft.com/office/powerpoint/2010/main" val="29736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комп1\Рабочий стол\проект\проекты 0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125" cy="3857625"/>
          </a:xfrm>
        </p:spPr>
      </p:pic>
      <p:pic>
        <p:nvPicPr>
          <p:cNvPr id="14339" name="Picture 4" descr="C:\Documents and Settings\комп1\Рабочий стол\проект\проекты 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571750"/>
            <a:ext cx="466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1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-Надо быть терпеливым. Не ждите «быстрых результатов, они обязательно будут, но не торопите события.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-Необходимо помнить о доброжелательности. Оценивание детских работ –дело очень деликатное.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-Нужно всегда помнить о равноправии. Каждый ребенок имеет право на творческое самовыражение, поэтому нельзя делить детей на талантливых и «остальных»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-И самое главное - творите сами. Как нет детей без воображения, так нет и педагога без творческих порывов.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623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224136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Творческие способности – это индивидуальные особенности качества человека, которые определяют успешность выполнения им творческой деятельности.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3096344"/>
          </a:xfrm>
        </p:spPr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Основные направления в развитии творческих способностей детей:  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Развитие воображения.  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Развитие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 мышления, которые формируют креативность.  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055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83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7FD13B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FD13B">
                        <a:tint val="63000"/>
                        <a:sat val="105000"/>
                      </a:srgbClr>
                    </a:gs>
                    <a:gs pos="90000">
                      <a:srgbClr val="7FD13B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внимание.</a:t>
            </a:r>
            <a:endParaRPr lang="ru-RU" sz="5400" b="1" dirty="0">
              <a:ln w="17780" cmpd="sng">
                <a:solidFill>
                  <a:srgbClr val="7FD13B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7FD13B">
                      <a:tint val="63000"/>
                      <a:sat val="105000"/>
                    </a:srgbClr>
                  </a:gs>
                  <a:gs pos="90000">
                    <a:srgbClr val="7FD13B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6" descr="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4876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77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Ассоциативность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это способность видеть связь и сходные черты в предметах и явлениях, на первый взгляд не сопоставимых.  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Сформулировать противоречия и найти способ его разрешения позволяет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диалектичность мышления.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Системное мышление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позволяет видеть огромное количество свойств предметов, улавливать взаимосвязи на уровне  частей, системы  и взаимосвязи с другими системами.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753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Например: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1) решите анаграммы и исключите лишнее слово:  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етубн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нэта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паюпорл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нексиг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2) Подберите название животного, которое соответствует каждой из предложенных формул : вол, павлин, кабан, крохаль, скорпион.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НС-СН; 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НзС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СНз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НзС-СН2-ОН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         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СНзСОСНз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         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СНзСОН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3)Продолжи ряд формул: С2Н5ОН ; С2Н4; С3Н6О ; С3Н7ОН ; С3Н6; С4Н8О …    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42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93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Исследование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93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химического состава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066800" y="28194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мороженого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895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4419600" y="4114800"/>
            <a:ext cx="3876675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МОУ Усть-Абаканская СОШ №1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257800" y="4572000"/>
            <a:ext cx="226695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ученица 9А класса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24765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Авдонкина Кристина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419600" y="4114800"/>
            <a:ext cx="3876675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МОУ Усть-Абаканская СОШ №1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4419600" y="4114800"/>
            <a:ext cx="3876675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МОУ Усть-Абаканская СОШ №1</a:t>
            </a:r>
          </a:p>
        </p:txBody>
      </p:sp>
    </p:spTree>
    <p:extLst>
      <p:ext uri="{BB962C8B-B14F-4D97-AF65-F5344CB8AC3E}">
        <p14:creationId xmlns:p14="http://schemas.microsoft.com/office/powerpoint/2010/main" val="411631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388938"/>
            <a:ext cx="259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66"/>
                </a:solidFill>
                <a:latin typeface="Arial" charset="0"/>
              </a:rPr>
              <a:t>Цель исследования: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71800" y="419100"/>
            <a:ext cx="568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проверить с помощью химических опытов наличие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371600" y="838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органических соединений - белков, углеводов, жиров, входящих в состав мороженого.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7200" y="1676400"/>
            <a:ext cx="4378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66"/>
                </a:solidFill>
                <a:latin typeface="Arial" charset="0"/>
              </a:rPr>
              <a:t>Объект химического исследования: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78088" y="2133600"/>
            <a:ext cx="540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мороженое разных наименований и производителей.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33400" y="2590800"/>
            <a:ext cx="3005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66"/>
                </a:solidFill>
                <a:latin typeface="Arial" charset="0"/>
              </a:rPr>
              <a:t>Предмет исследования: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633538" y="2971800"/>
            <a:ext cx="579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белки, углеводы, жиры, входящие в состав мороженого.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09600" y="3505200"/>
            <a:ext cx="304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66"/>
                </a:solidFill>
                <a:latin typeface="Arial" charset="0"/>
              </a:rPr>
              <a:t>Гипотеза исследования: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04800" y="3970338"/>
            <a:ext cx="8529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мороженое будет действительно полезным, если в его состав будут входить: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690772" y="4292918"/>
            <a:ext cx="15576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белки;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</a:pPr>
            <a:endParaRPr lang="ru-RU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жиры;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</a:pPr>
            <a:endParaRPr lang="ru-RU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      углеводы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68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ХИМИЧЕСКИЕ ОПЫТЫ С МОРОЖЕНЫМ</a:t>
            </a:r>
            <a:r>
              <a:rPr lang="ru-RU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проведения опытов было взято пять сортов мороженого. </a:t>
            </a:r>
          </a:p>
        </p:txBody>
      </p:sp>
      <p:pic>
        <p:nvPicPr>
          <p:cNvPr id="8196" name="Picture 4" descr="SAM_0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4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МБОУ</a:t>
            </a:r>
            <a:br>
              <a:rPr lang="ru-RU" sz="2700" dirty="0" smtClean="0"/>
            </a:br>
            <a:r>
              <a:rPr lang="ru-RU" sz="2700" dirty="0" smtClean="0"/>
              <a:t>«УСТЬ - АБАКАНСКАЯ СОШ №1»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>Влияние солей тяжелых металлов на живой организм</a:t>
            </a:r>
            <a:r>
              <a:rPr lang="ru-RU" sz="3200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928934"/>
            <a:ext cx="3929090" cy="339567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  <a:br>
              <a:rPr lang="ru-RU" dirty="0" smtClean="0"/>
            </a:br>
            <a:r>
              <a:rPr lang="ru-RU" dirty="0" smtClean="0"/>
              <a:t>ученица 10 класса </a:t>
            </a:r>
            <a:br>
              <a:rPr lang="ru-RU" dirty="0" smtClean="0"/>
            </a:br>
            <a:r>
              <a:rPr lang="ru-RU" dirty="0" smtClean="0"/>
              <a:t>Зырянова Юлия</a:t>
            </a:r>
            <a:br>
              <a:rPr lang="ru-RU" dirty="0" smtClean="0"/>
            </a:br>
            <a:r>
              <a:rPr lang="ru-RU" dirty="0" smtClean="0"/>
              <a:t> Руководитель:</a:t>
            </a:r>
            <a:br>
              <a:rPr lang="ru-RU" dirty="0" smtClean="0"/>
            </a:br>
            <a:r>
              <a:rPr lang="ru-RU" dirty="0" smtClean="0"/>
              <a:t>учитель химии</a:t>
            </a:r>
            <a:br>
              <a:rPr lang="ru-RU" dirty="0" smtClean="0"/>
            </a:br>
            <a:r>
              <a:rPr lang="ru-RU" dirty="0" smtClean="0"/>
              <a:t>Волкова Елена Леонидовна.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68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19749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</a:t>
            </a:r>
            <a:r>
              <a:rPr lang="ru-RU" sz="2000" dirty="0" smtClean="0"/>
              <a:t>изучение</a:t>
            </a:r>
            <a:r>
              <a:rPr lang="ru-RU" sz="2400" dirty="0" smtClean="0"/>
              <a:t> </a:t>
            </a:r>
            <a:r>
              <a:rPr lang="ru-RU" sz="2000" dirty="0" smtClean="0"/>
              <a:t>реакции растений в условиях "затяжного" стресса, вызванной действием солей тяжелых металлов и обнаружение катионов металлов в томатном соке и почве.</a:t>
            </a:r>
            <a:endParaRPr lang="ru-RU" dirty="0" smtClean="0"/>
          </a:p>
          <a:p>
            <a:r>
              <a:rPr lang="ru-RU" sz="2000" dirty="0" smtClean="0"/>
              <a:t>                                                  </a:t>
            </a:r>
            <a:r>
              <a:rPr lang="ru-RU" sz="2000" dirty="0" smtClean="0"/>
              <a:t>томаты </a:t>
            </a:r>
            <a:r>
              <a:rPr lang="ru-RU" sz="2000" dirty="0" smtClean="0"/>
              <a:t>сортов «Красная груша» и «Пудовик».</a:t>
            </a:r>
            <a:endParaRPr lang="ru-RU" dirty="0" smtClean="0"/>
          </a:p>
          <a:p>
            <a:r>
              <a:rPr lang="ru-RU" sz="2400" dirty="0" smtClean="0"/>
              <a:t>                                            н</a:t>
            </a:r>
            <a:r>
              <a:rPr lang="ru-RU" sz="2200" dirty="0" smtClean="0"/>
              <a:t>акопление тяжелых металлов в плодах томатов.</a:t>
            </a:r>
            <a:endParaRPr lang="ru-RU" dirty="0" smtClean="0"/>
          </a:p>
          <a:p>
            <a:r>
              <a:rPr lang="ru-RU" sz="2400" dirty="0" smtClean="0"/>
              <a:t>                                                  п</a:t>
            </a:r>
            <a:r>
              <a:rPr lang="ru-RU" sz="2000" dirty="0" smtClean="0"/>
              <a:t>овышенное содержание тяжелых металлов оказывает вредное влияние на живые организмы.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Цель </a:t>
            </a:r>
            <a:r>
              <a:rPr lang="ru-RU" sz="2400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работы          </a:t>
            </a:r>
            <a:endParaRPr lang="ru-RU" sz="2400" b="1" cap="all" dirty="0">
              <a:ln/>
              <a:solidFill>
                <a:srgbClr val="7FD13B"/>
              </a:solidFill>
              <a:effectLst>
                <a:outerShdw blurRad="19685" dist="12700" dir="5400000" algn="tl" rotWithShape="0">
                  <a:srgbClr val="7FD13B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606" y="2214554"/>
            <a:ext cx="298466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Объект исследования: </a:t>
            </a:r>
            <a:endParaRPr lang="ru-RU" sz="1600" b="1" cap="all" dirty="0">
              <a:ln/>
              <a:solidFill>
                <a:srgbClr val="7FD13B"/>
              </a:solidFill>
              <a:effectLst>
                <a:outerShdw blurRad="19685" dist="12700" dir="5400000" algn="tl" rotWithShape="0">
                  <a:srgbClr val="7FD13B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928934"/>
            <a:ext cx="34936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Предмет исследования: </a:t>
            </a:r>
            <a:endParaRPr lang="ru-RU" b="1" cap="all" dirty="0">
              <a:ln/>
              <a:solidFill>
                <a:srgbClr val="7FD13B"/>
              </a:solidFill>
              <a:effectLst>
                <a:outerShdw blurRad="19685" dist="12700" dir="5400000" algn="tl" rotWithShape="0">
                  <a:srgbClr val="7FD13B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643314"/>
            <a:ext cx="36170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7FD13B"/>
                </a:solidFill>
                <a:effectLst>
                  <a:outerShdw blurRad="19685" dist="12700" dir="5400000" algn="tl" rotWithShape="0">
                    <a:srgbClr val="7FD13B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Гипотеза исследования: </a:t>
            </a:r>
            <a:endParaRPr lang="ru-RU" b="1" cap="all" dirty="0">
              <a:ln/>
              <a:solidFill>
                <a:srgbClr val="7FD13B"/>
              </a:solidFill>
              <a:effectLst>
                <a:outerShdw blurRad="19685" dist="12700" dir="5400000" algn="tl" rotWithShape="0">
                  <a:srgbClr val="7FD13B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25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блака">
  <a:themeElements>
    <a:clrScheme name="Облака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блака">
  <a:themeElements>
    <a:clrScheme name="Облака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514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Шары</vt:lpstr>
      <vt:lpstr>1_Шары</vt:lpstr>
      <vt:lpstr>2_Шары</vt:lpstr>
      <vt:lpstr>Эркер</vt:lpstr>
      <vt:lpstr>2_Эркер</vt:lpstr>
      <vt:lpstr>3_Эркер</vt:lpstr>
      <vt:lpstr>Облака</vt:lpstr>
      <vt:lpstr>1_Облака</vt:lpstr>
      <vt:lpstr>Оформление по умолчанию</vt:lpstr>
      <vt:lpstr>1_Тема Office</vt:lpstr>
      <vt:lpstr>2_Тема Office</vt:lpstr>
      <vt:lpstr>3_Тема Office</vt:lpstr>
      <vt:lpstr>4_Эркер</vt:lpstr>
      <vt:lpstr>Поток</vt:lpstr>
      <vt:lpstr>Развитие творческих способностей у обучающихся  на уроках химии.</vt:lpstr>
      <vt:lpstr>Творческие способности – это индивидуальные особенности качества человека, которые определяют успешность выполнения им творческой деятельности.</vt:lpstr>
      <vt:lpstr>Качества:</vt:lpstr>
      <vt:lpstr>Творческие задания:</vt:lpstr>
      <vt:lpstr>Презентация PowerPoint</vt:lpstr>
      <vt:lpstr>Презентация PowerPoint</vt:lpstr>
      <vt:lpstr>ХИМИЧЕСКИЕ ОПЫТЫ С МОРОЖЕНЫМ </vt:lpstr>
      <vt:lpstr>МБОУ «УСТЬ - АБАКАНСКАЯ СОШ №1» Влияние солей тяжелых металлов на живой организм.   </vt:lpstr>
      <vt:lpstr>Презентация PowerPoint</vt:lpstr>
      <vt:lpstr>Презентация PowerPoint</vt:lpstr>
      <vt:lpstr>Презентация PowerPoint</vt:lpstr>
      <vt:lpstr>Проект «Психосоматик» </vt:lpstr>
      <vt:lpstr>Презентация PowerPoint</vt:lpstr>
      <vt:lpstr>Презентация PowerPoint</vt:lpstr>
      <vt:lpstr>Презентация PowerPoint</vt:lpstr>
      <vt:lpstr>Цель  : формирование и развитие проектно –исследовательских компетенций учащихся через использование учебных интегрированных проектов.  Предметы: химия, технология, английский язык. </vt:lpstr>
      <vt:lpstr>Группа социологов.</vt:lpstr>
      <vt:lpstr>Презентация PowerPoint</vt:lpstr>
      <vt:lpstr>Памятка: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обучающихся  на уроках химии.</dc:title>
  <dc:creator>1</dc:creator>
  <cp:lastModifiedBy>1</cp:lastModifiedBy>
  <cp:revision>8</cp:revision>
  <dcterms:created xsi:type="dcterms:W3CDTF">2014-08-25T12:51:19Z</dcterms:created>
  <dcterms:modified xsi:type="dcterms:W3CDTF">2014-08-25T14:20:46Z</dcterms:modified>
</cp:coreProperties>
</file>