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23" autoAdjust="0"/>
    <p:restoredTop sz="86433" autoAdjust="0"/>
  </p:normalViewPr>
  <p:slideViewPr>
    <p:cSldViewPr>
      <p:cViewPr varScale="1">
        <p:scale>
          <a:sx n="114" d="100"/>
          <a:sy n="114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6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Мужского </c:v>
                </c:pt>
                <c:pt idx="1">
                  <c:v>Женского</c:v>
                </c:pt>
                <c:pt idx="2">
                  <c:v>Среднего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Мужского </c:v>
                </c:pt>
                <c:pt idx="1">
                  <c:v>Женского</c:v>
                </c:pt>
                <c:pt idx="2">
                  <c:v>Среднего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12.5</c:v>
                </c:pt>
                <c:pt idx="1">
                  <c:v>99.5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Мужского </c:v>
                </c:pt>
                <c:pt idx="1">
                  <c:v>Женского</c:v>
                </c:pt>
                <c:pt idx="2">
                  <c:v>Среднего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36384"/>
        <c:axId val="36754560"/>
      </c:barChart>
      <c:catAx>
        <c:axId val="3673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36754560"/>
        <c:crosses val="autoZero"/>
        <c:auto val="1"/>
        <c:lblAlgn val="ctr"/>
        <c:lblOffset val="100"/>
        <c:noMultiLvlLbl val="0"/>
      </c:catAx>
      <c:valAx>
        <c:axId val="3675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36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2D25-F6D4-4C46-957F-7B9ABD10B497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C828-43E9-4475-B219-DE243E92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9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2C828-43E9-4475-B219-DE243E9211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D64367D-C1E8-415C-885A-364B5CDEBDD3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3199CA-B586-4340-8576-1C83C84F534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gan.ru/slowar/zh/zhensh1ina8.php" TargetMode="External"/><Relationship Id="rId2" Type="http://schemas.openxmlformats.org/officeDocument/2006/relationships/hyperlink" Target="http://pagan.ru/slowar/r/rebenok8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agan.ru/slowar/k/korowa0.php" TargetMode="External"/><Relationship Id="rId13" Type="http://schemas.openxmlformats.org/officeDocument/2006/relationships/hyperlink" Target="http://pagan.ru/slowar/k/krug1.php" TargetMode="External"/><Relationship Id="rId3" Type="http://schemas.openxmlformats.org/officeDocument/2006/relationships/hyperlink" Target="http://pagan.ru/slowar/z/zalozhnyepokojniki0.php" TargetMode="External"/><Relationship Id="rId7" Type="http://schemas.openxmlformats.org/officeDocument/2006/relationships/hyperlink" Target="http://pagan.ru/slowar/w/weder1ma0.php" TargetMode="External"/><Relationship Id="rId12" Type="http://schemas.openxmlformats.org/officeDocument/2006/relationships/hyperlink" Target="http://pagan.ru/slowar/z/zagowor0.php" TargetMode="External"/><Relationship Id="rId2" Type="http://schemas.openxmlformats.org/officeDocument/2006/relationships/hyperlink" Target="http://pagan.ru/slowar/b/bolezner10.php" TargetMode="Externa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agan.ru/slowar/o/oborotener10.php" TargetMode="External"/><Relationship Id="rId11" Type="http://schemas.openxmlformats.org/officeDocument/2006/relationships/hyperlink" Target="http://pagan.ru/slowar/o/oberegi8.php" TargetMode="External"/><Relationship Id="rId5" Type="http://schemas.openxmlformats.org/officeDocument/2006/relationships/hyperlink" Target="http://pagan.ru/slowar/p/petuh0.php" TargetMode="External"/><Relationship Id="rId15" Type="http://schemas.openxmlformats.org/officeDocument/2006/relationships/hyperlink" Target="http://pagan.ru/slowar/ch/chesnok1.php" TargetMode="External"/><Relationship Id="rId10" Type="http://schemas.openxmlformats.org/officeDocument/2006/relationships/hyperlink" Target="http://pagan.ru/slowar/k/koner10.php" TargetMode="External"/><Relationship Id="rId4" Type="http://schemas.openxmlformats.org/officeDocument/2006/relationships/hyperlink" Target="http://pagan.ru/slowar/n/nechistayasila0.php" TargetMode="External"/><Relationship Id="rId9" Type="http://schemas.openxmlformats.org/officeDocument/2006/relationships/hyperlink" Target="http://pagan.ru/slowar/m/moloko8.php" TargetMode="External"/><Relationship Id="rId14" Type="http://schemas.openxmlformats.org/officeDocument/2006/relationships/hyperlink" Target="http://pagan.ru/slowar/r/rasteniya-oberegi0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gan.ru/slowar/zh/zhertwa0.php" TargetMode="External"/><Relationship Id="rId2" Type="http://schemas.openxmlformats.org/officeDocument/2006/relationships/hyperlink" Target="http://pagan.ru/slowar/i/izba5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pagan.ru/slowar/d/demonologiya0.php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pagan.ru/slowar/b/brak0.php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gan.ru/slowar/d/domowoj0.php" TargetMode="External"/><Relationship Id="rId2" Type="http://schemas.openxmlformats.org/officeDocument/2006/relationships/hyperlink" Target="http://pagan.ru/slowar/l/leshij0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gan.ru/slowar/d/duh5.php" TargetMode="External"/><Relationship Id="rId2" Type="http://schemas.openxmlformats.org/officeDocument/2006/relationships/hyperlink" Target="http://pagan.ru/slowar/w/woda0.ph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pagan.ru/slowar/f/faraonki0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4299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4930567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Проект  по литературе.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Презентацию приготовила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Дудкина </a:t>
            </a:r>
            <a:r>
              <a:rPr lang="ru-RU" dirty="0" smtClean="0">
                <a:solidFill>
                  <a:srgbClr val="FF0000"/>
                </a:solidFill>
              </a:rPr>
              <a:t>Елизавета и Виноградова Ангелина 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Учитель : </a:t>
            </a:r>
            <a:r>
              <a:rPr lang="ru-RU" b="1" u="sng" dirty="0" err="1" smtClean="0">
                <a:solidFill>
                  <a:srgbClr val="FF0000"/>
                </a:solidFill>
              </a:rPr>
              <a:t>АфонькинаО.В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15656"/>
            <a:ext cx="1259632" cy="9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Изучая рассказы и поверья о малорусских </a:t>
            </a:r>
            <a:r>
              <a:rPr lang="ru-RU" sz="2400" dirty="0" smtClean="0"/>
              <a:t>русалках , необходимо отделить </a:t>
            </a:r>
            <a:r>
              <a:rPr lang="ru-RU" sz="2400" dirty="0"/>
              <a:t>от них классические и романские предания о сходных женских существах — сиренах: </a:t>
            </a:r>
            <a:r>
              <a:rPr lang="ru-RU" sz="2400" dirty="0" smtClean="0"/>
              <a:t>полуженщинах-полурыбах , привлекавших </a:t>
            </a:r>
            <a:r>
              <a:rPr lang="ru-RU" sz="2400" dirty="0"/>
              <a:t>и губивших путников очаровательным пением, так как эти поверья отразились на Украине весьма слабо, только в замечании, что песни слагают морские люди.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573016"/>
            <a:ext cx="9525" cy="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92" y="29279"/>
            <a:ext cx="9160091" cy="2160240"/>
          </a:xfrm>
        </p:spPr>
        <p:txBody>
          <a:bodyPr>
            <a:noAutofit/>
          </a:bodyPr>
          <a:lstStyle/>
          <a:p>
            <a:r>
              <a:rPr lang="ru-RU" sz="2400" dirty="0"/>
              <a:t>РУСАЛКИ — это души девушек, умерших до брака, широко известны поверья об их материнстве (РУСАЛКА появляется с </a:t>
            </a:r>
            <a:r>
              <a:rPr lang="ru-RU" sz="2400" i="1" dirty="0">
                <a:hlinkClick r:id="rId2"/>
              </a:rPr>
              <a:t>ребенком</a:t>
            </a:r>
            <a:r>
              <a:rPr lang="ru-RU" sz="2400" dirty="0"/>
              <a:t> на руках, награждает того, кто позаботился о ее младенце), а также о способности РУСАЛКИ кормить грудью человеческих детей, опекать новорожденных, </a:t>
            </a:r>
            <a:r>
              <a:rPr lang="ru-RU" sz="2400" dirty="0" smtClean="0"/>
              <a:t>оставленных </a:t>
            </a:r>
            <a:r>
              <a:rPr lang="ru-RU" sz="2400" i="1" dirty="0" smtClean="0">
                <a:hlinkClick r:id="rId3"/>
              </a:rPr>
              <a:t>женщинами</a:t>
            </a:r>
            <a:r>
              <a:rPr lang="ru-RU" sz="2400" dirty="0"/>
              <a:t> в </a:t>
            </a:r>
            <a:r>
              <a:rPr lang="ru-RU" sz="2400" dirty="0" smtClean="0"/>
              <a:t>поле.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0034"/>
            <a:ext cx="4714733" cy="47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Дети являются постоянным объектом преследований и вредоносных действий РУСАЛКИ, которая наказывает их за внеурочное появление в цветущем ржаном поле, гоняется за ними, щекочет, душит своей «железной </a:t>
            </a:r>
            <a:r>
              <a:rPr lang="ru-RU" sz="2400" dirty="0" err="1"/>
              <a:t>цыцкой</a:t>
            </a:r>
            <a:r>
              <a:rPr lang="ru-RU" sz="2400" dirty="0"/>
              <a:t>». похищает. </a:t>
            </a:r>
            <a:r>
              <a:rPr lang="ru-RU" sz="2400" b="1" dirty="0"/>
              <a:t>«Не ходи в жито,— угрожали на Волыни детям в период Русальной недели,— а то русалка заставит тебя нянчить своего ребенка».</a:t>
            </a:r>
            <a:r>
              <a:rPr lang="ru-RU" sz="2400" dirty="0"/>
              <a:t> О детях, погибших и умерших на Русальной неделе, в Полесье говорили: </a:t>
            </a:r>
            <a:r>
              <a:rPr lang="ru-RU" sz="2400" b="1" dirty="0"/>
              <a:t>«Русалки забрали к себе».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289992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Изредка встречаются поверья, что встреча с РУСАЛКОЙ грозит человеку </a:t>
            </a:r>
            <a:r>
              <a:rPr lang="ru-RU" sz="2400" i="1" dirty="0">
                <a:hlinkClick r:id="rId2"/>
              </a:rPr>
              <a:t>болезнью</a:t>
            </a:r>
            <a:r>
              <a:rPr lang="ru-RU" sz="2400" dirty="0"/>
              <a:t>: у него начинала трястись голова или страшная гримаса перекашивала лицо человека. Принадлежность РУСАЛОК к категории «ходячих» </a:t>
            </a:r>
            <a:r>
              <a:rPr lang="ru-RU" sz="2400" i="1" dirty="0">
                <a:hlinkClick r:id="rId3"/>
              </a:rPr>
              <a:t>покойников</a:t>
            </a:r>
            <a:r>
              <a:rPr lang="ru-RU" sz="2400" dirty="0"/>
              <a:t> или к </a:t>
            </a:r>
            <a:r>
              <a:rPr lang="ru-RU" sz="2400" i="1" dirty="0">
                <a:hlinkClick r:id="rId4"/>
              </a:rPr>
              <a:t>нечистой силе</a:t>
            </a:r>
            <a:r>
              <a:rPr lang="ru-RU" sz="2400" dirty="0"/>
              <a:t> проявляется в том, что они встречаются и вредят людям в основном по ночам, до первых </a:t>
            </a:r>
            <a:r>
              <a:rPr lang="ru-RU" sz="2400" i="1" dirty="0">
                <a:hlinkClick r:id="rId5"/>
              </a:rPr>
              <a:t>петухов</a:t>
            </a:r>
            <a:r>
              <a:rPr lang="ru-RU" sz="2400" dirty="0"/>
              <a:t>; способны к </a:t>
            </a:r>
            <a:r>
              <a:rPr lang="ru-RU" sz="2400" i="1" dirty="0" err="1">
                <a:hlinkClick r:id="rId6"/>
              </a:rPr>
              <a:t>оборотничеству</a:t>
            </a:r>
            <a:r>
              <a:rPr lang="ru-RU" sz="2400" dirty="0"/>
              <a:t>: могут, подобно </a:t>
            </a:r>
            <a:r>
              <a:rPr lang="ru-RU" sz="2400" i="1" dirty="0">
                <a:hlinkClick r:id="rId7"/>
              </a:rPr>
              <a:t>ведьмам</a:t>
            </a:r>
            <a:r>
              <a:rPr lang="ru-RU" sz="2400" dirty="0"/>
              <a:t>, отобрать у </a:t>
            </a:r>
            <a:r>
              <a:rPr lang="ru-RU" sz="2400" i="1" dirty="0">
                <a:hlinkClick r:id="rId8"/>
              </a:rPr>
              <a:t>коров</a:t>
            </a:r>
            <a:r>
              <a:rPr lang="ru-RU" sz="2400" dirty="0"/>
              <a:t> </a:t>
            </a:r>
            <a:r>
              <a:rPr lang="ru-RU" sz="2400" i="1" dirty="0">
                <a:hlinkClick r:id="rId9"/>
              </a:rPr>
              <a:t>молоко</a:t>
            </a:r>
            <a:r>
              <a:rPr lang="ru-RU" sz="2400" dirty="0"/>
              <a:t>; заплетают </a:t>
            </a:r>
            <a:r>
              <a:rPr lang="ru-RU" sz="2400" i="1" dirty="0">
                <a:hlinkClick r:id="rId10"/>
              </a:rPr>
              <a:t>коням</a:t>
            </a:r>
            <a:r>
              <a:rPr lang="ru-RU" sz="2400" dirty="0"/>
              <a:t> гривы; насылают болезни и стихийные бедствия; вылетают из халы через трубу и т.п. Система </a:t>
            </a:r>
            <a:r>
              <a:rPr lang="ru-RU" sz="2400" i="1" dirty="0">
                <a:hlinkClick r:id="rId11"/>
              </a:rPr>
              <a:t>оберегов</a:t>
            </a:r>
            <a:r>
              <a:rPr lang="ru-RU" sz="2400" dirty="0"/>
              <a:t> от РУСАЛОК во многом совпадает с приемами защиты от нечистой силы (крест, </a:t>
            </a:r>
            <a:r>
              <a:rPr lang="ru-RU" sz="2400" i="1" dirty="0">
                <a:hlinkClick r:id="rId12"/>
              </a:rPr>
              <a:t>молитва</a:t>
            </a:r>
            <a:r>
              <a:rPr lang="ru-RU" sz="2400" dirty="0"/>
              <a:t>, магический </a:t>
            </a:r>
            <a:r>
              <a:rPr lang="ru-RU" sz="2400" i="1" dirty="0">
                <a:hlinkClick r:id="rId13"/>
              </a:rPr>
              <a:t>круг</a:t>
            </a:r>
            <a:r>
              <a:rPr lang="ru-RU" sz="2400" dirty="0"/>
              <a:t>). Действенным средством оберега против РУСАЛОК считались такие </a:t>
            </a:r>
            <a:r>
              <a:rPr lang="ru-RU" sz="2400" i="1" dirty="0">
                <a:hlinkClick r:id="rId14"/>
              </a:rPr>
              <a:t>растения</a:t>
            </a:r>
            <a:r>
              <a:rPr lang="ru-RU" sz="2400" dirty="0"/>
              <a:t>, как полынь, хрен, </a:t>
            </a:r>
            <a:r>
              <a:rPr lang="ru-RU" sz="2400" i="1" dirty="0">
                <a:hlinkClick r:id="rId15"/>
              </a:rPr>
              <a:t>чеснок</a:t>
            </a:r>
            <a:r>
              <a:rPr lang="ru-RU" sz="2400" dirty="0"/>
              <a:t>, любисток.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4023587"/>
            <a:ext cx="3672408" cy="28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Для того чтобы в период Русальной недели не смогли навредить РУСАЛКИ, люди соблюдали специальные запреты, во многом совпадающие с поминальными: избегали работ, связанных с прядением, тканьем, шитьем </a:t>
            </a:r>
            <a:r>
              <a:rPr lang="ru-RU" sz="2400" b="1" dirty="0"/>
              <a:t>(«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 smtClean="0"/>
              <a:t>русалцы</a:t>
            </a:r>
            <a:r>
              <a:rPr lang="ru-RU" sz="2400" b="1" dirty="0" smtClean="0"/>
              <a:t> </a:t>
            </a:r>
            <a:r>
              <a:rPr lang="ru-RU" sz="2400" b="1" dirty="0"/>
              <a:t>очей не зашить»)</a:t>
            </a:r>
            <a:r>
              <a:rPr lang="ru-RU" sz="2400" dirty="0"/>
              <a:t>, не выполняли никаких полевых и огородных работ </a:t>
            </a:r>
            <a:r>
              <a:rPr lang="ru-RU" sz="2400" b="1" dirty="0"/>
              <a:t>(«не ходят в огород копать и окучивать, </a:t>
            </a:r>
            <a:r>
              <a:rPr lang="ru-RU" sz="2400" b="1" dirty="0" err="1"/>
              <a:t>бо</a:t>
            </a:r>
            <a:r>
              <a:rPr lang="ru-RU" sz="2400" b="1" dirty="0"/>
              <a:t> там всюду буде русалка»),</a:t>
            </a:r>
            <a:r>
              <a:rPr lang="ru-RU" sz="2400" dirty="0"/>
              <a:t> не подмазывали печь и стены </a:t>
            </a:r>
            <a:r>
              <a:rPr lang="ru-RU" sz="2400" i="1" dirty="0">
                <a:hlinkClick r:id="rId2"/>
              </a:rPr>
              <a:t>избы</a:t>
            </a:r>
            <a:r>
              <a:rPr lang="ru-RU" sz="2400" dirty="0"/>
              <a:t> </a:t>
            </a:r>
            <a:r>
              <a:rPr lang="ru-RU" sz="2400" b="1" dirty="0"/>
              <a:t>(«</a:t>
            </a:r>
            <a:r>
              <a:rPr lang="ru-RU" sz="2400" b="1" dirty="0" err="1"/>
              <a:t>щоб</a:t>
            </a:r>
            <a:r>
              <a:rPr lang="ru-RU" sz="2400" b="1" dirty="0"/>
              <a:t> русалкам очи не забрызгать глиною»)</a:t>
            </a:r>
            <a:r>
              <a:rPr lang="ru-RU" sz="2400" dirty="0"/>
              <a:t>, не ездили за дровами в лес и т.п. На ночь специально для РУСАЛКИ оставляли на столе </a:t>
            </a:r>
            <a:r>
              <a:rPr lang="ru-RU" sz="2400" i="1" dirty="0">
                <a:hlinkClick r:id="rId3"/>
              </a:rPr>
              <a:t>ужин</a:t>
            </a:r>
            <a:r>
              <a:rPr lang="ru-RU" sz="2400" dirty="0"/>
              <a:t>, на ближайших деревьях или ограде возле дома оставляли одежду.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42862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02" y="-315416"/>
            <a:ext cx="9144000" cy="2160239"/>
          </a:xfrm>
        </p:spPr>
        <p:txBody>
          <a:bodyPr>
            <a:normAutofit/>
          </a:bodyPr>
          <a:lstStyle/>
          <a:p>
            <a:r>
              <a:rPr lang="ru-RU" sz="2400" dirty="0"/>
              <a:t>Русалка — в восточнославянских поверьях женский </a:t>
            </a:r>
            <a:r>
              <a:rPr lang="ru-RU" sz="2400" i="1" dirty="0">
                <a:hlinkClick r:id="rId2"/>
              </a:rPr>
              <a:t>демонологический</a:t>
            </a:r>
            <a:r>
              <a:rPr lang="ru-RU" sz="2400" dirty="0"/>
              <a:t> персонаж, пребывающий на земле в течение Русальной недели (неделя до или после Троицы).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564904"/>
            <a:ext cx="5597128" cy="41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72208"/>
          </a:xfrm>
        </p:spPr>
        <p:txBody>
          <a:bodyPr>
            <a:noAutofit/>
          </a:bodyPr>
          <a:lstStyle/>
          <a:p>
            <a:r>
              <a:rPr lang="ru-RU" sz="2400" dirty="0"/>
              <a:t>Повсеместно известны представления о принадлежности РУСАЛКИ к миру </a:t>
            </a:r>
            <a:r>
              <a:rPr lang="ru-RU" sz="2400" dirty="0" smtClean="0"/>
              <a:t>мертвых. Считалось</a:t>
            </a:r>
            <a:r>
              <a:rPr lang="ru-RU" sz="2400" dirty="0"/>
              <a:t>, что русалками становились девушки, умершие до вступления в </a:t>
            </a:r>
            <a:r>
              <a:rPr lang="ru-RU" sz="2400" i="1" dirty="0" smtClean="0">
                <a:hlinkClick r:id="rId2"/>
              </a:rPr>
              <a:t>брак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752874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404664"/>
            <a:ext cx="9144000" cy="472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 </a:t>
            </a:r>
            <a:r>
              <a:rPr lang="ru-RU" sz="2400" dirty="0"/>
              <a:t>словом «русалка» жители </a:t>
            </a:r>
            <a:r>
              <a:rPr lang="ru-RU" sz="2400" dirty="0" err="1"/>
              <a:t>п</a:t>
            </a:r>
            <a:r>
              <a:rPr lang="ru-RU" sz="2400" dirty="0" err="1" smtClean="0"/>
              <a:t>олесских</a:t>
            </a:r>
            <a:r>
              <a:rPr lang="ru-RU" sz="2400" dirty="0" smtClean="0"/>
              <a:t> </a:t>
            </a:r>
            <a:r>
              <a:rPr lang="ru-RU" sz="2400" dirty="0"/>
              <a:t>сел понимали не только персонажей определенного класса демонов (тип </a:t>
            </a:r>
            <a:r>
              <a:rPr lang="ru-RU" sz="2400" i="1" dirty="0">
                <a:hlinkClick r:id="rId2"/>
              </a:rPr>
              <a:t>леших</a:t>
            </a:r>
            <a:r>
              <a:rPr lang="ru-RU" sz="2400" dirty="0"/>
              <a:t>, </a:t>
            </a:r>
            <a:r>
              <a:rPr lang="ru-RU" sz="2400" i="1" dirty="0">
                <a:hlinkClick r:id="rId3"/>
              </a:rPr>
              <a:t>домовых</a:t>
            </a:r>
            <a:r>
              <a:rPr lang="ru-RU" sz="2400" dirty="0"/>
              <a:t> и т. п</a:t>
            </a:r>
            <a:r>
              <a:rPr lang="ru-RU" sz="2400" dirty="0" smtClean="0"/>
              <a:t>.). </a:t>
            </a:r>
            <a:r>
              <a:rPr lang="ru-RU" sz="2400" dirty="0"/>
              <a:t>Часто говорили: </a:t>
            </a:r>
            <a:r>
              <a:rPr lang="ru-RU" sz="2400" b="1" dirty="0"/>
              <a:t>«Вон у </a:t>
            </a:r>
            <a:r>
              <a:rPr lang="ru-RU" sz="2400" b="1" dirty="0" err="1"/>
              <a:t>Данилихи</a:t>
            </a:r>
            <a:r>
              <a:rPr lang="ru-RU" sz="2400" b="1" dirty="0"/>
              <a:t> в роду есть русалка, дочка ж ее, Нина, </a:t>
            </a:r>
            <a:r>
              <a:rPr lang="ru-RU" sz="2400" b="1" dirty="0" err="1"/>
              <a:t>зарученная</a:t>
            </a:r>
            <a:r>
              <a:rPr lang="ru-RU" sz="2400" b="1" dirty="0"/>
              <a:t> умерла».</a:t>
            </a:r>
            <a:r>
              <a:rPr lang="ru-RU" sz="2400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2348880"/>
            <a:ext cx="36004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Как     представляли     русалок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008" y="90872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Русалки в русской мифологии - женщины-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утопленицы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(с ногами). По ночам они выходили на берег, сидели на ветвях, водили хороводы.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664296" cy="4240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805264"/>
            <a:ext cx="1270845" cy="8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503403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5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68096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Внешний вид русалок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4" y="2780928"/>
            <a:ext cx="4497209" cy="3372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72762"/>
            <a:ext cx="360137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1" y="116632"/>
            <a:ext cx="9144000" cy="328498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FFFFFF"/>
                </a:solidFill>
                <a:ea typeface="+mn-ea"/>
                <a:cs typeface="+mn-cs"/>
              </a:rPr>
              <a:t>Образ русалки в славянской мифологии существенно отличается от наших нынешних представлений об этих фантастических созданиях, сформированных большей частью, под влиянием современного западного кинематографа, где русалки изображаются в виде прекрасных дев с рыбьими хвостами. Однако такой внешний вид свойственен морским девам – западноевропейским русалкам, которые, скорее всего, унаследовали свой облик от гомеровских прекрасных сирен, заманивающих моряков в морские пучины своим волшебным пением</a:t>
            </a:r>
            <a:r>
              <a:rPr lang="ru-RU" sz="3200" dirty="0">
                <a:solidFill>
                  <a:srgbClr val="FFFFFF"/>
                </a:solidFill>
                <a:ea typeface="+mn-ea"/>
                <a:cs typeface="+mn-cs"/>
              </a:rPr>
              <a:t>.</a:t>
            </a:r>
            <a:br>
              <a:rPr lang="ru-RU" sz="3200" dirty="0">
                <a:solidFill>
                  <a:srgbClr val="FFFFFF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96951"/>
            <a:ext cx="2376264" cy="37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483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некоторых местах, где РУСАЛКУ считали </a:t>
            </a:r>
            <a:r>
              <a:rPr lang="ru-RU" sz="2700" i="1" dirty="0">
                <a:hlinkClick r:id="rId2"/>
              </a:rPr>
              <a:t>водным</a:t>
            </a:r>
            <a:r>
              <a:rPr lang="ru-RU" sz="2700" dirty="0"/>
              <a:t> </a:t>
            </a:r>
            <a:r>
              <a:rPr lang="ru-RU" sz="2700" i="1" dirty="0">
                <a:hlinkClick r:id="rId3"/>
              </a:rPr>
              <a:t>духом</a:t>
            </a:r>
            <a:r>
              <a:rPr lang="ru-RU" sz="2700" dirty="0"/>
              <a:t>, ее представляли себе в виде полуженщины - полурыбы. Таких РУСАЛОК часто называли </a:t>
            </a:r>
            <a:r>
              <a:rPr lang="ru-RU" sz="2700" i="1" dirty="0" err="1">
                <a:hlinkClick r:id="rId4"/>
              </a:rPr>
              <a:t>фараонками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74540"/>
            <a:ext cx="31462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158</TotalTime>
  <Words>313</Words>
  <Application>Microsoft Office PowerPoint</Application>
  <PresentationFormat>Экран (4:3)</PresentationFormat>
  <Paragraphs>18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Mylar</vt:lpstr>
      <vt:lpstr>Презентация PowerPoint</vt:lpstr>
      <vt:lpstr>Русалка — в восточнославянских поверьях женский демонологический персонаж, пребывающий на земле в течение Русальной недели (неделя до или после Троицы).</vt:lpstr>
      <vt:lpstr>Повсеместно известны представления о принадлежности РУСАЛКИ к миру мертвых. Считалось, что русалками становились девушки, умершие до вступления в брак.</vt:lpstr>
      <vt:lpstr>Презентация PowerPoint</vt:lpstr>
      <vt:lpstr>      Как     представляли     русалок .</vt:lpstr>
      <vt:lpstr>Презентация PowerPoint</vt:lpstr>
      <vt:lpstr>              Внешний вид русалок </vt:lpstr>
      <vt:lpstr>Образ русалки в славянской мифологии существенно отличается от наших нынешних представлений об этих фантастических созданиях, сформированных большей частью, под влиянием современного западного кинематографа, где русалки изображаются в виде прекрасных дев с рыбьими хвостами. Однако такой внешний вид свойственен морским девам – западноевропейским русалкам, которые, скорее всего, унаследовали свой облик от гомеровских прекрасных сирен, заманивающих моряков в морские пучины своим волшебным пением. </vt:lpstr>
      <vt:lpstr>В некоторых местах, где РУСАЛКУ считали водным духом, ее представляли себе в виде полуженщины - полурыбы. Таких РУСАЛОК часто называли фараонками.</vt:lpstr>
      <vt:lpstr>Изучая рассказы и поверья о малорусских русалках , необходимо отделить от них классические и романские предания о сходных женских существах — сиренах: полуженщинах-полурыбах , привлекавших и губивших путников очаровательным пением, так как эти поверья отразились на Украине весьма слабо, только в замечании, что песни слагают морские люди. </vt:lpstr>
      <vt:lpstr>РУСАЛКИ — это души девушек, умерших до брака, широко известны поверья об их материнстве (РУСАЛКА появляется с ребенком на руках, награждает того, кто позаботился о ее младенце), а также о способности РУСАЛКИ кормить грудью человеческих детей, опекать новорожденных, оставленных женщинами в поле.</vt:lpstr>
      <vt:lpstr> Дети являются постоянным объектом преследований и вредоносных действий РУСАЛКИ, которая наказывает их за внеурочное появление в цветущем ржаном поле, гоняется за ними, щекочет, душит своей «железной цыцкой». похищает. «Не ходи в жито,— угрожали на Волыни детям в период Русальной недели,— а то русалка заставит тебя нянчить своего ребенка». О детях, погибших и умерших на Русальной неделе, в Полесье говорили: «Русалки забрали к себе».</vt:lpstr>
      <vt:lpstr>Изредка встречаются поверья, что встреча с РУСАЛКОЙ грозит человеку болезнью: у него начинала трястись голова или страшная гримаса перекашивала лицо человека. Принадлежность РУСАЛОК к категории «ходячих» покойников или к нечистой силе проявляется в том, что они встречаются и вредят людям в основном по ночам, до первых петухов; способны к оборотничеству: могут, подобно ведьмам, отобрать у коров молоко; заплетают коням гривы; насылают болезни и стихийные бедствия; вылетают из халы через трубу и т.п. Система оберегов от РУСАЛОК во многом совпадает с приемами защиты от нечистой силы (крест, молитва, магический круг). Действенным средством оберега против РУСАЛОК считались такие растения, как полынь, хрен, чеснок, любисток.</vt:lpstr>
      <vt:lpstr>Для того чтобы в период Русальной недели не смогли навредить РУСАЛКИ, люди соблюдали специальные запреты, во многом совпадающие с поминальными: избегали работ, связанных с прядением, тканьем, шитьем («щоб русалцы очей не зашить»), не выполняли никаких полевых и огородных работ («не ходят в огород копать и окучивать, бо там всюду буде русалка»), не подмазывали печь и стены избы («щоб русалкам очи не забрызгать глиною»), не ездили за дровами в лес и т.п. На ночь специально для РУСАЛКИ оставляли на столе ужин, на ближайших деревьях или ограде возле дома оставляли одежду.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15</cp:revision>
  <dcterms:created xsi:type="dcterms:W3CDTF">2013-11-21T12:06:25Z</dcterms:created>
  <dcterms:modified xsi:type="dcterms:W3CDTF">2013-11-24T14:13:29Z</dcterms:modified>
</cp:coreProperties>
</file>