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02" r:id="rId4"/>
    <p:sldId id="303" r:id="rId5"/>
    <p:sldId id="304" r:id="rId6"/>
    <p:sldId id="306" r:id="rId7"/>
    <p:sldId id="305" r:id="rId8"/>
    <p:sldId id="307" r:id="rId9"/>
    <p:sldId id="308" r:id="rId10"/>
    <p:sldId id="309" r:id="rId11"/>
    <p:sldId id="310" r:id="rId12"/>
    <p:sldId id="294" r:id="rId13"/>
    <p:sldId id="311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Фольклор – коллективное устное народное творчество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93300"/>
                </a:solidFill>
                <a:latin typeface="Monotype Corsiva" pitchFamily="66" charset="0"/>
              </a:rPr>
              <a:t>Урок № 2</a:t>
            </a:r>
          </a:p>
          <a:p>
            <a:r>
              <a:rPr lang="ru-RU" dirty="0" smtClean="0">
                <a:solidFill>
                  <a:srgbClr val="993300"/>
                </a:solidFill>
                <a:latin typeface="Monotype Corsiva" pitchFamily="66" charset="0"/>
              </a:rPr>
              <a:t>5 класс</a:t>
            </a:r>
          </a:p>
          <a:p>
            <a:r>
              <a:rPr lang="ru-RU" dirty="0" smtClean="0">
                <a:solidFill>
                  <a:srgbClr val="993300"/>
                </a:solidFill>
                <a:latin typeface="Monotype Corsiva" pitchFamily="66" charset="0"/>
              </a:rPr>
              <a:t>Учитель: Чистякова Е.Е.</a:t>
            </a:r>
            <a:endParaRPr lang="ru-RU" dirty="0">
              <a:solidFill>
                <a:srgbClr val="993300"/>
              </a:solidFill>
              <a:latin typeface="Monotype Corsiva" pitchFamily="66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1.liveinternet.ru/images/attach/c/5/86/538/86538123_ofisnayamebelunitex22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8604"/>
            <a:ext cx="5314950" cy="37909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4214817"/>
            <a:ext cx="68580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Представьте, что они думали о труде и отдыхе, о доме и семье, о родителях и детях.</a:t>
            </a:r>
            <a:endParaRPr lang="ru-RU" sz="32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0.liveinternet.ru/images/attach/c/7/98/487/98487510_large_Maslenica_Brusilov_Aleksandr_Vladimirovi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857232"/>
            <a:ext cx="6929486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Опишите жизненные ситуации, сопровождавшиеся фольклорными произведениями и обрядами.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2625" cy="1143000"/>
          </a:xfrm>
        </p:spPr>
        <p:txBody>
          <a:bodyPr/>
          <a:lstStyle/>
          <a:p>
            <a:r>
              <a:rPr lang="ru-RU" sz="4800" b="1" dirty="0" smtClean="0">
                <a:latin typeface="Monotype Corsiva" pitchFamily="66" charset="0"/>
              </a:rPr>
              <a:t>Домашнее задание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600200"/>
            <a:ext cx="6842125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>
                <a:latin typeface="Monotype Corsiva" pitchFamily="66" charset="0"/>
              </a:rPr>
              <a:t>	</a:t>
            </a:r>
            <a:r>
              <a:rPr lang="ru-RU" b="1" dirty="0" smtClean="0">
                <a:latin typeface="Monotype Corsiva" pitchFamily="66" charset="0"/>
              </a:rPr>
              <a:t>Записать в тетрадь </a:t>
            </a:r>
            <a:r>
              <a:rPr lang="ru-RU" b="1" dirty="0" err="1" smtClean="0">
                <a:latin typeface="Monotype Corsiva" pitchFamily="66" charset="0"/>
              </a:rPr>
              <a:t>потешки</a:t>
            </a:r>
            <a:r>
              <a:rPr lang="ru-RU" b="1" dirty="0" smtClean="0">
                <a:latin typeface="Monotype Corsiva" pitchFamily="66" charset="0"/>
              </a:rPr>
              <a:t>, загадки, прибаутки, </a:t>
            </a:r>
            <a:r>
              <a:rPr lang="ru-RU" b="1" dirty="0" err="1" smtClean="0">
                <a:latin typeface="Monotype Corsiva" pitchFamily="66" charset="0"/>
              </a:rPr>
              <a:t>пестушки</a:t>
            </a:r>
            <a:r>
              <a:rPr lang="ru-RU" b="1" dirty="0" smtClean="0">
                <a:latin typeface="Monotype Corsiva" pitchFamily="66" charset="0"/>
              </a:rPr>
              <a:t>, считалки, </a:t>
            </a:r>
            <a:r>
              <a:rPr lang="ru-RU" b="1" dirty="0" err="1" smtClean="0">
                <a:latin typeface="Monotype Corsiva" pitchFamily="66" charset="0"/>
              </a:rPr>
              <a:t>заклички</a:t>
            </a:r>
            <a:r>
              <a:rPr lang="ru-RU" b="1" dirty="0" smtClean="0">
                <a:latin typeface="Monotype Corsiva" pitchFamily="66" charset="0"/>
              </a:rPr>
              <a:t>, скороговорки </a:t>
            </a:r>
            <a:r>
              <a:rPr lang="ru-RU" b="1" smtClean="0">
                <a:latin typeface="Monotype Corsiva" pitchFamily="66" charset="0"/>
              </a:rPr>
              <a:t>и др.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Исследовательская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Сопоставьте несколько пословиц разных стран о труде.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71604" y="2643182"/>
          <a:ext cx="6096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надеется на небо, тот сидит без хлеба.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Трудолюбивой пчелке некогда грустить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Кукушка закуковала — пора сеять лён.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Обещай медленно, выполняй быстро.</a:t>
                      </a:r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Золото познаётся к огне, человек — в труде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Лето пролежишь, зимой с сумой побежишь.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5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10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Повторить изученное о фольклоре,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развить представление о фольклоре: преображение действительности в духе народных идеалов, вариативная природа фольклора, сочетание коллективного и индивидуального. Познакомить с исполнителями фольклорных произведений.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aikalfund.ru/mediacache/ab547a74-3f5e-46cd-b2a9-cb62c7983a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928670"/>
            <a:ext cx="5314950" cy="490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endParaRPr lang="ru-RU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Какие чувства вызывает у вас исполнение фольклорных произведений?</a:t>
            </a:r>
          </a:p>
          <a:p>
            <a:r>
              <a:rPr lang="ru-RU" dirty="0" smtClean="0"/>
              <a:t>2. Какие атрибуты (предметы, костюмы, музыкальные инструменты и т.п.) являются обязательными при выступлении фольклорных ансамблей? Опишите эти атрибуты. Какое настроение они создают?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endParaRPr lang="ru-RU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3. Что вы узнали о фольклоре в начальной школе? Назовите фольклорные жанры.</a:t>
            </a:r>
            <a:endParaRPr lang="ru-RU" sz="3600" dirty="0"/>
          </a:p>
        </p:txBody>
      </p:sp>
      <p:pic>
        <p:nvPicPr>
          <p:cNvPr id="20482" name="Picture 2" descr="http://libertyfoto.net/downloads/6/97376500_ZP5s4t8aL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2597" y="3214687"/>
            <a:ext cx="4625926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229600" cy="695347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Жанры фольклора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3348038" y="2636838"/>
            <a:ext cx="2736850" cy="914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фольклор</a:t>
            </a: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611188" y="4724400"/>
            <a:ext cx="1800225" cy="914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пословицы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3563938" y="4797425"/>
            <a:ext cx="2303462" cy="914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поговорки</a:t>
            </a: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6804025" y="4724400"/>
            <a:ext cx="1944688" cy="914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песня</a:t>
            </a: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611188" y="2781300"/>
            <a:ext cx="1727200" cy="914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присказка</a:t>
            </a:r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3563938" y="1196975"/>
            <a:ext cx="2305050" cy="8413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сказка</a:t>
            </a:r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6877050" y="2636838"/>
            <a:ext cx="1871663" cy="914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былина</a:t>
            </a:r>
          </a:p>
        </p:txBody>
      </p:sp>
      <p:sp>
        <p:nvSpPr>
          <p:cNvPr id="8202" name="Line 18"/>
          <p:cNvSpPr>
            <a:spLocks noChangeShapeType="1"/>
          </p:cNvSpPr>
          <p:nvPr/>
        </p:nvSpPr>
        <p:spPr bwMode="auto">
          <a:xfrm>
            <a:off x="4716463" y="3573463"/>
            <a:ext cx="0" cy="1223962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3" name="Line 21"/>
          <p:cNvSpPr>
            <a:spLocks noChangeShapeType="1"/>
          </p:cNvSpPr>
          <p:nvPr/>
        </p:nvSpPr>
        <p:spPr bwMode="auto">
          <a:xfrm flipH="1">
            <a:off x="1692275" y="3573463"/>
            <a:ext cx="3024188" cy="1150937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4" name="Line 23"/>
          <p:cNvSpPr>
            <a:spLocks noChangeShapeType="1"/>
          </p:cNvSpPr>
          <p:nvPr/>
        </p:nvSpPr>
        <p:spPr bwMode="auto">
          <a:xfrm flipV="1">
            <a:off x="4643438" y="2060575"/>
            <a:ext cx="0" cy="57626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5" name="Line 24"/>
          <p:cNvSpPr>
            <a:spLocks noChangeShapeType="1"/>
          </p:cNvSpPr>
          <p:nvPr/>
        </p:nvSpPr>
        <p:spPr bwMode="auto">
          <a:xfrm flipV="1">
            <a:off x="4716463" y="1916113"/>
            <a:ext cx="2232025" cy="72072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6" name="Line 25"/>
          <p:cNvSpPr>
            <a:spLocks noChangeShapeType="1"/>
          </p:cNvSpPr>
          <p:nvPr/>
        </p:nvSpPr>
        <p:spPr bwMode="auto">
          <a:xfrm flipH="1" flipV="1">
            <a:off x="2268538" y="1916113"/>
            <a:ext cx="2303462" cy="72072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7" name="Line 26"/>
          <p:cNvSpPr>
            <a:spLocks noChangeShapeType="1"/>
          </p:cNvSpPr>
          <p:nvPr/>
        </p:nvSpPr>
        <p:spPr bwMode="auto">
          <a:xfrm>
            <a:off x="4716463" y="3573463"/>
            <a:ext cx="3024187" cy="1150937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99" name="Oval 27"/>
          <p:cNvSpPr>
            <a:spLocks noChangeArrowheads="1"/>
          </p:cNvSpPr>
          <p:nvPr/>
        </p:nvSpPr>
        <p:spPr bwMode="auto">
          <a:xfrm>
            <a:off x="755650" y="1052513"/>
            <a:ext cx="1655763" cy="914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считалка</a:t>
            </a:r>
          </a:p>
        </p:txBody>
      </p:sp>
      <p:sp>
        <p:nvSpPr>
          <p:cNvPr id="28701" name="Oval 29"/>
          <p:cNvSpPr>
            <a:spLocks noChangeArrowheads="1"/>
          </p:cNvSpPr>
          <p:nvPr/>
        </p:nvSpPr>
        <p:spPr bwMode="auto">
          <a:xfrm>
            <a:off x="6732588" y="1125538"/>
            <a:ext cx="1873250" cy="914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потешка</a:t>
            </a:r>
          </a:p>
        </p:txBody>
      </p:sp>
      <p:sp>
        <p:nvSpPr>
          <p:cNvPr id="8210" name="Line 31"/>
          <p:cNvSpPr>
            <a:spLocks noChangeShapeType="1"/>
          </p:cNvSpPr>
          <p:nvPr/>
        </p:nvSpPr>
        <p:spPr bwMode="auto">
          <a:xfrm>
            <a:off x="6084888" y="3068638"/>
            <a:ext cx="8636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11" name="Line 32"/>
          <p:cNvSpPr>
            <a:spLocks noChangeShapeType="1"/>
          </p:cNvSpPr>
          <p:nvPr/>
        </p:nvSpPr>
        <p:spPr bwMode="auto">
          <a:xfrm flipH="1">
            <a:off x="2339975" y="3141663"/>
            <a:ext cx="1008063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00" y="785794"/>
            <a:ext cx="6929486" cy="631844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Кто из вас может исполнить любое фольклорное произведение?</a:t>
            </a:r>
            <a:endParaRPr lang="ru-RU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9458" name="Picture 2" descr="http://infomatriza.ucoz.ru/_ph/1/2/2887713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00240"/>
            <a:ext cx="5429288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072493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Сегодня фольклорные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произведения исполняют артисты, а произведения устного народного творчества напечатаны в книгах. А в древности песни, загадки, частушки, сказки были частью жизни простого человека. Они сопровождали его в быту, украшая его, сопутствовали людям с рождения до смерти.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00042"/>
            <a:ext cx="771530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фольклоре отразились </a:t>
            </a:r>
          </a:p>
          <a:p>
            <a:pPr algn="ctr"/>
            <a:r>
              <a:rPr lang="ru-RU" sz="4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нравственные идеалы народа, его мечты о счастье.</a:t>
            </a:r>
            <a:endParaRPr lang="ru-RU" sz="48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7" y="3714751"/>
            <a:ext cx="764386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Подумайте, о чём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мечтали наши предки, создавая фольклорные произведения.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289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Фольклор – коллективное устное народное творчество</vt:lpstr>
      <vt:lpstr>Цель:</vt:lpstr>
      <vt:lpstr>Слайд 3</vt:lpstr>
      <vt:lpstr>Вопросы</vt:lpstr>
      <vt:lpstr>Вопросы</vt:lpstr>
      <vt:lpstr>Жанры фольклора</vt:lpstr>
      <vt:lpstr>Кто из вас может исполнить любое фольклорное произведение?</vt:lpstr>
      <vt:lpstr>Слайд 8</vt:lpstr>
      <vt:lpstr>Слайд 9</vt:lpstr>
      <vt:lpstr>Слайд 10</vt:lpstr>
      <vt:lpstr>Слайд 11</vt:lpstr>
      <vt:lpstr>Домашнее задание</vt:lpstr>
      <vt:lpstr>Исследовательская работа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 Ромазановна</dc:creator>
  <cp:lastModifiedBy>Andrey</cp:lastModifiedBy>
  <cp:revision>93</cp:revision>
  <dcterms:created xsi:type="dcterms:W3CDTF">2012-06-28T13:08:12Z</dcterms:created>
  <dcterms:modified xsi:type="dcterms:W3CDTF">2013-09-04T19:16:15Z</dcterms:modified>
</cp:coreProperties>
</file>