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9" r:id="rId4"/>
    <p:sldId id="260" r:id="rId5"/>
    <p:sldId id="287" r:id="rId6"/>
    <p:sldId id="269" r:id="rId7"/>
    <p:sldId id="270" r:id="rId8"/>
    <p:sldId id="271" r:id="rId9"/>
    <p:sldId id="262" r:id="rId10"/>
    <p:sldId id="267" r:id="rId11"/>
    <p:sldId id="266" r:id="rId12"/>
    <p:sldId id="264" r:id="rId13"/>
    <p:sldId id="263" r:id="rId14"/>
    <p:sldId id="272" r:id="rId15"/>
    <p:sldId id="273" r:id="rId16"/>
    <p:sldId id="274" r:id="rId17"/>
    <p:sldId id="281" r:id="rId18"/>
    <p:sldId id="283" r:id="rId19"/>
    <p:sldId id="265" r:id="rId20"/>
    <p:sldId id="276" r:id="rId21"/>
    <p:sldId id="278" r:id="rId22"/>
    <p:sldId id="277" r:id="rId23"/>
    <p:sldId id="284" r:id="rId24"/>
    <p:sldId id="275" r:id="rId25"/>
    <p:sldId id="279" r:id="rId26"/>
    <p:sldId id="282" r:id="rId27"/>
    <p:sldId id="280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48C2E"/>
    <a:srgbClr val="0000CC"/>
    <a:srgbClr val="069FE4"/>
    <a:srgbClr val="2EB43B"/>
    <a:srgbClr val="48D055"/>
    <a:srgbClr val="40C0FA"/>
    <a:srgbClr val="A5E2FD"/>
    <a:srgbClr val="B9D3FD"/>
    <a:srgbClr val="86B5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CC"/>
              </a:solidFill>
            </c:spPr>
          </c:dPt>
          <c:cat>
            <c:strRef>
              <c:f>Лист1!$A$2:$A$4</c:f>
              <c:strCache>
                <c:ptCount val="3"/>
                <c:pt idx="0">
                  <c:v>человек</c:v>
                </c:pt>
                <c:pt idx="1">
                  <c:v>наследственность</c:v>
                </c:pt>
                <c:pt idx="2">
                  <c:v>медики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C93C-F44B-42D6-872F-A6294CBE3F2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0230-6551-4E24-8DB4-7280FDE7E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8;&#1088;&#1080;&#1085;&#1072;\&#1052;&#1086;&#1080;%20&#1076;&#1086;&#1082;&#1091;&#1084;&#1077;&#1085;&#1090;&#1099;\&#1053;&#1054;&#1044;\&#1082;&#1086;&#1085;&#1082;&#1091;&#1088;&#1089;&#1099;\12-13\&#1088;&#1072;&#1073;&#1086;&#1090;&#1099;\&#1084;&#1086;&#1080;\&#1089;&#1072;&#1081;&#1090;%20&#1059;&#1095;&#1080;&#1090;&#1077;&#1083;&#1100;&#1089;&#1082;&#1080;&#1081;%20&#1087;&#1086;&#1088;&#1090;&#1072;&#1083;\&#1091;&#1088;&#1086;&#1082;%20&#1058;&#1074;&#1086;&#1077;%20&#1079;&#1076;&#1086;&#1088;&#1086;&#1074;&#1100;&#1077;%20-%20%20&#1074;%20&#1090;&#1074;&#1086;&#1080;&#1093;%20&#1088;&#1091;&#1082;&#1072;&#1093;&#1051;&#1077;&#1073;&#1077;&#1076;&#1077;&#1074;&#1072;\&#1076;&#1086;&#1088;&#1086;&#1075;&#1086;&#1102;%20&#1076;&#1086;&#1073;&#1088;&#1072;.mp3" TargetMode="Externa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antula.ru/images/heart-anatomy.jpg" TargetMode="External"/><Relationship Id="rId2" Type="http://schemas.openxmlformats.org/officeDocument/2006/relationships/hyperlink" Target="http://www.biocenter.ru/images/pic_pech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iavi.ru/imgi/69211013.jpg" TargetMode="External"/><Relationship Id="rId5" Type="http://schemas.openxmlformats.org/officeDocument/2006/relationships/hyperlink" Target="http://uainfo.org/uploads/posts/2011-06/1307950219_8-popup-low.jpg" TargetMode="External"/><Relationship Id="rId4" Type="http://schemas.openxmlformats.org/officeDocument/2006/relationships/hyperlink" Target="http://clipartfat.narod.ru/ana/AA00000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ussla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60.radikal.ru/i168/0910/8c/67a0e3bf4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Тема открытого классного часа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Всё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твоих руках»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eb655421e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2786058"/>
            <a:ext cx="5100740" cy="346901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0" y="142852"/>
            <a:ext cx="2643174" cy="2474169"/>
            <a:chOff x="0" y="142852"/>
            <a:chExt cx="2643174" cy="2474169"/>
          </a:xfrm>
        </p:grpSpPr>
        <p:pic>
          <p:nvPicPr>
            <p:cNvPr id="15" name="Рисунок 14" descr="b8f7886919ad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7158" y="142852"/>
              <a:ext cx="1951845" cy="24741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0" y="142852"/>
              <a:ext cx="264317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Правильное питание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57488" y="214290"/>
            <a:ext cx="2428892" cy="2686102"/>
            <a:chOff x="2714612" y="142852"/>
            <a:chExt cx="2214578" cy="2400374"/>
          </a:xfrm>
        </p:grpSpPr>
        <p:pic>
          <p:nvPicPr>
            <p:cNvPr id="16" name="Рисунок 15" descr="news_20110803_04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714612" y="142852"/>
              <a:ext cx="2214578" cy="221457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714612" y="2143116"/>
              <a:ext cx="221457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Занятие спортом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42844" y="2571768"/>
            <a:ext cx="2453062" cy="2190113"/>
            <a:chOff x="142844" y="2786058"/>
            <a:chExt cx="2453062" cy="2190113"/>
          </a:xfrm>
        </p:grpSpPr>
        <p:pic>
          <p:nvPicPr>
            <p:cNvPr id="14" name="Рисунок 13" descr="7b8b56d3b68611d1452b803314e86eec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42844" y="2786058"/>
              <a:ext cx="2453062" cy="219011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5720" y="2786058"/>
              <a:ext cx="221457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Личная гигиена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643570" y="0"/>
            <a:ext cx="2805113" cy="2214563"/>
            <a:chOff x="5643570" y="214290"/>
            <a:chExt cx="2805113" cy="2214563"/>
          </a:xfrm>
        </p:grpSpPr>
        <p:pic>
          <p:nvPicPr>
            <p:cNvPr id="17" name="Рисунок 16" descr="0b050306b7daaa33649f47f406357219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643570" y="214290"/>
              <a:ext cx="2805113" cy="221456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43570" y="2000240"/>
              <a:ext cx="2786082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Вредные привычки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715140" y="2214578"/>
            <a:ext cx="2428860" cy="2493836"/>
            <a:chOff x="6715140" y="2428868"/>
            <a:chExt cx="2094546" cy="2493836"/>
          </a:xfrm>
        </p:grpSpPr>
        <p:pic>
          <p:nvPicPr>
            <p:cNvPr id="13" name="Рисунок 12" descr="2337387_28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6715140" y="2428868"/>
              <a:ext cx="2094546" cy="247979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5140" y="4214818"/>
              <a:ext cx="2071702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Активный      образ жизни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57884" y="4786346"/>
            <a:ext cx="3286116" cy="1857364"/>
            <a:chOff x="5857884" y="5000636"/>
            <a:chExt cx="3286116" cy="1857364"/>
          </a:xfrm>
        </p:grpSpPr>
        <p:pic>
          <p:nvPicPr>
            <p:cNvPr id="19" name="Рисунок 18" descr="800xdsc_063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215074" y="5000636"/>
              <a:ext cx="2562312" cy="171448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857884" y="6457890"/>
              <a:ext cx="328611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Психологическое состояние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42844" y="4857784"/>
            <a:ext cx="2928958" cy="1619261"/>
            <a:chOff x="142844" y="5072074"/>
            <a:chExt cx="2571768" cy="1619261"/>
          </a:xfrm>
        </p:grpSpPr>
        <p:pic>
          <p:nvPicPr>
            <p:cNvPr id="20" name="Рисунок 19" descr="dsc02360w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42844" y="5072074"/>
              <a:ext cx="2428892" cy="16192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6286520"/>
              <a:ext cx="1357322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</a:rPr>
                <a:t>Экология </a:t>
              </a:r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715404" cy="6429420"/>
          </a:xfrm>
          <a:prstGeom prst="rect">
            <a:avLst/>
          </a:prstGeom>
          <a:solidFill>
            <a:srgbClr val="B9D3FD">
              <a:alpha val="69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85918" y="5000636"/>
            <a:ext cx="578647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cs typeface="Times New Roman"/>
              </a:rPr>
              <a:t>85% от самого 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cs typeface="Times New Roman"/>
              </a:rPr>
              <a:t>человека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58" y="500042"/>
            <a:ext cx="457200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cs typeface="Times New Roman"/>
              </a:rPr>
              <a:t>10% от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cs typeface="Times New Roman"/>
              </a:rPr>
              <a:t> наследственности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/>
              <a:cs typeface="Times New Roman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000760" y="571480"/>
            <a:ext cx="2643206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cs typeface="Times New Roman"/>
              </a:rPr>
              <a:t>5% от 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cs typeface="Times New Roman"/>
              </a:rPr>
              <a:t>работы 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cs typeface="Times New Roman"/>
              </a:rPr>
              <a:t>медиков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285860"/>
          <a:ext cx="6119834" cy="417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3108415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продукты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caddi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39116"/>
            <a:ext cx="3714776" cy="3918884"/>
          </a:xfrm>
          <a:prstGeom prst="rect">
            <a:avLst/>
          </a:prstGeom>
        </p:spPr>
      </p:pic>
      <p:pic>
        <p:nvPicPr>
          <p:cNvPr id="4" name="Рисунок 3" descr="95978300e9961a71f9b521b3caba0c8d_big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568" y="3429000"/>
            <a:ext cx="1410360" cy="1088798"/>
          </a:xfrm>
          <a:prstGeom prst="rect">
            <a:avLst/>
          </a:prstGeom>
        </p:spPr>
      </p:pic>
      <p:pic>
        <p:nvPicPr>
          <p:cNvPr id="5" name="Рисунок 4" descr="40157919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28" y="3714752"/>
            <a:ext cx="1285884" cy="1229154"/>
          </a:xfrm>
          <a:prstGeom prst="rect">
            <a:avLst/>
          </a:prstGeom>
        </p:spPr>
      </p:pic>
      <p:pic>
        <p:nvPicPr>
          <p:cNvPr id="6" name="Рисунок 5" descr="778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29256" y="5357826"/>
            <a:ext cx="922123" cy="1095366"/>
          </a:xfrm>
          <a:prstGeom prst="rect">
            <a:avLst/>
          </a:prstGeom>
        </p:spPr>
      </p:pic>
      <p:pic>
        <p:nvPicPr>
          <p:cNvPr id="7" name="Рисунок 6" descr="1sad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29264"/>
            <a:ext cx="848313" cy="1428736"/>
          </a:xfrm>
          <a:prstGeom prst="rect">
            <a:avLst/>
          </a:prstGeom>
        </p:spPr>
      </p:pic>
      <p:pic>
        <p:nvPicPr>
          <p:cNvPr id="8" name="Рисунок 7" descr="72745110_appl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1643050"/>
            <a:ext cx="822189" cy="1044253"/>
          </a:xfrm>
          <a:prstGeom prst="rect">
            <a:avLst/>
          </a:prstGeom>
        </p:spPr>
      </p:pic>
      <p:pic>
        <p:nvPicPr>
          <p:cNvPr id="9" name="Рисунок 8" descr="article-cover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42900"/>
            <a:ext cx="1137111" cy="134304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2963E-6 C -0.17586 0.18311 -0.35156 0.36621 -0.42708 0.4382 C -0.5026 0.51019 -0.44843 0.43357 -0.45277 0.43241 " pathEditMode="relative" ptsTypes="a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-0.19219 -0.05393 -0.3842 -0.10787 -0.48281 -0.09907 C -0.58142 -0.09027 -0.57274 0.02616 -0.59149 0.05324 C -0.61024 0.08033 -0.60295 0.07153 -0.59566 0.06297 " pathEditMode="relative" ptsTypes="aa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81481E-6 C -0.1257 -0.1875 -0.25139 -0.37477 -0.31858 -0.41899 C -0.38577 -0.4632 -0.38699 -0.29908 -0.40296 -0.26482 C -0.41893 -0.23056 -0.41667 -0.22199 -0.41442 -0.21343 " pathEditMode="relative" ptsTypes="aa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C 0.03403 -0.19699 0.06823 -0.39398 0.0915 -0.41898 C 0.11476 -0.44398 0.12726 -0.29722 0.13993 -0.15046 " pathEditMode="relative" ptsTypes="aaA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22587 0.06898 -0.45174 0.13819 -0.54705 0.18079 C -0.64236 0.22338 -0.60694 0.23912 -0.57135 0.25509 " pathEditMode="relative" ptsTypes="a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1658 -0.07731 -0.33142 -0.1544 -0.41285 -0.16759 C -0.49427 -0.18078 -0.49149 -0.13032 -0.48854 -0.07986 " pathEditMode="relative" ptsTypes="a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28728" y="285728"/>
            <a:ext cx="6357982" cy="642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Зарядка для ума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3" name="Рисунок 2" descr="rasprodazha_stulev_samye_nizkie_tseny_30489916_1_F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143248"/>
            <a:ext cx="2327792" cy="3500438"/>
          </a:xfrm>
          <a:prstGeom prst="rect">
            <a:avLst/>
          </a:prstGeom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072198" y="1071546"/>
            <a:ext cx="2500298" cy="2143140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rPr>
              <a:t>"горячий" 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rPr>
              <a:t>стул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5" name="Рисунок 4" descr="heart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214422"/>
            <a:ext cx="3714776" cy="5048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2500306"/>
            <a:ext cx="231736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сердце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86446" y="1857364"/>
            <a:ext cx="221727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легкие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131287458665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97"/>
          <a:stretch>
            <a:fillRect/>
          </a:stretch>
        </p:blipFill>
        <p:spPr>
          <a:xfrm>
            <a:off x="785786" y="1357298"/>
            <a:ext cx="4857784" cy="46864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6446" y="3071810"/>
            <a:ext cx="315208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Головной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мозг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AA00000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214422"/>
            <a:ext cx="5938255" cy="5000636"/>
          </a:xfrm>
          <a:prstGeom prst="rect">
            <a:avLst/>
          </a:prstGeom>
        </p:spPr>
      </p:pic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1428728" y="285728"/>
            <a:ext cx="6357982" cy="642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Зарядка для ума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76_thumbzoom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000240"/>
            <a:ext cx="4714908" cy="354403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 rot="20175507">
            <a:off x="19705" y="1992855"/>
            <a:ext cx="5786478" cy="23789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7912906">
            <a:off x="2951563" y="3459605"/>
            <a:ext cx="3526625" cy="19849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785926"/>
            <a:ext cx="231024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печень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4429132"/>
            <a:ext cx="279698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желудок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428728" y="285728"/>
            <a:ext cx="6357982" cy="642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Зарядка для ума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7884" y="1714488"/>
            <a:ext cx="17442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глаза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Menschliches_au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1928802"/>
            <a:ext cx="4191029" cy="3143272"/>
          </a:xfrm>
          <a:prstGeom prst="rect">
            <a:avLst/>
          </a:prstGeom>
        </p:spPr>
      </p:pic>
      <p:pic>
        <p:nvPicPr>
          <p:cNvPr id="5" name="Рисунок 4" descr="pilates-escolioso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28662" y="1214422"/>
            <a:ext cx="4000528" cy="47206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3438" y="4071942"/>
            <a:ext cx="41312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позвоночник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 rot="16200000">
            <a:off x="672453" y="2899391"/>
            <a:ext cx="4575410" cy="1634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428728" y="285728"/>
            <a:ext cx="6357982" cy="642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Зарядка для ума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ol4_thum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12776"/>
            <a:ext cx="4786346" cy="51264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57884" y="3929066"/>
            <a:ext cx="199285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28728" y="285728"/>
            <a:ext cx="6357982" cy="642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Зарядка для ума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309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свой организм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143668"/>
          </a:xfrm>
          <a:prstGeom prst="rect">
            <a:avLst/>
          </a:prstGeom>
          <a:solidFill>
            <a:srgbClr val="A5E2F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500042"/>
            <a:ext cx="77153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/>
              </a:rPr>
              <a:t>Оценка состояния организма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1428736"/>
            <a:ext cx="78581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9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Проба по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Бутейко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149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Оценка дыхательной системы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Сядьте удобно, расслабьтесь, сделайте спокойный вдох и неполный выдох, зажмите нос пальцами и заметьте, сколько секунд вы можете не дышать.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4348" y="1928802"/>
            <a:ext cx="7858180" cy="2554545"/>
          </a:xfrm>
          <a:prstGeom prst="rect">
            <a:avLst/>
          </a:prstGeom>
          <a:solidFill>
            <a:srgbClr val="A5E2F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CC"/>
                </a:solidFill>
                <a:ea typeface="Times New Roman" pitchFamily="18" charset="0"/>
              </a:rPr>
              <a:t>Оценка состояния</a:t>
            </a:r>
            <a:r>
              <a:rPr lang="ru-RU" sz="3200" i="1" dirty="0" smtClean="0">
                <a:solidFill>
                  <a:srgbClr val="000000"/>
                </a:solidFill>
                <a:ea typeface="Times New Roman" pitchFamily="18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</a:rPr>
              <a:t>задержка дыхания: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</a:rPr>
              <a:t>более 40 с. — здоров,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</a:rPr>
              <a:t> 20—40 с — здоровье ослаблено,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</a:rPr>
              <a:t> менее 20 с — человек болен.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7298"/>
            <a:ext cx="9265935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Здравствуйте!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Мы друг другу сегодня сказали,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-Здравствуйте!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Хоть мы и  совсем незнакомы.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- Здравствуйте!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Что особенного тем мы друг другу сказали?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Просто «здравствуйте», больше мы ведь ничего не сказали.</a:t>
            </a:r>
            <a:endParaRPr lang="ru-RU" sz="24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Отчего же на </a:t>
            </a:r>
            <a:r>
              <a:rPr lang="ru-RU" sz="2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капельку солнца прибавилось в мире?</a:t>
            </a: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Отчего же на капельку счастья прибавилось в мире?</a:t>
            </a: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Отчего </a:t>
            </a:r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же на капельку радостней сделалась жизнь?</a:t>
            </a:r>
            <a:endParaRPr lang="ru-RU" sz="2400" dirty="0">
              <a:ln w="9000" cmpd="sng">
                <a:solidFill>
                  <a:srgbClr val="7030A0"/>
                </a:solidFill>
                <a:prstDash val="solid"/>
              </a:ln>
              <a:effectLst/>
            </a:endParaRP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8903ccb9295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204260">
            <a:off x="5536597" y="-275059"/>
            <a:ext cx="3840455" cy="35450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143668"/>
          </a:xfrm>
          <a:prstGeom prst="rect">
            <a:avLst/>
          </a:prstGeom>
          <a:solidFill>
            <a:srgbClr val="A5E2F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1500174"/>
            <a:ext cx="81439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cs typeface="Arial" pitchFamily="34" charset="0"/>
              </a:rPr>
              <a:t>Оценка гибкости позвоночника.</a:t>
            </a:r>
          </a:p>
          <a:p>
            <a:r>
              <a:rPr lang="ru-RU" sz="3200" b="1" dirty="0" smtClean="0">
                <a:cs typeface="Arial" pitchFamily="34" charset="0"/>
              </a:rPr>
              <a:t>    </a:t>
            </a:r>
            <a:r>
              <a:rPr lang="ru-RU" sz="3200" dirty="0" smtClean="0">
                <a:cs typeface="Arial" pitchFamily="34" charset="0"/>
              </a:rPr>
              <a:t>Школьник стоит на полу и руками старается дотянуться до пола. Ноги сгибать нельзя. Расстояние от нулевой отметки до кончиков пальцев рук измеряется линейкой и служит мерой гибкости.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596" y="1571612"/>
            <a:ext cx="8143932" cy="4031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cs typeface="Arial" pitchFamily="34" charset="0"/>
              </a:rPr>
              <a:t>Оценка результатов</a:t>
            </a:r>
          </a:p>
          <a:p>
            <a:r>
              <a:rPr lang="ru-RU" sz="3200" dirty="0" smtClean="0">
                <a:cs typeface="Arial" pitchFamily="34" charset="0"/>
              </a:rPr>
              <a:t>    Если человек не может дотянуться до нулевой отметки, то гибкость имеет </a:t>
            </a:r>
            <a:r>
              <a:rPr lang="ru-RU" sz="3200" dirty="0" smtClean="0">
                <a:solidFill>
                  <a:srgbClr val="0000CC"/>
                </a:solidFill>
                <a:cs typeface="Arial" pitchFamily="34" charset="0"/>
              </a:rPr>
              <a:t>отрицательное</a:t>
            </a:r>
            <a:r>
              <a:rPr lang="ru-RU" sz="3200" dirty="0" smtClean="0">
                <a:cs typeface="Arial" pitchFamily="34" charset="0"/>
              </a:rPr>
              <a:t> значение.</a:t>
            </a:r>
          </a:p>
          <a:p>
            <a:r>
              <a:rPr lang="ru-RU" sz="3200" dirty="0" smtClean="0">
                <a:cs typeface="Arial" pitchFamily="34" charset="0"/>
              </a:rPr>
              <a:t>   Если достает до пола гибкость </a:t>
            </a:r>
            <a:r>
              <a:rPr lang="ru-RU" sz="3200" dirty="0" smtClean="0">
                <a:solidFill>
                  <a:srgbClr val="0000CC"/>
                </a:solidFill>
                <a:cs typeface="Arial" pitchFamily="34" charset="0"/>
              </a:rPr>
              <a:t>удовлетворительная</a:t>
            </a:r>
            <a:r>
              <a:rPr lang="ru-RU" sz="3200" dirty="0" smtClean="0">
                <a:cs typeface="Arial" pitchFamily="34" charset="0"/>
              </a:rPr>
              <a:t>, </a:t>
            </a:r>
          </a:p>
          <a:p>
            <a:r>
              <a:rPr lang="ru-RU" sz="3200" dirty="0" smtClean="0">
                <a:cs typeface="Arial" pitchFamily="34" charset="0"/>
              </a:rPr>
              <a:t>если ниже, то гибкость позвоночника </a:t>
            </a:r>
            <a:r>
              <a:rPr lang="ru-RU" sz="3200" dirty="0" smtClean="0">
                <a:solidFill>
                  <a:srgbClr val="0000CC"/>
                </a:solidFill>
                <a:cs typeface="Arial" pitchFamily="34" charset="0"/>
              </a:rPr>
              <a:t>отличная</a:t>
            </a:r>
            <a:r>
              <a:rPr lang="ru-RU" sz="3200" dirty="0" smtClean="0">
                <a:cs typeface="Arial" pitchFamily="34" charset="0"/>
              </a:rPr>
              <a:t>.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14348" y="500042"/>
            <a:ext cx="77153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/>
              </a:rPr>
              <a:t>Оценка состояния организма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643998" cy="6143668"/>
          </a:xfrm>
          <a:prstGeom prst="rect">
            <a:avLst/>
          </a:prstGeom>
          <a:solidFill>
            <a:srgbClr val="A5E2F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1643050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Проверка на равновесия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 (проба </a:t>
            </a:r>
            <a:r>
              <a:rPr lang="ru-RU" sz="3200" b="1" dirty="0" err="1" smtClean="0">
                <a:solidFill>
                  <a:srgbClr val="0000CC"/>
                </a:solidFill>
              </a:rPr>
              <a:t>Ромберга</a:t>
            </a:r>
            <a:r>
              <a:rPr lang="ru-RU" sz="3200" b="1" dirty="0" smtClean="0">
                <a:solidFill>
                  <a:srgbClr val="0000CC"/>
                </a:solidFill>
              </a:rPr>
              <a:t>).</a:t>
            </a:r>
          </a:p>
          <a:p>
            <a:r>
              <a:rPr lang="ru-RU" sz="3200" dirty="0" smtClean="0"/>
              <a:t>Испытуемый встает на одну ногу, закрывает глаза, вторую ногу сгибает в колене и упирает в бедро другой ноги. Руки разводит. Стоит с закрытыми глазами на время.</a:t>
            </a:r>
          </a:p>
          <a:p>
            <a:endParaRPr lang="ru-RU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10" y="2712625"/>
            <a:ext cx="767350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</a:rPr>
              <a:t>Оценка результатов</a:t>
            </a:r>
            <a:r>
              <a:rPr lang="ru-RU" sz="3200" i="1" dirty="0" smtClean="0">
                <a:solidFill>
                  <a:srgbClr val="0000CC"/>
                </a:solidFill>
              </a:rPr>
              <a:t>: </a:t>
            </a:r>
          </a:p>
          <a:p>
            <a:r>
              <a:rPr lang="ru-RU" sz="3200" dirty="0" smtClean="0"/>
              <a:t>Хорошим считается результат, когда испытуемый сохраняет равновесие около 30 с.</a:t>
            </a:r>
            <a:endParaRPr lang="ru-RU" sz="32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14348" y="500042"/>
            <a:ext cx="77153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/>
              </a:rPr>
              <a:t>Оценка состояния организма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643998" cy="6143668"/>
          </a:xfrm>
          <a:prstGeom prst="rect">
            <a:avLst/>
          </a:prstGeom>
          <a:solidFill>
            <a:srgbClr val="A5E2F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2643182"/>
            <a:ext cx="81439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cs typeface="Arial" pitchFamily="34" charset="0"/>
              </a:rPr>
              <a:t>Подсчет пульса в разных условиях</a:t>
            </a:r>
          </a:p>
          <a:p>
            <a:pPr algn="ctr"/>
            <a:endParaRPr lang="ru-RU" sz="3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cs typeface="Arial" pitchFamily="34" charset="0"/>
              </a:rPr>
              <a:t>Подсчитать пульс в разных условиях: сидя и после 20 приседаний.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596" y="2000240"/>
            <a:ext cx="8143932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cs typeface="Arial" pitchFamily="34" charset="0"/>
              </a:rPr>
              <a:t>Оценка результатов</a:t>
            </a:r>
            <a:r>
              <a:rPr lang="ru-RU" sz="3200" b="1" dirty="0" smtClean="0">
                <a:solidFill>
                  <a:srgbClr val="0000CC"/>
                </a:solidFill>
                <a:cs typeface="Arial" pitchFamily="34" charset="0"/>
              </a:rPr>
              <a:t>: </a:t>
            </a:r>
          </a:p>
          <a:p>
            <a:r>
              <a:rPr lang="ru-RU" sz="3200" dirty="0" smtClean="0">
                <a:cs typeface="Arial" pitchFamily="34" charset="0"/>
              </a:rPr>
              <a:t>При стандартной нагрузке результаты считаются хорошими, если после 20 приседаний частота сердечных сокращений увеличивается менее чем на 1/3 от частоты в состоянии покоя и нормализуется не позже 3 минут после ее окончания.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14348" y="500042"/>
            <a:ext cx="77153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/>
              </a:rPr>
              <a:t>Оценка состояния организма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04" cy="6500858"/>
          </a:xfrm>
          <a:prstGeom prst="rect">
            <a:avLst/>
          </a:prstGeom>
          <a:solidFill>
            <a:srgbClr val="B9D3FD">
              <a:alpha val="69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1285852" y="357166"/>
            <a:ext cx="671517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</a:rPr>
              <a:t>Оценка образа жизни</a:t>
            </a:r>
            <a:endParaRPr lang="ru-RU" sz="3600" b="1" kern="10" spc="0" dirty="0">
              <a:ln w="127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4348" y="1285860"/>
            <a:ext cx="7786742" cy="4893647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Стрессовый контроль.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Моя работа или занятия мне нравятся.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Я легко отдыхаю и свободно выражаю свои чувства,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я общительный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 меня есть близкие друзья, родственники или    другие люди, с которыми я могу говорить о личных проблемах и которых я могу при необходимости просить о помощи.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Я легко преодолеваю жизненные проблемы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Я участвую в общественной деятельности (например, в школьных или внешкольных организациях) или у меня есть любимое занятие (хобби).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3525" marR="0" lvl="0" indent="-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Сумма:…………………..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04" cy="6500858"/>
          </a:xfrm>
          <a:prstGeom prst="rect">
            <a:avLst/>
          </a:prstGeom>
          <a:solidFill>
            <a:srgbClr val="B9D3FD">
              <a:alpha val="69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2910" y="1142984"/>
            <a:ext cx="7786742" cy="52629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Оценка результатов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От 8 до 10 очков. </a:t>
            </a:r>
            <a:r>
              <a:rPr lang="ru-RU" sz="2400" dirty="0" smtClean="0"/>
              <a:t>Блестяще! Ваши ответы показывают, что вы сознаете важность правильного образа жизни.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От 6 до 8 очков.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Ваши привычки приемлемы, но их можно и улучшить. Посмотрите ещё раз на те вопросы, где у вас стоят ответы «иногда» или «никогда».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От 3 до 5 очков. </a:t>
            </a:r>
            <a:r>
              <a:rPr lang="ru-RU" sz="2400" dirty="0" smtClean="0"/>
              <a:t>Ваше здоровье в опасности! Наверное, вам необходимо больше знать об опасности, с которой вы сталкиваетесь, и о необходимости изменения своего поведения.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От 0 до 2 очков. </a:t>
            </a:r>
            <a:r>
              <a:rPr lang="ru-RU" sz="2400" dirty="0" smtClean="0"/>
              <a:t>Конечно, вы достаточно знаете о своём здоровье и без этого теста, но ваши ответы показывают, что вы подвергаете своё здоровье серьёзной и ненужной опасности</a:t>
            </a:r>
            <a:endParaRPr lang="ru-RU" sz="2400" dirty="0"/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1285852" y="357166"/>
            <a:ext cx="671517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</a:rPr>
              <a:t>Оценка образа жизни</a:t>
            </a:r>
            <a:endParaRPr lang="ru-RU" sz="3600" b="1" kern="10" spc="0" dirty="0">
              <a:ln w="127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357562"/>
            <a:ext cx="4693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ВЫБИРАЮ 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90620" cy="1071546"/>
          </a:xfrm>
          <a:prstGeom prst="rect">
            <a:avLst/>
          </a:prstGeom>
          <a:solidFill>
            <a:srgbClr val="069F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Хорошее здоровье –  это образ жизни, это стиль </a:t>
            </a:r>
          </a:p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жизни, который человек выбирает себе сам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6143644"/>
            <a:ext cx="5790224" cy="584775"/>
          </a:xfrm>
          <a:prstGeom prst="rect">
            <a:avLst/>
          </a:prstGeom>
          <a:solidFill>
            <a:srgbClr val="248C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</a:t>
            </a:r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твоих руках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let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1285860"/>
            <a:ext cx="6357982" cy="476848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2285984" y="142852"/>
            <a:ext cx="4286280" cy="64291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</a:rPr>
              <a:t>Источники</a:t>
            </a:r>
            <a:endParaRPr lang="ru-RU" sz="3600" kern="10" spc="0" dirty="0">
              <a:ln w="127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8858312" cy="28931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80975" lvl="0" indent="-96838">
              <a:buFont typeface="Wingdings" pitchFamily="2" charset="2"/>
              <a:buChar char="Ø"/>
            </a:pPr>
            <a:r>
              <a:rPr lang="ru-RU" sz="1400" dirty="0" err="1" smtClean="0"/>
              <a:t>Заикина</a:t>
            </a:r>
            <a:r>
              <a:rPr lang="ru-RU" sz="1400" dirty="0" smtClean="0"/>
              <a:t> Е.А. Самодиагностика состояния здоровья // Биология. Издательский дом «Первое сентября». –  2006. –  №19. – с. 10-13</a:t>
            </a:r>
          </a:p>
          <a:p>
            <a:pPr marL="180975" indent="-96838">
              <a:buFont typeface="Wingdings" pitchFamily="2" charset="2"/>
              <a:buChar char="Ø"/>
            </a:pPr>
            <a:r>
              <a:rPr lang="ru-RU" sz="1400" dirty="0" err="1" smtClean="0"/>
              <a:t>Добротворский</a:t>
            </a:r>
            <a:r>
              <a:rPr lang="ru-RU" sz="1400" dirty="0" smtClean="0"/>
              <a:t> И. Как развить свои физические возможности // Воспитание школьников. – 2006. – № 4. – с. 52-56 </a:t>
            </a:r>
          </a:p>
          <a:p>
            <a:pPr marL="180975" indent="-96838">
              <a:buFont typeface="Wingdings" pitchFamily="2" charset="2"/>
              <a:buChar char="Ø"/>
            </a:pPr>
            <a:r>
              <a:rPr lang="ru-RU" sz="1400" dirty="0" smtClean="0"/>
              <a:t>Колесов Д. В. </a:t>
            </a:r>
            <a:r>
              <a:rPr lang="ru-RU" sz="1400" dirty="0" err="1" smtClean="0"/>
              <a:t>Валеология</a:t>
            </a:r>
            <a:r>
              <a:rPr lang="ru-RU" sz="1400" dirty="0" smtClean="0"/>
              <a:t> – новое направление в педагогических науках // Биология в школе. – 1997. – №2. – с. 15-19</a:t>
            </a:r>
          </a:p>
          <a:p>
            <a:pPr marL="180975" indent="-96838">
              <a:buFont typeface="Wingdings" pitchFamily="2" charset="2"/>
              <a:buChar char="Ø"/>
            </a:pPr>
            <a:r>
              <a:rPr lang="ru-RU" sz="1400" dirty="0" smtClean="0"/>
              <a:t>внутренние органы человека </a:t>
            </a:r>
            <a:r>
              <a:rPr lang="en-US" sz="1400" dirty="0" smtClean="0">
                <a:hlinkClick r:id="rId2"/>
              </a:rPr>
              <a:t>http://www.biocenter.ru/images/pic_pechen.jpg</a:t>
            </a:r>
            <a:endParaRPr lang="ru-RU" sz="1400" dirty="0" smtClean="0"/>
          </a:p>
          <a:p>
            <a:pPr marL="180975" indent="-96838">
              <a:buFont typeface="Wingdings" pitchFamily="2" charset="2"/>
              <a:buChar char="Ø"/>
            </a:pPr>
            <a:r>
              <a:rPr lang="ru-RU" sz="1400" dirty="0" smtClean="0"/>
              <a:t>сердце человека  </a:t>
            </a:r>
            <a:r>
              <a:rPr lang="en-US" sz="1400" dirty="0" smtClean="0">
                <a:hlinkClick r:id="rId3"/>
              </a:rPr>
              <a:t>http://www.dir.antula.ru/images/heart-anatomy.jpg</a:t>
            </a:r>
            <a:r>
              <a:rPr lang="ru-RU" sz="1400" dirty="0" smtClean="0"/>
              <a:t> </a:t>
            </a:r>
          </a:p>
          <a:p>
            <a:pPr marL="180975" indent="-96838">
              <a:buFont typeface="Wingdings" pitchFamily="2" charset="2"/>
              <a:buChar char="Ø"/>
            </a:pPr>
            <a:r>
              <a:rPr lang="ru-RU" sz="1400" dirty="0" smtClean="0"/>
              <a:t>головной мозг </a:t>
            </a:r>
            <a:r>
              <a:rPr lang="en-US" sz="1400" dirty="0" smtClean="0">
                <a:hlinkClick r:id="rId4"/>
              </a:rPr>
              <a:t>http://clipartfat.narod.ru/ana/AA000002.jpg</a:t>
            </a:r>
            <a:r>
              <a:rPr lang="ru-RU" sz="1400" dirty="0" smtClean="0"/>
              <a:t> </a:t>
            </a:r>
          </a:p>
          <a:p>
            <a:pPr marL="180975" indent="-96838">
              <a:buFont typeface="Wingdings" pitchFamily="2" charset="2"/>
              <a:buChar char="Ø"/>
            </a:pPr>
            <a:r>
              <a:rPr lang="ru-RU" sz="1400" dirty="0" smtClean="0"/>
              <a:t> почки </a:t>
            </a:r>
            <a:r>
              <a:rPr lang="en-US" sz="1400" dirty="0" smtClean="0">
                <a:hlinkClick r:id="rId5"/>
              </a:rPr>
              <a:t>http://uainfo.org/uploads/posts/2011-06/1307950219_8-popup-low.jpg</a:t>
            </a:r>
            <a:r>
              <a:rPr lang="ru-RU" sz="1400" dirty="0" smtClean="0"/>
              <a:t> </a:t>
            </a:r>
          </a:p>
          <a:p>
            <a:pPr marL="180975" indent="-96838">
              <a:buFont typeface="Wingdings" pitchFamily="2" charset="2"/>
              <a:buChar char="Ø"/>
            </a:pPr>
            <a:r>
              <a:rPr lang="ru-RU" sz="1400" dirty="0" smtClean="0"/>
              <a:t>«ученый» </a:t>
            </a:r>
            <a:r>
              <a:rPr lang="en-US" sz="1400" dirty="0" smtClean="0">
                <a:hlinkClick r:id="rId6"/>
              </a:rPr>
              <a:t>http://niavi.ru/imgi/69211013.jpg</a:t>
            </a:r>
            <a:r>
              <a:rPr lang="ru-RU" sz="1400" dirty="0" smtClean="0"/>
              <a:t> </a:t>
            </a:r>
          </a:p>
          <a:p>
            <a:pPr marL="180975" indent="-96838">
              <a:buFont typeface="Wingdings" pitchFamily="2" charset="2"/>
              <a:buChar char="Ø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rot="20994778">
            <a:off x="-23157" y="179875"/>
            <a:ext cx="2621443" cy="1598819"/>
          </a:xfrm>
          <a:prstGeom prst="cloudCallout">
            <a:avLst>
              <a:gd name="adj1" fmla="val 62027"/>
              <a:gd name="adj2" fmla="val 10103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 такое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здоровье?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367237">
            <a:off x="6290925" y="205619"/>
            <a:ext cx="2882127" cy="1710272"/>
          </a:xfrm>
          <a:prstGeom prst="cloudCallout">
            <a:avLst>
              <a:gd name="adj1" fmla="val -38151"/>
              <a:gd name="adj2" fmla="val 171534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 влияет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человека?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1306620">
            <a:off x="1851773" y="1036878"/>
            <a:ext cx="2609708" cy="1656621"/>
          </a:xfrm>
          <a:prstGeom prst="cloudCallout">
            <a:avLst>
              <a:gd name="adj1" fmla="val 24478"/>
              <a:gd name="adj2" fmla="val 89412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Какие продукты полезны?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453558">
            <a:off x="4027713" y="159692"/>
            <a:ext cx="2537965" cy="1667543"/>
          </a:xfrm>
          <a:prstGeom prst="cloudCallout">
            <a:avLst>
              <a:gd name="adj1" fmla="val -7307"/>
              <a:gd name="adj2" fmla="val 123006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Оценим свой организм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42844" y="3214686"/>
            <a:ext cx="2857520" cy="1598819"/>
          </a:xfrm>
          <a:prstGeom prst="cloudCallout">
            <a:avLst>
              <a:gd name="adj1" fmla="val 74387"/>
              <a:gd name="adj2" fmla="val -4356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</a:rPr>
              <a:t>Здоровье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</a:rPr>
              <a:t>человека</a:t>
            </a:r>
            <a:r>
              <a:rPr lang="ru-RU" sz="2400" b="1" dirty="0" smtClean="0">
                <a:ln w="11430"/>
                <a:solidFill>
                  <a:srgbClr val="7030A0"/>
                </a:solidFill>
              </a:rPr>
              <a:t> </a:t>
            </a:r>
            <a:endParaRPr lang="ru-RU" sz="2400" b="1" dirty="0">
              <a:ln w="11430"/>
              <a:solidFill>
                <a:srgbClr val="7030A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143636" y="2714620"/>
            <a:ext cx="2714644" cy="1785950"/>
          </a:xfrm>
          <a:prstGeom prst="cloudCallout">
            <a:avLst>
              <a:gd name="adj1" fmla="val -74151"/>
              <a:gd name="adj2" fmla="val -23134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</a:rPr>
              <a:t>зависит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</a:rPr>
              <a:t>от него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</a:rPr>
              <a:t>самого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4b641df0112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2786058"/>
            <a:ext cx="2902577" cy="391224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000240"/>
            <a:ext cx="9912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FF0000"/>
                </a:solidFill>
              </a:rPr>
              <a:t>ВСЁ</a:t>
            </a:r>
            <a:endParaRPr lang="ru-RU" sz="4000" b="1" cap="all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3857628"/>
            <a:ext cx="363798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FF0000"/>
                </a:solidFill>
                <a:effectLst/>
              </a:rPr>
              <a:t>В твоих руках</a:t>
            </a:r>
            <a:endParaRPr lang="ru-RU" sz="4000" b="1" cap="all" dirty="0">
              <a:ln w="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ПРИТЧА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Когда-то давно, в одном городе, жил великий мудрец. Слава о его мудрости разнеслась далеко вокруг его родного города, люди издалека приходили к нему за советом.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 был в городе человек, завидующий его славе. Пришел он как-то на луг, поймал бабочку, посадил ее между сомкнутых ладоней и подумал: “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Пойду-ка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я к мудрецу и спрошу у него: скажи, о мудрейший, какая бабочка у меня в руках — живая или мертвая? Если он скажет мертвая, я открою ладони, бабочка улетит, если он скажет живая, я сомкну ладони и бабочка умрет. Вот тогда все поймут, кто из нас умнее.”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Так все и получилось. Завистник пришел в город и спросил у мудреца: “Скажи, о мудрейший, какая бабочка у меня в руках — живая или мертвая?”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Тогда мудрец, который был действительно умным человеком, сказал:</a:t>
            </a: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Ирина\Мои документы\Мои рисунки\Мои рисунки\интернет\школа\25232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82" y="1556792"/>
            <a:ext cx="3663227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7266926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7030A0"/>
                </a:solidFill>
              </a:rPr>
              <a:t>«Что является для человека наиболее </a:t>
            </a:r>
          </a:p>
          <a:p>
            <a:r>
              <a:rPr lang="ru-RU" sz="3200" b="1" spc="50" dirty="0" smtClean="0">
                <a:ln w="11430"/>
                <a:solidFill>
                  <a:srgbClr val="7030A0"/>
                </a:solidFill>
              </a:rPr>
              <a:t>важным, ценным в жизни – </a:t>
            </a:r>
          </a:p>
          <a:p>
            <a:r>
              <a:rPr lang="ru-RU" sz="3200" b="1" spc="50" dirty="0" smtClean="0">
                <a:ln w="11430"/>
                <a:solidFill>
                  <a:srgbClr val="7030A0"/>
                </a:solidFill>
              </a:rPr>
              <a:t>богатство или  слава?»</a:t>
            </a:r>
            <a:endParaRPr lang="ru-RU" sz="3200" b="1" spc="50" dirty="0">
              <a:ln w="11430"/>
              <a:solidFill>
                <a:srgbClr val="7030A0"/>
              </a:solidFill>
            </a:endParaRPr>
          </a:p>
        </p:txBody>
      </p:sp>
      <p:pic>
        <p:nvPicPr>
          <p:cNvPr id="5" name="Picture 2" descr="C:\Documents and Settings\Ирина\Мои документы\Мои рисунки\Мои рисунки\интернет\школа\2523263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48000"/>
            <a:ext cx="3076575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2928934"/>
            <a:ext cx="578647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7030A0"/>
                </a:solidFill>
              </a:rPr>
              <a:t>«Ни богатство, ни слава не делают человека счастливым.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Здоровый нищий счастливее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любого больного короля!» </a:t>
            </a:r>
            <a:endParaRPr lang="ru-RU" sz="32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60648"/>
            <a:ext cx="784887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33CC"/>
                </a:solidFill>
              </a:rPr>
              <a:t>Больному человеку не нужны ни богатства, ни слава</a:t>
            </a:r>
            <a:r>
              <a:rPr lang="ru-RU" sz="2800" b="1" u="sng" dirty="0" smtClean="0">
                <a:solidFill>
                  <a:srgbClr val="0033CC"/>
                </a:solidFill>
              </a:rPr>
              <a:t>,</a:t>
            </a:r>
          </a:p>
          <a:p>
            <a:pPr algn="ctr"/>
            <a:r>
              <a:rPr lang="ru-RU" sz="2800" b="1" u="sng" dirty="0" smtClean="0">
                <a:solidFill>
                  <a:srgbClr val="0033CC"/>
                </a:solidFill>
              </a:rPr>
              <a:t>  </a:t>
            </a:r>
            <a:r>
              <a:rPr lang="ru-RU" sz="2800" b="1" u="sng" dirty="0" smtClean="0">
                <a:solidFill>
                  <a:srgbClr val="0033CC"/>
                </a:solidFill>
              </a:rPr>
              <a:t>человек сам выбирает свой путь существования, а значит действительно и то, что  «всё в его руках».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8" name="Picture 2" descr="C:\Documents and Settings\Ирина\Мои документы\Мои рисунки\Мои рисунки\интернет\школа\2523263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48000"/>
            <a:ext cx="30765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715404" cy="64294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58" y="1142984"/>
            <a:ext cx="839351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До 1940г.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Человек здоров, если у него нет  признаков болезни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2928934"/>
            <a:ext cx="4321582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Здоровье – это              состояние                 физического, психического и социального благополучия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Ирина\Мои документы\Мои рисунки\Мои рисунки\интернет\школа\33277896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86058"/>
            <a:ext cx="3786214" cy="3127077"/>
          </a:xfrm>
          <a:prstGeom prst="rect">
            <a:avLst/>
          </a:prstGeom>
          <a:noFill/>
        </p:spPr>
      </p:pic>
      <p:sp>
        <p:nvSpPr>
          <p:cNvPr id="12289" name="WordArt 1"/>
          <p:cNvSpPr>
            <a:spLocks noChangeArrowheads="1" noChangeShapeType="1" noTextEdit="1"/>
          </p:cNvSpPr>
          <p:nvPr/>
        </p:nvSpPr>
        <p:spPr bwMode="auto">
          <a:xfrm>
            <a:off x="1571604" y="357166"/>
            <a:ext cx="5791200" cy="617537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/>
              </a:rPr>
              <a:t>Что такое здоровье?</a:t>
            </a:r>
            <a:endParaRPr lang="ru-RU" sz="3600" b="1" kern="10" spc="0" dirty="0">
              <a:ln w="12700">
                <a:noFill/>
                <a:round/>
                <a:headEnd/>
                <a:tailEnd/>
              </a:ln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2571744"/>
            <a:ext cx="306333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2643182"/>
            <a:ext cx="222849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Счастье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28596" y="785794"/>
            <a:ext cx="8225688" cy="5617343"/>
            <a:chOff x="357158" y="714356"/>
            <a:chExt cx="8225688" cy="561734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2132" y="928670"/>
              <a:ext cx="2302618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Радость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071810"/>
              <a:ext cx="1739579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Спорт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286512" y="3857628"/>
              <a:ext cx="2296334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Красота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29124" y="5500702"/>
              <a:ext cx="3914983" cy="8309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Благополучие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1472" y="1714488"/>
              <a:ext cx="1753685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Учеба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85984" y="714356"/>
              <a:ext cx="1485728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Дети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57290" y="5500702"/>
              <a:ext cx="1864934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Семья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5786" y="4214818"/>
              <a:ext cx="4650825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Красивая осанка</a:t>
              </a:r>
              <a:endParaRPr lang="ru-RU" sz="48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43042" y="785794"/>
            <a:ext cx="5233679" cy="4831088"/>
            <a:chOff x="1643042" y="785794"/>
            <a:chExt cx="5233679" cy="4831088"/>
          </a:xfrm>
        </p:grpSpPr>
        <p:pic>
          <p:nvPicPr>
            <p:cNvPr id="15" name="Рисунок 14" descr="8903ccb9295e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643042" y="785794"/>
              <a:ext cx="5233679" cy="4831088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786050" y="2000240"/>
              <a:ext cx="3214710" cy="3071834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C000">
                    <a:shade val="675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Это жизнь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15747 0.01065 " pathEditMode="relative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57166"/>
            <a:ext cx="8501122" cy="57864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214678" y="857232"/>
            <a:ext cx="4572032" cy="1357322"/>
          </a:xfrm>
          <a:prstGeom prst="rect">
            <a:avLst/>
          </a:prstGeom>
          <a:solidFill>
            <a:srgbClr val="248C2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Данные</a:t>
            </a:r>
          </a:p>
          <a:p>
            <a:pPr algn="ctr" rtl="0"/>
            <a:r>
              <a:rPr lang="ru-RU" sz="3600" b="1" kern="1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от ученых</a:t>
            </a:r>
            <a:endParaRPr lang="ru-RU" sz="3600" b="1" kern="1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357694"/>
            <a:ext cx="73827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Сердце имеет потенциал на 300 лет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286124"/>
            <a:ext cx="739824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Легкие и другие органы - на 200 лет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357826"/>
            <a:ext cx="758476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Человек должен жить 150 – 200 лет!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2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714356"/>
            <a:ext cx="2999250" cy="24795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49449" y="2780928"/>
            <a:ext cx="2245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http://www.russlav.ru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909</Words>
  <Application>Microsoft Office PowerPoint</Application>
  <PresentationFormat>Экран (4:3)</PresentationFormat>
  <Paragraphs>146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Тема открытого классного часа  «Всё в твоих руках»</vt:lpstr>
      <vt:lpstr>Слайд 2</vt:lpstr>
      <vt:lpstr>Слайд 3</vt:lpstr>
      <vt:lpstr>Слайд 4</vt:lpstr>
      <vt:lpstr>ПРИТЧА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семья</cp:lastModifiedBy>
  <cp:revision>106</cp:revision>
  <dcterms:created xsi:type="dcterms:W3CDTF">2011-10-09T07:07:12Z</dcterms:created>
  <dcterms:modified xsi:type="dcterms:W3CDTF">2013-12-01T06:28:04Z</dcterms:modified>
</cp:coreProperties>
</file>