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70" r:id="rId4"/>
    <p:sldId id="256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6" r:id="rId17"/>
    <p:sldId id="274" r:id="rId18"/>
    <p:sldId id="277" r:id="rId19"/>
    <p:sldId id="280" r:id="rId20"/>
    <p:sldId id="282" r:id="rId21"/>
    <p:sldId id="269" r:id="rId22"/>
    <p:sldId id="281" r:id="rId23"/>
    <p:sldId id="257" r:id="rId24"/>
    <p:sldId id="258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50;&#1091;&#1087;&#1088;&#1080;&#1085;\&#1054;&#1083;&#1077;&#1089;&#1103;_%20Olesja%20(1970)%204_8-1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50;&#1091;&#1087;&#1088;&#1080;&#1085;\L.van%20Beethoven.2.Son.%20(op.2.&#8470;%202)%20Largo%20Appassionato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50;&#1091;&#1087;&#1088;&#1080;&#1085;\&#1043;&#1088;&#1072;&#1085;&#1072;&#1090;&#1086;&#1074;&#1099;&#1081;%20&#1073;&#1088;&#1072;&#1089;&#1083;&#1077;&#1090;%20(1964)%202_6.avi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785818"/>
          </a:xfrm>
        </p:spPr>
        <p:txBody>
          <a:bodyPr/>
          <a:lstStyle/>
          <a:p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А. И. Куприн.</a:t>
            </a:r>
            <a:endParaRPr lang="ru-RU" dirty="0"/>
          </a:p>
        </p:txBody>
      </p:sp>
      <p:pic>
        <p:nvPicPr>
          <p:cNvPr id="25602" name="Picture 2" descr="http://900igr.net/datai/literatura/A.I.Kuprin/0005-003-Aleksandr-Ivanovich-Kup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3829050" cy="4676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868" y="6072206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FrankRuehl" pitchFamily="34" charset="-79"/>
              </a:rPr>
              <a:t>(1870-1938)</a:t>
            </a:r>
            <a:endParaRPr lang="ru-RU" sz="2400" b="1" dirty="0"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25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С подлинным вдохновением создавались им новеллы «Штабс-капитан Рыбников» (1906), «Река жизни» (1906), «Изумруд» (1907), «Гамбринус» (1907), цикл «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Листригоны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» (1907- 1911). </a:t>
            </a: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Два последних связаны с дорогими сердцу художника Одессой и Балаклавой. Рассказ о скрипаче Сашке, прошедшем кровавую войну, изувеченном в тюрьме, «дважды воскресшем», Куприн завершает знаменательной фразой: «Ничего! Человека можно искалечить, но искусство все перетерпит и все победит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462" name="Picture 6" descr="http://900igr.net/datai/literatura/A.I.Kuprin/0009-007-A.I.Kuprin-v-svoem-kabin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0"/>
            <a:ext cx="3143272" cy="4143405"/>
          </a:xfrm>
          <a:prstGeom prst="rect">
            <a:avLst/>
          </a:prstGeom>
          <a:noFill/>
        </p:spPr>
      </p:pic>
      <p:pic>
        <p:nvPicPr>
          <p:cNvPr id="19464" name="Picture 8" descr="http://www.epwr.ru/quotauthor/227/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119552" cy="377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.И. Куприн в своем кабинете в Гатчине. Фото 19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286148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857232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 Antiqua" pitchFamily="18" charset="0"/>
                <a:ea typeface="Batang" pitchFamily="18" charset="-127"/>
              </a:rPr>
              <a:t>С 1911 Куприн жил в Гатчине. Когда в окт. 1919 в нее вошли войска Юденича, он целиком подчинился обстоятельствам военного времени. Вместе с разгромленными остатками белых он отступал в направлении Нарвы и в конце концов вынужден был покинуть родину. </a:t>
            </a:r>
          </a:p>
          <a:p>
            <a:r>
              <a:rPr lang="ru-RU" sz="2000" b="1" i="1" dirty="0" smtClean="0">
                <a:latin typeface="Book Antiqua" pitchFamily="18" charset="0"/>
                <a:ea typeface="Batang" pitchFamily="18" charset="-127"/>
              </a:rPr>
              <a:t>Летом 1920 он приехал с семьей в Париж. Куприн мучительно переживал разрыв с Россией. «Боль и тоска по родине не проходят, не </a:t>
            </a:r>
            <a:r>
              <a:rPr lang="ru-RU" sz="2000" b="1" i="1" dirty="0" err="1" smtClean="0">
                <a:latin typeface="Book Antiqua" pitchFamily="18" charset="0"/>
                <a:ea typeface="Batang" pitchFamily="18" charset="-127"/>
              </a:rPr>
              <a:t>притерпливаются</a:t>
            </a:r>
            <a:r>
              <a:rPr lang="ru-RU" sz="2000" b="1" i="1" dirty="0" smtClean="0">
                <a:latin typeface="Book Antiqua" pitchFamily="18" charset="0"/>
                <a:ea typeface="Batang" pitchFamily="18" charset="-127"/>
              </a:rPr>
              <a:t>, а все гуще и глубже», признавался он в одном из писем в 1924. </a:t>
            </a:r>
            <a:endParaRPr lang="ru-RU" sz="2000" b="1" i="1" dirty="0"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501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А.И. Куприн в своем кабинете в Гатчине. Фото 1908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А.И. Куприн в своей библиотеке в Париже. Фото 1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2857520" cy="339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3" y="4214818"/>
            <a:ext cx="2857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Кабинет А.И.Куприна в Париже. 1936 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428604"/>
            <a:ext cx="52864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Долгое время Куприн никак не мог вернуться к художественному творчеству. Лишь во 2-й пол. 20-х он снова начинает писать. Один за другим выходят сборники прозы «Новые повести и рассказы» (Париж, 1927), «Купол св. </a:t>
            </a:r>
            <a:r>
              <a:rPr lang="ru-RU" b="1" i="1" dirty="0" err="1" smtClean="0">
                <a:latin typeface="Book Antiqua" pitchFamily="18" charset="0"/>
              </a:rPr>
              <a:t>Исаакия</a:t>
            </a:r>
            <a:r>
              <a:rPr lang="ru-RU" b="1" i="1" dirty="0" smtClean="0">
                <a:latin typeface="Book Antiqua" pitchFamily="18" charset="0"/>
              </a:rPr>
              <a:t> Далматского» (Рига, 1928), «Колесо времени» (Белград, 1930), «</a:t>
            </a:r>
            <a:r>
              <a:rPr lang="ru-RU" b="1" i="1" dirty="0" err="1" smtClean="0">
                <a:latin typeface="Book Antiqua" pitchFamily="18" charset="0"/>
              </a:rPr>
              <a:t>Жанета</a:t>
            </a:r>
            <a:r>
              <a:rPr lang="ru-RU" b="1" i="1" dirty="0" smtClean="0">
                <a:latin typeface="Book Antiqua" pitchFamily="18" charset="0"/>
              </a:rPr>
              <a:t>» (Париж, 1934) и др. </a:t>
            </a:r>
          </a:p>
          <a:p>
            <a:r>
              <a:rPr lang="ru-RU" b="1" i="1" dirty="0" smtClean="0">
                <a:latin typeface="Book Antiqua" pitchFamily="18" charset="0"/>
              </a:rPr>
              <a:t>Во многих произведениях эмигрантского периода Куприн возвращается памятью к прошлой жизни в России. Он продолжает развивать в них свои излюбленные темы и мотивы. Так, цирку посвящены новеллы «Ольга Сур» (1929), «Дурной каламбур» (1929), «</a:t>
            </a:r>
            <a:r>
              <a:rPr lang="ru-RU" b="1" i="1" dirty="0" err="1" smtClean="0">
                <a:latin typeface="Book Antiqua" pitchFamily="18" charset="0"/>
              </a:rPr>
              <a:t>Блондель</a:t>
            </a:r>
            <a:r>
              <a:rPr lang="ru-RU" b="1" i="1" dirty="0" smtClean="0">
                <a:latin typeface="Book Antiqua" pitchFamily="18" charset="0"/>
              </a:rPr>
              <a:t>» (1933); русская природа воссоздана в рассказах «Елань», «Ночь в лесу», «Вальдшнепы» и др. Последняя крупная вещь роман «Юнкера» (вышел отдельным изд. в Париже в 1933) повествует о годах юности писателя. Куприна не покидала мысль о возвращении на родину.</a:t>
            </a:r>
            <a:endParaRPr lang="ru-RU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риезд А.И. Куприна на Родину. Фото 1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133725" cy="3838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17693"/>
            <a:ext cx="25717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Семнадцать лет, которые писатель провел в эмиграции, были малоплодотворным периодом. Постоянная материальная нужда, тоска по родине приводят его к решению вернуться в Россию. Весной 1937 тяжелобольной Куприн вернулся на родину, тепло встреченный своими почитателями. </a:t>
            </a:r>
          </a:p>
          <a:p>
            <a:r>
              <a:rPr lang="ru-RU" dirty="0" smtClean="0"/>
              <a:t>Публикует очерк "Москва родная". Однако новым творческим планам не суждено было осуществиться. В августе 1938 Куприн умер в Ленинграде от рака пищевода.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929066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Приезд А.И. Куприна на Родину. Фото 1937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3556" name="Picture 4" descr="http://img1.liveinternet.ru/images/attach/c/2/72/877/72877007_5dc47b40ebf846ec89c2fc0b2bd07a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914528"/>
            <a:ext cx="3857620" cy="494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юст-памятник А. И. Куприну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286148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40" y="714356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Музей А.И. Куприна в Наровчате «Наровчат вроде Москвы, но несколько красивее», - говорил Александр Иванович Куприн, родившийся в этом уездном городке 7 сентября 1870 г. и где в доме семьи Куприных в 1981 г. был открыт музей писателя. Посетители музея оказываются гостями уютного дома Куприных, где в Красном углу теплится лампадка пред иконой с образом святого благоверного князя Александра Невского, призванного спасти и сохранить младенца Александра; на столе шумит самовар, а со стен гостиной в старых рамочках смотрят родные, все, те, кого Куприн сделает героями многих своих произведений. 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572140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Бюст-памятник А. И. Куприну.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amlib.ru/img/k/kadcyn_k_b/odessa/gambri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7715250" cy="38957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600076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числе завсегдатаев Гамбринуса был и </a:t>
            </a:r>
            <a:r>
              <a:rPr lang="ru-RU" b="1" dirty="0" smtClean="0"/>
              <a:t>А</a:t>
            </a:r>
            <a:r>
              <a:rPr lang="ru-RU" dirty="0" smtClean="0"/>
              <a:t>.</a:t>
            </a:r>
            <a:r>
              <a:rPr lang="ru-RU" b="1" dirty="0" smtClean="0"/>
              <a:t>Куприн</a:t>
            </a:r>
            <a:r>
              <a:rPr lang="ru-RU" dirty="0" smtClean="0"/>
              <a:t>, обессмертивший это заведение.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50017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Подберите или нарисуйте иллюстрации к внутреннему оформлению пивной «Гамбринус».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04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atang" pitchFamily="18" charset="-127"/>
                <a:ea typeface="Batang" pitchFamily="18" charset="-127"/>
              </a:rPr>
              <a:t>Тема бессмертия искусства в рассказе «Гамбринус».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elevin.info/images/01/000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214710" cy="47386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500174"/>
            <a:ext cx="36433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Оркестр «Гамбринус» 1910 года.</a:t>
            </a:r>
            <a:br>
              <a:rPr lang="ru-RU" i="1" dirty="0" smtClean="0"/>
            </a:br>
            <a:r>
              <a:rPr lang="ru-RU" i="1" dirty="0" smtClean="0"/>
              <a:t>Слева направо:</a:t>
            </a:r>
            <a:br>
              <a:rPr lang="ru-RU" i="1" dirty="0" smtClean="0"/>
            </a:br>
            <a:r>
              <a:rPr lang="ru-RU" i="1" dirty="0" smtClean="0"/>
              <a:t>Баянист Константин </a:t>
            </a:r>
            <a:r>
              <a:rPr lang="ru-RU" i="1" dirty="0" err="1" smtClean="0"/>
              <a:t>Вересковский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Александр Певзнер – «Сашка-скрипач»,</a:t>
            </a:r>
            <a:br>
              <a:rPr lang="ru-RU" i="1" dirty="0" smtClean="0"/>
            </a:br>
            <a:r>
              <a:rPr lang="ru-RU" i="1" dirty="0" smtClean="0"/>
              <a:t>Пианист Игнат </a:t>
            </a:r>
            <a:r>
              <a:rPr lang="ru-RU" i="1" dirty="0" err="1" smtClean="0"/>
              <a:t>Вересковский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layer.myshared.ru/303370/data/images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3286148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714488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Какие мелодии играл герой рассказа «Гамбринус» Сашка?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2428868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Русские, малороссийские, еврейские, молдавские народные мелодии, городские мещанские романсы, «воровские» песни, английская джига, итальянская и африканская народная музыка. </a:t>
            </a: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357818" y="2564904"/>
            <a:ext cx="3500462" cy="24482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857232"/>
            <a:ext cx="4000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«Сашка-музыкант»</a:t>
            </a:r>
            <a:endParaRPr lang="ru-RU" dirty="0" smtClean="0"/>
          </a:p>
          <a:p>
            <a:r>
              <a:rPr lang="ru-RU" b="1" dirty="0" smtClean="0"/>
              <a:t>Открыт: 2001 год</a:t>
            </a:r>
          </a:p>
          <a:p>
            <a:r>
              <a:rPr lang="ru-RU" b="1" dirty="0" smtClean="0"/>
              <a:t>Скульптор: Александр </a:t>
            </a:r>
            <a:r>
              <a:rPr lang="ru-RU" b="1" dirty="0" err="1" smtClean="0"/>
              <a:t>Князик</a:t>
            </a:r>
            <a:endParaRPr lang="ru-RU" dirty="0" smtClean="0"/>
          </a:p>
          <a:p>
            <a:r>
              <a:rPr lang="ru-RU" dirty="0" smtClean="0"/>
              <a:t>– Казалось бы, Сашка – герой короткого рассказа Куприна «Гамбринус». И одновременно – исторический персонаж, музыкант Александр Певзнер, талант которого современники сравнивали с Паганини. Жизнь его одновременно трагична и комична. И </a:t>
            </a:r>
            <a:r>
              <a:rPr lang="ru-RU" dirty="0" err="1" smtClean="0"/>
              <a:t>Князику</a:t>
            </a:r>
            <a:r>
              <a:rPr lang="ru-RU" dirty="0" smtClean="0"/>
              <a:t> блестяще удалось сочетать этот трагизм и комизм. На бочке, в </a:t>
            </a:r>
            <a:r>
              <a:rPr lang="ru-RU" dirty="0" err="1" smtClean="0"/>
              <a:t>полупьяненькой</a:t>
            </a:r>
            <a:r>
              <a:rPr lang="ru-RU" dirty="0" smtClean="0"/>
              <a:t> позе, в которой он, собственно, всегда и находился, сидит гениальнейший исполнитель. Король музыкантов Одессы. И корона на его голове – тому доказательство.</a:t>
            </a:r>
            <a:endParaRPr lang="ru-RU" dirty="0"/>
          </a:p>
        </p:txBody>
      </p:sp>
      <p:pic>
        <p:nvPicPr>
          <p:cNvPr id="4" name="Picture 4" descr="http://content.foto.mail.ru/mail/bekta83/_answers/i-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27659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Впечатления о прочитанном .«Олеся». </a:t>
            </a:r>
            <a:endParaRPr lang="ru-RU" sz="3200" dirty="0"/>
          </a:p>
        </p:txBody>
      </p:sp>
      <p:pic>
        <p:nvPicPr>
          <p:cNvPr id="37890" name="Picture 2" descr="http://afishagoroda.ru/mevents/kino/119/1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762500" cy="357187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7158" y="5214950"/>
            <a:ext cx="50720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Каковы темы повести А.И.Куприна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Олеся»?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Какова идея повести?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643050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Тема "волшебной" любви, тема недостижимости счастья.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Куприн показывает, что только в единении с природой, в сохранении естественности человек способен достигнуть духовной чистоты и благородства)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857752" y="1714488"/>
            <a:ext cx="4286248" cy="28575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3.board.com.ua/a/2002142065/wm/1-perevod-ukrainskij-russkij-anglij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b="1" i="1" dirty="0" smtClean="0">
                <a:latin typeface="Batang" pitchFamily="18" charset="-127"/>
                <a:ea typeface="Batang" pitchFamily="18" charset="-127"/>
              </a:rPr>
              <a:t>А. И. Куприн. Жизнь и творчество .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atang" pitchFamily="18" charset="-127"/>
                <a:ea typeface="Batang" pitchFamily="18" charset="-127"/>
              </a:rPr>
              <a:t>      «</a:t>
            </a:r>
            <a:r>
              <a:rPr lang="ru-RU" sz="2400" b="1" i="1" dirty="0" smtClean="0">
                <a:latin typeface="Book Antiqua" pitchFamily="18" charset="0"/>
                <a:ea typeface="Batang" pitchFamily="18" charset="-127"/>
              </a:rPr>
              <a:t>Мы должны быть благодарны Куприну за все - за его глубокую человечность, за его тончайший талант, за любовь к своей стране, за непоколебимую веру в счастье своего народа и, наконец, за никогда не умиравшую в нем способность загораться от самого незначительного соприкосновения с поэзией и свободно и легко писать об этом».                  К.Г.Паустовский                                               </a:t>
            </a:r>
            <a:endParaRPr lang="ru-RU" sz="2400" b="1" i="1" dirty="0">
              <a:latin typeface="Book Antiqua" pitchFamily="18" charset="0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0112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Сравнительная характеристика главных героев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7649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500174"/>
            <a:ext cx="17145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Олеся</a:t>
            </a:r>
            <a:endParaRPr lang="ru-RU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571612"/>
            <a:ext cx="278606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Иван</a:t>
            </a:r>
            <a:r>
              <a:rPr lang="ru-RU" sz="16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 Тимофеевич</a:t>
            </a:r>
            <a:endParaRPr lang="ru-RU" sz="16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428868"/>
            <a:ext cx="3000396" cy="55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Принятые в обществе нормы </a:t>
            </a:r>
            <a:b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поведения чужды ей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2428868"/>
            <a:ext cx="364333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Находится во власти общественного мнения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000372"/>
            <a:ext cx="1981633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С открытой душой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000372"/>
            <a:ext cx="3286148" cy="30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Сосредоточен на своем мире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357562"/>
            <a:ext cx="2857520" cy="30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Трагические предсказания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3286124"/>
            <a:ext cx="2571768" cy="30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Слабость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3786190"/>
            <a:ext cx="259396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Самоотверженность и др.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3643314"/>
            <a:ext cx="300039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Олеся: «Доброта ваша не хорошая» и др.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85728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atang" pitchFamily="18" charset="-127"/>
                <a:ea typeface="Batang" pitchFamily="18" charset="-127"/>
              </a:rPr>
              <a:t>Впечатления о прочитанном («Олеся»).  </a:t>
            </a:r>
            <a:endParaRPr lang="ru-RU" sz="2800" b="1" dirty="0"/>
          </a:p>
        </p:txBody>
      </p:sp>
      <p:pic>
        <p:nvPicPr>
          <p:cNvPr id="27650" name="Picture 2" descr="http://artmus.culture21.ru/MuseumImages/21910/2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09950" cy="4048125"/>
          </a:xfrm>
          <a:prstGeom prst="rect">
            <a:avLst/>
          </a:prstGeom>
          <a:noFill/>
        </p:spPr>
      </p:pic>
      <p:pic>
        <p:nvPicPr>
          <p:cNvPr id="27652" name="Picture 4" descr="http://artmus.culture21.ru/MuseumImages/21912/21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381375" cy="4048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Федоров Александр Николаевич. </a:t>
            </a:r>
          </a:p>
          <a:p>
            <a:r>
              <a:rPr lang="ru-RU" b="1" dirty="0" smtClean="0"/>
              <a:t>А</a:t>
            </a:r>
            <a:r>
              <a:rPr lang="ru-RU" dirty="0" smtClean="0"/>
              <a:t>. </a:t>
            </a:r>
            <a:r>
              <a:rPr lang="ru-RU" b="1" dirty="0" smtClean="0"/>
              <a:t>Куприн</a:t>
            </a:r>
            <a:r>
              <a:rPr lang="ru-RU" dirty="0" smtClean="0"/>
              <a:t>. Олеся. Иллюстрация. 2000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леся_ Olesja (1970) 4_8-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atang" pitchFamily="18" charset="-127"/>
                <a:ea typeface="Batang" pitchFamily="18" charset="-127"/>
              </a:rPr>
              <a:t>«Гранатовый браслет». Своеобразие сюжета повести. Споры героев об истинной, бескорыстной любви. Утверждение любви как высшей ценности. </a:t>
            </a:r>
            <a:endParaRPr lang="ru-RU" sz="28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28836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Gungsuh" pitchFamily="18" charset="-127"/>
                <a:ea typeface="Gungsuh" pitchFamily="18" charset="-127"/>
              </a:rPr>
              <a:t>Любви неугасающее чудо</a:t>
            </a:r>
            <a:br>
              <a:rPr lang="ru-RU" sz="3200" b="1" i="1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b="1" i="1" dirty="0" smtClean="0">
                <a:latin typeface="Gungsuh" pitchFamily="18" charset="-127"/>
                <a:ea typeface="Gungsuh" pitchFamily="18" charset="-127"/>
              </a:rPr>
              <a:t>Оно живёт и правит на земле – </a:t>
            </a:r>
            <a:br>
              <a:rPr lang="ru-RU" sz="3200" b="1" i="1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b="1" i="1" dirty="0" smtClean="0">
                <a:latin typeface="Gungsuh" pitchFamily="18" charset="-127"/>
                <a:ea typeface="Gungsuh" pitchFamily="18" charset="-127"/>
              </a:rPr>
              <a:t>Из всех чудес единственное чудо.</a:t>
            </a:r>
            <a:br>
              <a:rPr lang="ru-RU" sz="3200" b="1" i="1" dirty="0" smtClean="0">
                <a:latin typeface="Gungsuh" pitchFamily="18" charset="-127"/>
                <a:ea typeface="Gungsuh" pitchFamily="18" charset="-127"/>
              </a:rPr>
            </a:br>
            <a:endParaRPr lang="ru-RU" sz="3200" b="1" i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3200" b="1" i="1" dirty="0" smtClean="0">
                <a:latin typeface="Gungsuh" pitchFamily="18" charset="-127"/>
                <a:ea typeface="Gungsuh" pitchFamily="18" charset="-127"/>
              </a:rPr>
              <a:t>                                           Ю. </a:t>
            </a:r>
            <a:r>
              <a:rPr lang="ru-RU" sz="3200" b="1" i="1" dirty="0" err="1" smtClean="0">
                <a:latin typeface="Gungsuh" pitchFamily="18" charset="-127"/>
                <a:ea typeface="Gungsuh" pitchFamily="18" charset="-127"/>
              </a:rPr>
              <a:t>Огнев</a:t>
            </a:r>
            <a:endParaRPr lang="ru-RU" sz="3200" b="1" i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L.van Beethoven.2.Son. (op.2.№ 2) Largo Appassiona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333333"/>
                </a:solidFill>
                <a:latin typeface="Helvetica Neue"/>
                <a:cs typeface="Arial" pitchFamily="34" charset="0"/>
              </a:rPr>
              <a:t>Любовь …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000108"/>
            <a:ext cx="8358246" cy="450409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166635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Любовь -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это интимное и глубокое чувство, устремленность на другую личность, человеческую общность или идею. (Большой энциклопедический словарь)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Любовь –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это 1) глубокое эмоциональное влечение, сильное сердечное чувство; 2) чувство глубокого расположения, самоотверженной и искренней привязанности; 3) постоянная, сильная склонность, увлечённость чем-нибудь; 4) предмет любви (тот или та, кого кто-н. любит, к кому испытывает влечение, расположение); 5) пристрастие, вкус к чему-нибудь. (Толковый словарь С.И. Ожегова)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Любовь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 – 1) чувство привязанности, основанное на общности интересов, идеалов, на готовности отдать свои силы общему делу. 2) Склонность, расположение или влечение к чему-нибудь. (Толковый словарь русского языка под ред. Д.Н. Ушакова)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89.imageshack.us/img89/1402/15749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5286388"/>
          </a:xfrm>
          <a:prstGeom prst="rect">
            <a:avLst/>
          </a:prstGeom>
          <a:noFill/>
        </p:spPr>
      </p:pic>
      <p:pic>
        <p:nvPicPr>
          <p:cNvPr id="4" name="Гранатовый браслет (1964) 2_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357818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o.gendocs.ru/pars_docs/tw_refs/60/59918/59918_html_3d5bd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429156" cy="6286544"/>
          </a:xfrm>
          <a:prstGeom prst="rect">
            <a:avLst/>
          </a:prstGeom>
          <a:noFill/>
        </p:spPr>
      </p:pic>
      <p:pic>
        <p:nvPicPr>
          <p:cNvPr id="40964" name="Picture 4" descr="http://www.mnoga.net/uploads/posts/2011-03/1300910520_10107891261300694718-4.jpg"/>
          <p:cNvPicPr>
            <a:picLocks noChangeAspect="1" noChangeArrowheads="1"/>
          </p:cNvPicPr>
          <p:nvPr/>
        </p:nvPicPr>
        <p:blipFill>
          <a:blip r:embed="rId3"/>
          <a:srcRect l="22973" b="18478"/>
          <a:stretch>
            <a:fillRect/>
          </a:stretch>
        </p:blipFill>
        <p:spPr bwMode="auto">
          <a:xfrm>
            <a:off x="4786314" y="357166"/>
            <a:ext cx="407191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Gungsuh" pitchFamily="18" charset="-127"/>
                <a:ea typeface="Gungsuh" pitchFamily="18" charset="-127"/>
              </a:rPr>
              <a:t>Герои повести о любви</a:t>
            </a:r>
            <a:endParaRPr lang="ru-RU" sz="3200" b="1" i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214422"/>
            <a:ext cx="80724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Аносов: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 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Любовь должна быть трагедией. Величайшей тайной в мире! Никакие жизненные удобства, расчёты и компромиссы не должны её касаться».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Вера Николаевна: «И что это: любовь или сумасшествие?»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Желтков: «… это не болезнь, не маниакальная идея – это любовь, которой Богу было угодно за что-то меня вознаградить… «Да святится имя твоё…»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Шеин: «… разве можно управлять таким чувством, как любовь – чувством, которое до сих пор не нашло себе истолкования»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годы </a:t>
            </a:r>
            <a:endParaRPr lang="ru-RU" dirty="0"/>
          </a:p>
        </p:txBody>
      </p:sp>
      <p:pic>
        <p:nvPicPr>
          <p:cNvPr id="4" name="Picture 2" descr="Любовь Алексеевна Куприна — мать пис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971800" cy="3943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150017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Куприн Александр Иванович  родился в г. Наровчат Пензенской губ. в семье мелкого чиновника. Мать,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урожд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Кулунчакова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, дворянского происхождения, принадлежала к старинному княжескому татарскому роду. Отец умер, когда Куприну не исполнилось и года. </a:t>
            </a:r>
          </a:p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Семья оказалась в столь бедственном материальном положении, что мать Куприна была вынуждена поселиться с сыном в московском Вдовьем доме.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Годы учёбы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А.И. Куприн — кадет. Фото 18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928958" cy="44243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1500174"/>
            <a:ext cx="4572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Когда мальчику исполнилось </a:t>
            </a:r>
          </a:p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6 лет, Любовь Алексеевна определила его в Разумовский сиротский пансион, где он прожил почти 4 года. </a:t>
            </a:r>
          </a:p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В 1880 Куприн поступил во II Московскую военную гимназию, которая через 2 года была реорганизована в кадетский корпус. </a:t>
            </a:r>
          </a:p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Тягостная жизнь «казенного мальчика» изображена им в повести «На переломе (Кадеты)» (1900). 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92933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А.И.Куприн – кадет. 1880 г.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uprin_mol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667128" cy="5500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85723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По окончании корпуса в 1888 Куприн поступил в III Александровское военное училище, готовившее пехотных офицеров. К этому «юнкерскому» периоду относится первая публикация Куприна: в 1889 он напечатал в «Русском сатирическом листке» рассказ «Последний дебют», наивный и подражательный. </a:t>
            </a: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Летом 1890 Куприн окончил училище и, получив чин подпоручика Провинциальный быт, скука, утомительная муштра, грубые нравы все это сильно расходилось с его представлениями об офицерской службе. Вместе с разочарованием в нем зрел протест, который и привел в конце концов к отставке в 1894.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Офицерская жизнь, которую он вел в течение четырех лет, дала богатый материал для его будущих произведений. </a:t>
            </a:r>
          </a:p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В 1893 - 1894 в петербургском журнале «Русское богатство» выходят его повесть "Впотьмах" и рассказы "Лунной ночью" и "Дознание". </a:t>
            </a:r>
          </a:p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Жизни русской армии посвящена серия рассказов: "Ночлег" (1897), "Ночная смена"(1899), "Поход". «Русское богатство» </a:t>
            </a:r>
          </a:p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В 1894 Куприн выходит в отставку, не имея никакой гражданской профессии и малый жизненный опыт. В следующие годы много странствовал по России, перепробовав множество профессий, жадно впитывая жизненные впечатления, которые стали основой его будущих произведений. </a:t>
            </a:r>
          </a:p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В 1890-е публикует очерк "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Юзовский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завод" и повесть "Молох", рассказы "Лесная глушь", "Оборотень", повести "Олеся" и "Кэт" ("Прапорщик армейский»).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9702" name="Picture 6" descr="http://fantlab.ru/images/editions/big/32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84048">
            <a:off x="7479628" y="3454494"/>
            <a:ext cx="1428728" cy="1830846"/>
          </a:xfrm>
          <a:prstGeom prst="rect">
            <a:avLst/>
          </a:prstGeom>
          <a:noFill/>
        </p:spPr>
      </p:pic>
      <p:pic>
        <p:nvPicPr>
          <p:cNvPr id="29704" name="Picture 8" descr="http://img.4pk.ru/300x300/images/41/2853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214946"/>
            <a:ext cx="2143140" cy="1643054"/>
          </a:xfrm>
          <a:prstGeom prst="rect">
            <a:avLst/>
          </a:prstGeom>
          <a:noFill/>
        </p:spPr>
      </p:pic>
      <p:pic>
        <p:nvPicPr>
          <p:cNvPr id="29706" name="Picture 10" descr="http://img.vcene.ua/product/89/8963/896386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62925">
            <a:off x="6429898" y="4918525"/>
            <a:ext cx="1385618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А.И. Куприн с женой Елизаветой Морицовной во время первой мировой войны. Фото 1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2752725" cy="4600576"/>
          </a:xfrm>
          <a:prstGeom prst="rect">
            <a:avLst/>
          </a:prstGeom>
          <a:noFill/>
        </p:spPr>
      </p:pic>
      <p:pic>
        <p:nvPicPr>
          <p:cNvPr id="17412" name="Picture 4" descr="А.И. Куприн с дочерью Ксенией на коне. Справа стоит Елизавета Морицовна. Фото 1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3838575" cy="4695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103674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В 1907 г.  женится вторым браком на сестре милосердия </a:t>
            </a:r>
            <a:r>
              <a:rPr lang="ru-RU" dirty="0" err="1" smtClean="0"/>
              <a:t>Е.Гейнрих</a:t>
            </a:r>
            <a:r>
              <a:rPr lang="ru-RU" dirty="0" smtClean="0"/>
              <a:t>, рождается дочь Ксения. А.И. Куприн с женой Елизаветой </a:t>
            </a:r>
            <a:r>
              <a:rPr lang="ru-RU" dirty="0" err="1" smtClean="0"/>
              <a:t>Морицовной</a:t>
            </a:r>
            <a:r>
              <a:rPr lang="ru-RU" dirty="0" smtClean="0"/>
              <a:t> во время первой мировой войны. </a:t>
            </a:r>
          </a:p>
          <a:p>
            <a:r>
              <a:rPr lang="ru-RU" dirty="0" smtClean="0"/>
              <a:t>Фото 1914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5286388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А.И. Куприн с дочерью Ксенией на коне.   Справа стоит Елизавета </a:t>
            </a:r>
            <a:r>
              <a:rPr lang="ru-RU" dirty="0" err="1" smtClean="0"/>
              <a:t>Морицовна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Фото 1911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А.И. Куприн и Ф.И. Шаляпин. Петербург. Фото 1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914650" cy="4210050"/>
          </a:xfrm>
          <a:prstGeom prst="rect">
            <a:avLst/>
          </a:prstGeom>
          <a:noFill/>
        </p:spPr>
      </p:pic>
      <p:pic>
        <p:nvPicPr>
          <p:cNvPr id="18436" name="Picture 4" descr="А.И. Куприн в водолазном костюме после спуска на морское дно и Е.М. Куприна. Фото 1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3295650" cy="4400551"/>
          </a:xfrm>
          <a:prstGeom prst="rect">
            <a:avLst/>
          </a:prstGeom>
          <a:noFill/>
        </p:spPr>
      </p:pic>
      <p:pic>
        <p:nvPicPr>
          <p:cNvPr id="18438" name="Picture 6" descr="Борец Иван Заикин поднимает А.И. Куприна и А.Н. Будищева. Фото 19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6925" y="785794"/>
            <a:ext cx="3267075" cy="44291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357826"/>
            <a:ext cx="2571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А.И. Куприн и </a:t>
            </a:r>
          </a:p>
          <a:p>
            <a:r>
              <a:rPr lang="ru-RU" dirty="0" smtClean="0"/>
              <a:t>Ф.И. Шаляпин. Петербург. Фото 1911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6143644"/>
            <a:ext cx="321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Куприн в водолазном костюме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214950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Заикин</a:t>
            </a:r>
            <a:r>
              <a:rPr lang="ru-RU" dirty="0" smtClean="0"/>
              <a:t> поднимает Куприна и А.Н.Будищева, 1913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А.И. Куприн перед подъемом на воздушном шаре. Фото 1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3838575" cy="4953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928670"/>
            <a:ext cx="4429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atang" pitchFamily="18" charset="-127"/>
                <a:ea typeface="Batang" pitchFamily="18" charset="-127"/>
              </a:rPr>
              <a:t>В автобиографии Куприн упоминает множество перепробованных им профессий: он был репортером, управляющим при постройке дома, разводил табак, служил в технической конторе, выступал на сцене, изучал зубоврачебное дело и т. д. </a:t>
            </a:r>
          </a:p>
          <a:p>
            <a:r>
              <a:rPr lang="ru-RU" sz="2000" b="1" i="1" dirty="0" smtClean="0">
                <a:latin typeface="Batang" pitchFamily="18" charset="-127"/>
                <a:ea typeface="Batang" pitchFamily="18" charset="-127"/>
              </a:rPr>
              <a:t>Между тем житейская необходимость все более соединялась у Куприна с желанием глубже познать мир и людей. Им двигали «безмерная жадность к жизни и нестерпимое любопытство».</a:t>
            </a:r>
            <a:endParaRPr lang="ru-RU" sz="2000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1487</Words>
  <Application>Microsoft Office PowerPoint</Application>
  <PresentationFormat>Экран (4:3)</PresentationFormat>
  <Paragraphs>88</Paragraphs>
  <Slides>27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Batang</vt:lpstr>
      <vt:lpstr>Gungsuh</vt:lpstr>
      <vt:lpstr>Arial</vt:lpstr>
      <vt:lpstr>Arial Narrow</vt:lpstr>
      <vt:lpstr>Book Antiqua</vt:lpstr>
      <vt:lpstr>Calibri</vt:lpstr>
      <vt:lpstr>FrankRuehl</vt:lpstr>
      <vt:lpstr>Georgia</vt:lpstr>
      <vt:lpstr>Helvetica Neue</vt:lpstr>
      <vt:lpstr>Times New Roman</vt:lpstr>
      <vt:lpstr>Тема Office</vt:lpstr>
      <vt:lpstr>А. И. Куприн.</vt:lpstr>
      <vt:lpstr>    А. И. Куприн. Жизнь и творчество .      </vt:lpstr>
      <vt:lpstr>Детские годы </vt:lpstr>
      <vt:lpstr>     Годы учёбы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Впечатления о прочитанном .«Олеся». </vt:lpstr>
      <vt:lpstr>Сравнительная характеристика главных героев</vt:lpstr>
      <vt:lpstr>Презентация PowerPoint</vt:lpstr>
      <vt:lpstr>Презентация PowerPoint</vt:lpstr>
      <vt:lpstr>Презентация PowerPoint</vt:lpstr>
      <vt:lpstr>Любовь … </vt:lpstr>
      <vt:lpstr>Презентация PowerPoint</vt:lpstr>
      <vt:lpstr>Презентация PowerPoint</vt:lpstr>
      <vt:lpstr>Герои повести о любви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А. И. Куприн. Жизнь и творчество (обзор). Тема бессмертия искусства в рассказе «Гамбринус». Впечатления о прочитанном («Олеся»).      </dc:title>
  <dc:creator>user</dc:creator>
  <cp:lastModifiedBy>user</cp:lastModifiedBy>
  <cp:revision>23</cp:revision>
  <dcterms:created xsi:type="dcterms:W3CDTF">2013-10-23T15:46:06Z</dcterms:created>
  <dcterms:modified xsi:type="dcterms:W3CDTF">2013-12-19T15:24:37Z</dcterms:modified>
</cp:coreProperties>
</file>