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61" r:id="rId6"/>
    <p:sldId id="262" r:id="rId7"/>
    <p:sldId id="263" r:id="rId8"/>
    <p:sldId id="264" r:id="rId9"/>
    <p:sldId id="271" r:id="rId10"/>
    <p:sldId id="268" r:id="rId11"/>
    <p:sldId id="265" r:id="rId12"/>
    <p:sldId id="270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Валентность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smtClean="0"/>
              <a:t>Урок химии в 8 классе</a:t>
            </a:r>
          </a:p>
          <a:p>
            <a:r>
              <a:rPr lang="ru-RU" b="1" i="1" dirty="0" smtClean="0"/>
              <a:t>МБОУ «</a:t>
            </a:r>
            <a:r>
              <a:rPr lang="ru-RU" b="1" i="1" dirty="0" err="1" smtClean="0"/>
              <a:t>Тулатинская</a:t>
            </a:r>
            <a:r>
              <a:rPr lang="ru-RU" b="1" i="1" dirty="0" smtClean="0"/>
              <a:t> СОШ»</a:t>
            </a:r>
          </a:p>
          <a:p>
            <a:r>
              <a:rPr lang="ru-RU" b="1" i="1" dirty="0" smtClean="0"/>
              <a:t>Учитель химии Тарасенко Т.В.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59959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88640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Самопроверка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</a:t>
            </a:r>
            <a:r>
              <a:rPr lang="en-US" sz="3200" dirty="0"/>
              <a:t>H</a:t>
            </a:r>
            <a:r>
              <a:rPr lang="ru-RU" sz="3200" baseline="-25000" dirty="0"/>
              <a:t>4</a:t>
            </a:r>
            <a:r>
              <a:rPr lang="ru-RU" sz="3200" dirty="0"/>
              <a:t>, </a:t>
            </a:r>
            <a:r>
              <a:rPr lang="en-US" sz="3200" dirty="0" err="1"/>
              <a:t>Cl</a:t>
            </a:r>
            <a:r>
              <a:rPr lang="ru-RU" sz="3200" baseline="-25000" dirty="0"/>
              <a:t>2</a:t>
            </a:r>
            <a:r>
              <a:rPr lang="en-US" sz="3200" dirty="0"/>
              <a:t>O</a:t>
            </a:r>
            <a:r>
              <a:rPr lang="ru-RU" sz="3200" baseline="-25000" dirty="0"/>
              <a:t>7</a:t>
            </a:r>
            <a:r>
              <a:rPr lang="ru-RU" sz="3200" dirty="0"/>
              <a:t>, </a:t>
            </a:r>
            <a:r>
              <a:rPr lang="en-US" sz="3200" dirty="0" err="1"/>
              <a:t>BaO</a:t>
            </a:r>
            <a:r>
              <a:rPr lang="ru-RU" sz="3200" dirty="0"/>
              <a:t>, </a:t>
            </a:r>
            <a:r>
              <a:rPr lang="en-US" sz="3200" dirty="0" err="1"/>
              <a:t>SiH</a:t>
            </a:r>
            <a:r>
              <a:rPr lang="ru-RU" sz="3200" baseline="-25000" dirty="0"/>
              <a:t>4</a:t>
            </a:r>
            <a:r>
              <a:rPr lang="ru-RU" sz="3200" dirty="0"/>
              <a:t>, </a:t>
            </a:r>
            <a:r>
              <a:rPr lang="en-US" sz="3200" dirty="0"/>
              <a:t>P</a:t>
            </a:r>
            <a:r>
              <a:rPr lang="ru-RU" sz="3200" baseline="-25000" dirty="0"/>
              <a:t>2</a:t>
            </a:r>
            <a:r>
              <a:rPr lang="en-US" sz="3200" dirty="0"/>
              <a:t>O</a:t>
            </a:r>
            <a:r>
              <a:rPr lang="ru-RU" sz="3200" baseline="-25000" dirty="0"/>
              <a:t>3</a:t>
            </a:r>
            <a:r>
              <a:rPr lang="ru-RU" sz="3200" dirty="0"/>
              <a:t>, </a:t>
            </a:r>
            <a:r>
              <a:rPr lang="en-US" sz="3200" dirty="0"/>
              <a:t>Na</a:t>
            </a:r>
            <a:r>
              <a:rPr lang="ru-RU" sz="3200" baseline="-25000" dirty="0"/>
              <a:t>2</a:t>
            </a:r>
            <a:r>
              <a:rPr lang="en-US" sz="3200" dirty="0"/>
              <a:t>O</a:t>
            </a:r>
            <a:r>
              <a:rPr lang="ru-RU" sz="3200" dirty="0"/>
              <a:t>, </a:t>
            </a:r>
            <a:r>
              <a:rPr lang="en-US" sz="3200" dirty="0"/>
              <a:t>Al</a:t>
            </a:r>
            <a:r>
              <a:rPr lang="ru-RU" sz="3200" baseline="-25000" dirty="0"/>
              <a:t>2</a:t>
            </a:r>
            <a:r>
              <a:rPr lang="en-US" sz="3200" dirty="0"/>
              <a:t>O</a:t>
            </a:r>
            <a:r>
              <a:rPr lang="ru-RU" sz="3200" baseline="-25000" dirty="0"/>
              <a:t>3</a:t>
            </a:r>
            <a:r>
              <a:rPr lang="ru-RU" sz="3200" dirty="0"/>
              <a:t>, </a:t>
            </a:r>
            <a:r>
              <a:rPr lang="en-US" sz="3200" dirty="0"/>
              <a:t>Al</a:t>
            </a:r>
            <a:r>
              <a:rPr lang="ru-RU" sz="3200" baseline="-25000" dirty="0"/>
              <a:t>4</a:t>
            </a:r>
            <a:r>
              <a:rPr lang="en-US" sz="3200" dirty="0"/>
              <a:t>C</a:t>
            </a:r>
            <a:r>
              <a:rPr lang="ru-RU" sz="3200" baseline="-25000" dirty="0"/>
              <a:t>3</a:t>
            </a:r>
            <a:endParaRPr lang="ru-RU" sz="3200" dirty="0"/>
          </a:p>
          <a:p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3284984"/>
            <a:ext cx="58326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формул–       «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5»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формул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     «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4»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6,5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формул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    «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меньше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      «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2»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83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14653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Алгоритм определения формул по валентности 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004019"/>
              </p:ext>
            </p:extLst>
          </p:nvPr>
        </p:nvGraphicFramePr>
        <p:xfrm>
          <a:off x="395537" y="980728"/>
          <a:ext cx="8568952" cy="5244832"/>
        </p:xfrm>
        <a:graphic>
          <a:graphicData uri="http://schemas.openxmlformats.org/drawingml/2006/table">
            <a:tbl>
              <a:tblPr/>
              <a:tblGrid>
                <a:gridCol w="605225"/>
                <a:gridCol w="6405004"/>
                <a:gridCol w="1558723"/>
              </a:tblGrid>
              <a:tr h="335257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№ п/п</a:t>
                      </a: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Последовательность действий</a:t>
                      </a: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Выполнение действий</a:t>
                      </a: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1392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Запишите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в данной формуле знак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фосфора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на первое место, а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кислорода-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на второе.</a:t>
                      </a: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P O</a:t>
                      </a: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885"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Над знаком элемента поставьте его валентность римскими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цифрами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1" dirty="0" smtClean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P</a:t>
                      </a:r>
                      <a:r>
                        <a:rPr lang="en-US" sz="1800" b="1" baseline="30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V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O</a:t>
                      </a:r>
                      <a:r>
                        <a:rPr lang="en-US" sz="1800" b="1" baseline="30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II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0513"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3.</a:t>
                      </a: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Найдите наименьшее кратное единиц валентности. Наименьшее общее кратное число, которое делится без остатка валентность обоих элементов</a:t>
                      </a:r>
                    </a:p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Запишите его арабской цифрой сверху между элементами</a:t>
                      </a: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P</a:t>
                      </a: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V 10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O</a:t>
                      </a: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II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885"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4.</a:t>
                      </a: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Поделите наименьшее кратное на валентность фосфора. Вы найдете индекс, который пишется справа, внизу элемента арабскими цифрами.</a:t>
                      </a: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P</a:t>
                      </a:r>
                      <a:r>
                        <a:rPr lang="en-US" sz="1800" b="1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</a:t>
                      </a: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V 10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O</a:t>
                      </a: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II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5257"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5.</a:t>
                      </a: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Найдите индекс элемента кислорода, поделив наименьшее общее кратное на валентность кислорода. Запишите его.</a:t>
                      </a: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P</a:t>
                      </a:r>
                      <a:r>
                        <a:rPr lang="en-US" sz="1800" b="1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</a:t>
                      </a: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V 10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O</a:t>
                      </a:r>
                      <a:r>
                        <a:rPr lang="en-US" sz="1800" b="1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</a:t>
                      </a: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II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885"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6.</a:t>
                      </a: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Проверьте правильность составления формулы заданного соединения, перемножив индекс на валентность соответствующих элементов.</a:t>
                      </a: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83814" marR="83814" marT="41907" marB="419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85938" y="1600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0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88640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Самопроверка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   II    </a:t>
            </a:r>
            <a:r>
              <a:rPr lang="en-US" sz="3200" dirty="0" err="1" smtClean="0"/>
              <a:t>II</a:t>
            </a:r>
            <a:r>
              <a:rPr lang="en-US" sz="3200" dirty="0" smtClean="0"/>
              <a:t> </a:t>
            </a:r>
            <a:r>
              <a:rPr lang="en-US" sz="3200" dirty="0" err="1" smtClean="0"/>
              <a:t>II</a:t>
            </a:r>
            <a:r>
              <a:rPr lang="en-US" sz="3200" dirty="0" smtClean="0"/>
              <a:t>    IV II    V  II  VII II   III I   </a:t>
            </a:r>
            <a:r>
              <a:rPr lang="en-US" sz="3200" dirty="0" err="1" smtClean="0"/>
              <a:t>I</a:t>
            </a:r>
            <a:r>
              <a:rPr lang="en-US" sz="3200" dirty="0" smtClean="0"/>
              <a:t>   II   IV</a:t>
            </a:r>
            <a:r>
              <a:rPr lang="en-US" sz="3200" dirty="0"/>
              <a:t>II</a:t>
            </a:r>
            <a:endParaRPr lang="ru-RU" sz="3200" dirty="0" smtClean="0"/>
          </a:p>
          <a:p>
            <a:r>
              <a:rPr lang="en-US" sz="3200" dirty="0" smtClean="0"/>
              <a:t>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</a:t>
            </a:r>
            <a:r>
              <a:rPr lang="en-US" sz="3200" dirty="0"/>
              <a:t>, </a:t>
            </a:r>
            <a:r>
              <a:rPr lang="en-US" sz="3200" dirty="0" err="1"/>
              <a:t>ZnO</a:t>
            </a:r>
            <a:r>
              <a:rPr lang="en-US" sz="3200" dirty="0"/>
              <a:t>, MnO</a:t>
            </a:r>
            <a:r>
              <a:rPr lang="en-US" sz="3200" baseline="-25000" dirty="0"/>
              <a:t>2</a:t>
            </a:r>
            <a:r>
              <a:rPr lang="en-US" sz="3200" dirty="0"/>
              <a:t>, P</a:t>
            </a:r>
            <a:r>
              <a:rPr lang="en-US" sz="3200" baseline="-25000" dirty="0"/>
              <a:t>2</a:t>
            </a:r>
            <a:r>
              <a:rPr lang="en-US" sz="3200" dirty="0"/>
              <a:t>O</a:t>
            </a:r>
            <a:r>
              <a:rPr lang="en-US" sz="3200" baseline="-25000" dirty="0"/>
              <a:t>5</a:t>
            </a:r>
            <a:r>
              <a:rPr lang="en-US" sz="3200" dirty="0"/>
              <a:t>, I</a:t>
            </a:r>
            <a:r>
              <a:rPr lang="en-US" sz="3200" baseline="-25000" dirty="0"/>
              <a:t>2</a:t>
            </a:r>
            <a:r>
              <a:rPr lang="en-US" sz="3200" dirty="0"/>
              <a:t>O</a:t>
            </a:r>
            <a:r>
              <a:rPr lang="en-US" sz="3200" baseline="-25000" dirty="0"/>
              <a:t>7</a:t>
            </a:r>
            <a:r>
              <a:rPr lang="en-US" sz="3200" dirty="0"/>
              <a:t>, PH</a:t>
            </a:r>
            <a:r>
              <a:rPr lang="en-US" sz="3200" baseline="-25000" dirty="0"/>
              <a:t>3</a:t>
            </a:r>
            <a:r>
              <a:rPr lang="en-US" sz="3200" dirty="0"/>
              <a:t>, K</a:t>
            </a:r>
            <a:r>
              <a:rPr lang="en-US" sz="3200" baseline="-25000" dirty="0"/>
              <a:t>2</a:t>
            </a:r>
            <a:r>
              <a:rPr lang="en-US" sz="3200" dirty="0"/>
              <a:t>O, CO</a:t>
            </a:r>
            <a:r>
              <a:rPr lang="en-US" sz="3200" baseline="-25000" dirty="0"/>
              <a:t>2</a:t>
            </a:r>
            <a:endParaRPr lang="ru-RU" sz="3200" dirty="0"/>
          </a:p>
          <a:p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3284984"/>
            <a:ext cx="58326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формул–       «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5»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формул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     «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4»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6,5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формул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    «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меньше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      «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2»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68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340768"/>
            <a:ext cx="895450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Что такое валентность?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Как обозначается валентность?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У каких химических элементов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постоянная?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Как записать формулу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вещества,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зная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валентность химических элементов?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1760" y="404664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Итог урока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373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404664"/>
            <a:ext cx="2419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678936"/>
              </p:ext>
            </p:extLst>
          </p:nvPr>
        </p:nvGraphicFramePr>
        <p:xfrm>
          <a:off x="1043607" y="1397000"/>
          <a:ext cx="7056786" cy="1239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2262"/>
                <a:gridCol w="2352262"/>
                <a:gridCol w="2352262"/>
              </a:tblGrid>
              <a:tr h="1239912">
                <a:tc>
                  <a:txBody>
                    <a:bodyPr/>
                    <a:lstStyle/>
                    <a:p>
                      <a:r>
                        <a:rPr lang="ru-RU" dirty="0" smtClean="0"/>
                        <a:t>Плюс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Минус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Интересно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677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Отгадайте загадки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Нет ног, но на месте она не стоит,</a:t>
            </a:r>
            <a:br>
              <a:rPr lang="ru-RU" dirty="0"/>
            </a:br>
            <a:r>
              <a:rPr lang="ru-RU" dirty="0"/>
              <a:t>Ложе есть, но не спит,</a:t>
            </a:r>
            <a:br>
              <a:rPr lang="ru-RU" dirty="0"/>
            </a:br>
            <a:r>
              <a:rPr lang="ru-RU" dirty="0"/>
              <a:t>Не котел, но бурлит,</a:t>
            </a:r>
            <a:br>
              <a:rPr lang="ru-RU" dirty="0"/>
            </a:br>
            <a:r>
              <a:rPr lang="ru-RU" dirty="0"/>
              <a:t>Не гроза, но гремит.</a:t>
            </a:r>
            <a:br>
              <a:rPr lang="ru-RU" dirty="0"/>
            </a:br>
            <a:r>
              <a:rPr lang="ru-RU" dirty="0"/>
              <a:t>Нет рта, но она никогда не молчит.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Бегу я как по лесенке,</a:t>
            </a:r>
            <a:br>
              <a:rPr lang="ru-RU" dirty="0"/>
            </a:br>
            <a:r>
              <a:rPr lang="ru-RU" dirty="0"/>
              <a:t>По камушкам звеня,</a:t>
            </a:r>
            <a:br>
              <a:rPr lang="ru-RU" dirty="0"/>
            </a:br>
            <a:r>
              <a:rPr lang="ru-RU" dirty="0"/>
              <a:t>Издалека по песенке</a:t>
            </a:r>
            <a:br>
              <a:rPr lang="ru-RU" dirty="0"/>
            </a:br>
            <a:r>
              <a:rPr lang="ru-RU" dirty="0"/>
              <a:t>Узнаете меня.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600" dirty="0"/>
              <a:t>Кругом вода, а с питьем беда.</a:t>
            </a:r>
          </a:p>
          <a:p>
            <a:r>
              <a:rPr lang="ru-RU" sz="2600" dirty="0"/>
              <a:t>По городу дождик осенний гулял,</a:t>
            </a:r>
            <a:br>
              <a:rPr lang="ru-RU" sz="2600" dirty="0"/>
            </a:br>
            <a:r>
              <a:rPr lang="ru-RU" sz="2600" dirty="0"/>
              <a:t>Зеркальце дождик свое потерял.</a:t>
            </a:r>
            <a:br>
              <a:rPr lang="ru-RU" sz="2600" dirty="0"/>
            </a:br>
            <a:r>
              <a:rPr lang="ru-RU" sz="2600" dirty="0"/>
              <a:t>Зеркальце то на асфальте </a:t>
            </a:r>
            <a:r>
              <a:rPr lang="ru-RU" sz="2600" dirty="0" smtClean="0"/>
              <a:t>лежит, ветер </a:t>
            </a:r>
            <a:r>
              <a:rPr lang="ru-RU" sz="2600" dirty="0"/>
              <a:t>подует - оно задрожит.</a:t>
            </a:r>
          </a:p>
        </p:txBody>
      </p:sp>
    </p:spTree>
    <p:extLst>
      <p:ext uri="{BB962C8B-B14F-4D97-AF65-F5344CB8AC3E}">
        <p14:creationId xmlns:p14="http://schemas.microsoft.com/office/powerpoint/2010/main" val="3046961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gif.com/KARTINKI/voda/voda1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97" y="188640"/>
            <a:ext cx="8136904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404664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Река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7828" y="3284984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Ручеёк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24128" y="3153162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Лужа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18406" y="43498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Море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7784" y="1583502"/>
            <a:ext cx="2736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FF00"/>
                </a:solidFill>
              </a:rPr>
              <a:t>Вода</a:t>
            </a:r>
            <a:endParaRPr lang="ru-RU" sz="9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694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ru-RU" dirty="0" smtClean="0"/>
              <a:t>Химическая формула воды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636912"/>
            <a:ext cx="6400800" cy="1752600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chemeClr val="tx1"/>
                </a:solidFill>
              </a:rPr>
              <a:t>Н</a:t>
            </a:r>
            <a:r>
              <a:rPr lang="ru-RU" sz="8800" b="1" baseline="-25000" dirty="0" smtClean="0">
                <a:solidFill>
                  <a:schemeClr val="tx1"/>
                </a:solidFill>
              </a:rPr>
              <a:t>2</a:t>
            </a:r>
            <a:r>
              <a:rPr lang="ru-RU" sz="8800" b="1" dirty="0" smtClean="0">
                <a:solidFill>
                  <a:schemeClr val="tx1"/>
                </a:solidFill>
              </a:rPr>
              <a:t>О</a:t>
            </a:r>
            <a:endParaRPr lang="ru-RU" sz="8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60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ru-RU" dirty="0" smtClean="0"/>
              <a:t>Состав молекулы воды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11760" y="1556792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/>
              <a:t>Н</a:t>
            </a:r>
            <a:r>
              <a:rPr lang="ru-RU" sz="5400" b="1" baseline="-25000" dirty="0"/>
              <a:t>2</a:t>
            </a:r>
            <a:r>
              <a:rPr lang="ru-RU" sz="5400" b="1" dirty="0"/>
              <a:t>О</a:t>
            </a:r>
          </a:p>
          <a:p>
            <a:pPr algn="ctr"/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657106" y="2276872"/>
            <a:ext cx="1296144" cy="1512168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499992" y="2276872"/>
            <a:ext cx="1152128" cy="1272044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99592" y="3907018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2 атома водорода</a:t>
            </a:r>
            <a:endParaRPr lang="ru-RU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5292080" y="3604374"/>
            <a:ext cx="2952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1 атом кислорода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698072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124744"/>
            <a:ext cx="61926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/>
              <a:t>Валентность</a:t>
            </a:r>
            <a:endParaRPr lang="ru-RU" sz="8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3140968"/>
            <a:ext cx="1944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NH</a:t>
            </a:r>
            <a:r>
              <a:rPr lang="en-US" sz="4400" b="1" baseline="-25000" dirty="0" smtClean="0"/>
              <a:t>3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59832" y="3140967"/>
            <a:ext cx="1944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CH</a:t>
            </a:r>
            <a:r>
              <a:rPr lang="en-US" sz="4400" b="1" baseline="-25000" dirty="0" smtClean="0"/>
              <a:t>4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580112" y="3140968"/>
            <a:ext cx="1944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/>
              <a:t>HCl</a:t>
            </a:r>
            <a:endParaRPr lang="ru-RU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121612" y="4725144"/>
            <a:ext cx="1944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H</a:t>
            </a:r>
            <a:r>
              <a:rPr lang="en-US" sz="4400" b="1" baseline="-25000" dirty="0" smtClean="0"/>
              <a:t>2</a:t>
            </a:r>
            <a:r>
              <a:rPr lang="en-US" sz="4400" b="1" dirty="0" smtClean="0"/>
              <a:t>O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201751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052736"/>
            <a:ext cx="64807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Валентность - это свойства атомов одного химического элемента присоединять определённое число атомов </a:t>
            </a:r>
            <a:r>
              <a:rPr lang="ru-RU" sz="4000" b="1" dirty="0" smtClean="0"/>
              <a:t>другого химического элемента.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5074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08720"/>
            <a:ext cx="820891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-как </a:t>
            </a:r>
            <a:r>
              <a:rPr lang="ru-RU" sz="4400" b="1" dirty="0"/>
              <a:t>обозначается валентность?</a:t>
            </a:r>
            <a:endParaRPr lang="ru-RU" sz="4400" dirty="0"/>
          </a:p>
          <a:p>
            <a:r>
              <a:rPr lang="ru-RU" sz="4400" b="1" dirty="0"/>
              <a:t>-какая бывает валентность?</a:t>
            </a:r>
            <a:endParaRPr lang="ru-RU" sz="4400" dirty="0"/>
          </a:p>
          <a:p>
            <a:r>
              <a:rPr lang="ru-RU" sz="4400" b="1" dirty="0"/>
              <a:t>-назовите химические элементы с постоянной </a:t>
            </a:r>
            <a:r>
              <a:rPr lang="ru-RU" sz="4400" b="1" dirty="0" smtClean="0"/>
              <a:t>валентностью?</a:t>
            </a:r>
            <a:endParaRPr lang="ru-RU" sz="4400" dirty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7205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598130"/>
            <a:ext cx="856895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Microsoft New Tai Lue" pitchFamily="34" charset="0"/>
              </a:rPr>
              <a:t>Алгоритм определения валентности.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Microsoft New Tai Lue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8285460"/>
              </p:ext>
            </p:extLst>
          </p:nvPr>
        </p:nvGraphicFramePr>
        <p:xfrm>
          <a:off x="507830" y="1439863"/>
          <a:ext cx="8382170" cy="3861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Документ" r:id="rId3" imgW="8635540" imgH="3977550" progId="Word.Document.12">
                  <p:embed/>
                </p:oleObj>
              </mc:Choice>
              <mc:Fallback>
                <p:oleObj name="Документ" r:id="rId3" imgW="8635540" imgH="397755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7830" y="1439863"/>
                        <a:ext cx="8382170" cy="38613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46788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374</Words>
  <Application>Microsoft Office PowerPoint</Application>
  <PresentationFormat>Экран (4:3)</PresentationFormat>
  <Paragraphs>80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Документ Microsoft Word</vt:lpstr>
      <vt:lpstr>Валентность</vt:lpstr>
      <vt:lpstr>Отгадайте загадки</vt:lpstr>
      <vt:lpstr>Презентация PowerPoint</vt:lpstr>
      <vt:lpstr>Химическая формула воды</vt:lpstr>
      <vt:lpstr>Состав молекулы воды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Валентность</dc:title>
  <dc:creator>Татьяна</dc:creator>
  <cp:lastModifiedBy>Татьяна</cp:lastModifiedBy>
  <cp:revision>20</cp:revision>
  <dcterms:created xsi:type="dcterms:W3CDTF">2014-09-22T10:46:20Z</dcterms:created>
  <dcterms:modified xsi:type="dcterms:W3CDTF">2014-09-26T11:04:30Z</dcterms:modified>
</cp:coreProperties>
</file>