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696200" cy="2362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Преемственность в работе логопеда и воспитателя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44958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Учитель- логопед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Галимова</a:t>
            </a:r>
            <a:r>
              <a:rPr lang="ru-RU" sz="2000" b="1" i="1" dirty="0">
                <a:solidFill>
                  <a:schemeClr val="bg1"/>
                </a:solidFill>
              </a:rPr>
              <a:t> В. Н.</a:t>
            </a:r>
          </a:p>
          <a:p>
            <a:r>
              <a:rPr lang="ru-RU" sz="2000" b="1" i="1" dirty="0" err="1" smtClean="0">
                <a:solidFill>
                  <a:schemeClr val="bg1"/>
                </a:solidFill>
              </a:rPr>
              <a:t>МБОУдетский</a:t>
            </a:r>
            <a:r>
              <a:rPr lang="ru-RU" sz="2000" b="1" i="1" dirty="0" smtClean="0">
                <a:solidFill>
                  <a:schemeClr val="bg1"/>
                </a:solidFill>
              </a:rPr>
              <a:t> дом № 14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г. Челябинск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3429000" cy="6858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Фонетика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400" y="838200"/>
          <a:ext cx="7924800" cy="1412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45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</a:rPr>
                        <a:t>Логопед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latin typeface="Times New Roman"/>
                        </a:rPr>
                        <a:t>Воспитатель</a:t>
                      </a:r>
                    </a:p>
                  </a:txBody>
                  <a:tcPr marL="68580" marR="68580" marT="0" marB="0"/>
                </a:tc>
              </a:tr>
              <a:tr h="1025797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Ставит, автоматизирует, дифференцирует звуки. Подбирает слова, стихи, </a:t>
                      </a:r>
                      <a:r>
                        <a:rPr lang="ru-RU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потешки</a:t>
                      </a: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рассказы.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Закрепляет, отрабатывает по заданию логопеда речевых материалов в разных видах художественно – литературных жанров.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1879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2514600"/>
            <a:ext cx="1143000" cy="1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5105400"/>
            <a:ext cx="1222003" cy="15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514600"/>
            <a:ext cx="1636471" cy="97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3488" y="3748401"/>
            <a:ext cx="1334647" cy="121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 descr="C:\Users\Логопед\Desktop\все фото\фото 2011зимадетдом\100_39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819400"/>
            <a:ext cx="1414412" cy="1160227"/>
          </a:xfrm>
          <a:prstGeom prst="rect">
            <a:avLst/>
          </a:prstGeom>
          <a:noFill/>
        </p:spPr>
      </p:pic>
      <p:pic>
        <p:nvPicPr>
          <p:cNvPr id="4" name="Picture 2" descr="C:\Users\Логопед\Desktop\103_FUJI\DSCF333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20816" y="3961746"/>
            <a:ext cx="1504950" cy="2006600"/>
          </a:xfrm>
          <a:prstGeom prst="rect">
            <a:avLst/>
          </a:prstGeom>
          <a:noFill/>
        </p:spPr>
      </p:pic>
      <p:pic>
        <p:nvPicPr>
          <p:cNvPr id="4099" name="Picture 3" descr="C:\Users\Логопед\Desktop\103_FUJI\DSCF334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91672" y="4026040"/>
            <a:ext cx="1319213" cy="1538288"/>
          </a:xfrm>
          <a:prstGeom prst="rect">
            <a:avLst/>
          </a:prstGeom>
          <a:noFill/>
        </p:spPr>
      </p:pic>
      <p:pic>
        <p:nvPicPr>
          <p:cNvPr id="5" name="Picture 4" descr="C:\Users\Логопед\Desktop\103_FUJI\DSCF33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66072" y="5276850"/>
            <a:ext cx="1625600" cy="1219200"/>
          </a:xfrm>
          <a:prstGeom prst="rect">
            <a:avLst/>
          </a:prstGeom>
          <a:noFill/>
        </p:spPr>
      </p:pic>
      <p:pic>
        <p:nvPicPr>
          <p:cNvPr id="6" name="Picture 5" descr="C:\Users\Логопед\Desktop\103_FUJI\DSCF333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2438400"/>
            <a:ext cx="1524000" cy="1143000"/>
          </a:xfrm>
          <a:prstGeom prst="rect">
            <a:avLst/>
          </a:prstGeom>
          <a:noFill/>
        </p:spPr>
      </p:pic>
      <p:pic>
        <p:nvPicPr>
          <p:cNvPr id="1026" name="Picture 2" descr="C:\Users\Логопед\Desktop\все фото\103_FUJI\DSCF334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3600" y="5486400"/>
            <a:ext cx="1277216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724400" cy="64690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Лексика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990600"/>
          <a:ext cx="80772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782"/>
                <a:gridCol w="3550418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Логопед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kern="0" dirty="0">
                          <a:latin typeface="Calibri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Обсуждение с воспитателем слов сложных по семантике, с переносным  значением, фразеологизмов.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В процессе чтения объясняет детям сложные слова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C:\Users\Логопед\Desktop\все фото\фото 2011зимадетдом\100_3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912" y="2438400"/>
            <a:ext cx="1701800" cy="1408386"/>
          </a:xfrm>
          <a:prstGeom prst="rect">
            <a:avLst/>
          </a:prstGeom>
          <a:noFill/>
        </p:spPr>
      </p:pic>
      <p:pic>
        <p:nvPicPr>
          <p:cNvPr id="6146" name="Picture 2" descr="C:\Users\Логопед\Desktop\все фото\фото 2011зимадетдом\100_39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971800"/>
            <a:ext cx="1295400" cy="1734911"/>
          </a:xfrm>
          <a:prstGeom prst="rect">
            <a:avLst/>
          </a:prstGeom>
          <a:noFill/>
        </p:spPr>
      </p:pic>
      <p:pic>
        <p:nvPicPr>
          <p:cNvPr id="6147" name="Picture 3" descr="C:\Users\Логопед\Desktop\все фото\фото 2011зимадетдом\100_3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363440"/>
            <a:ext cx="1828800" cy="1371600"/>
          </a:xfrm>
          <a:prstGeom prst="rect">
            <a:avLst/>
          </a:prstGeom>
          <a:noFill/>
        </p:spPr>
      </p:pic>
      <p:pic>
        <p:nvPicPr>
          <p:cNvPr id="6148" name="Picture 4" descr="C:\Users\Логопед\Desktop\все фото\фото 2011зимадетдом\с моего фотоаппарата 4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256358"/>
            <a:ext cx="2895600" cy="1423841"/>
          </a:xfrm>
          <a:prstGeom prst="rect">
            <a:avLst/>
          </a:prstGeom>
          <a:noFill/>
        </p:spPr>
      </p:pic>
      <p:pic>
        <p:nvPicPr>
          <p:cNvPr id="6149" name="Picture 5" descr="C:\Users\Логопед\Desktop\все фото\фото 2011зимадетдом\100_4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421236"/>
            <a:ext cx="1828800" cy="1371600"/>
          </a:xfrm>
          <a:prstGeom prst="rect">
            <a:avLst/>
          </a:prstGeom>
          <a:noFill/>
        </p:spPr>
      </p:pic>
      <p:pic>
        <p:nvPicPr>
          <p:cNvPr id="3076" name="Picture 4" descr="C:\Users\Логопед\Desktop\103_FUJI\DSCF33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4025" y="3839255"/>
            <a:ext cx="1727200" cy="1295400"/>
          </a:xfrm>
          <a:prstGeom prst="rect">
            <a:avLst/>
          </a:prstGeom>
          <a:noFill/>
        </p:spPr>
      </p:pic>
      <p:pic>
        <p:nvPicPr>
          <p:cNvPr id="3077" name="Picture 5" descr="C:\Users\Логопед\Desktop\103_FUJI\DSCF33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4825" y="2616200"/>
            <a:ext cx="1219200" cy="1625600"/>
          </a:xfrm>
          <a:prstGeom prst="rect">
            <a:avLst/>
          </a:prstGeom>
          <a:noFill/>
        </p:spPr>
      </p:pic>
      <p:pic>
        <p:nvPicPr>
          <p:cNvPr id="3078" name="Picture 6" descr="C:\Users\Логопед\Desktop\103_FUJI\DSCF336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3962400"/>
            <a:ext cx="1143000" cy="1524000"/>
          </a:xfrm>
          <a:prstGeom prst="rect">
            <a:avLst/>
          </a:prstGeom>
          <a:noFill/>
        </p:spPr>
      </p:pic>
      <p:pic>
        <p:nvPicPr>
          <p:cNvPr id="3079" name="Picture 7" descr="C:\Users\Логопед\Desktop\103_FUJI\DSCF336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5351534"/>
            <a:ext cx="1843088" cy="123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6906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Грамматический строй речи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914400"/>
          <a:ext cx="80772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932"/>
                <a:gridCol w="4520268"/>
              </a:tblGrid>
              <a:tr h="254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Логопед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latin typeface="Calibri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68580" marR="68580" marT="0" marB="0"/>
                </a:tc>
              </a:tr>
              <a:tr h="1270000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Отрабатывает грамматические категории.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 рекомендации логопеда читает произведения. Задает вопросы, просит повторить слова и словосочетания с определенными грамматическими формами. Следит за правильностью грамматического оформления речи.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5122" name="Picture 2" descr="C:\Users\Логопед\Desktop\все фото\фото 2011зимадетдом\венера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971800"/>
            <a:ext cx="2286000" cy="1525701"/>
          </a:xfrm>
          <a:prstGeom prst="rect">
            <a:avLst/>
          </a:prstGeom>
          <a:noFill/>
        </p:spPr>
      </p:pic>
      <p:pic>
        <p:nvPicPr>
          <p:cNvPr id="5124" name="Picture 4" descr="C:\Users\Логопед\Desktop\все фото\фото 2011зимадетдом\100_4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3813684"/>
            <a:ext cx="1295400" cy="1303227"/>
          </a:xfrm>
          <a:prstGeom prst="rect">
            <a:avLst/>
          </a:prstGeom>
          <a:noFill/>
        </p:spPr>
      </p:pic>
      <p:pic>
        <p:nvPicPr>
          <p:cNvPr id="5125" name="Picture 5" descr="C:\Users\Логопед\Desktop\все фото\фото 2011зимадетдом\100_39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124200"/>
            <a:ext cx="1828800" cy="1654073"/>
          </a:xfrm>
          <a:prstGeom prst="rect">
            <a:avLst/>
          </a:prstGeom>
          <a:noFill/>
        </p:spPr>
      </p:pic>
      <p:pic>
        <p:nvPicPr>
          <p:cNvPr id="5126" name="Picture 6" descr="C:\Users\Логопед\Desktop\все фото\фото 2011зимадетдом\100_4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105400"/>
            <a:ext cx="2057400" cy="1543050"/>
          </a:xfrm>
          <a:prstGeom prst="rect">
            <a:avLst/>
          </a:prstGeom>
          <a:noFill/>
        </p:spPr>
      </p:pic>
      <p:pic>
        <p:nvPicPr>
          <p:cNvPr id="2051" name="Picture 3" descr="C:\Users\Логопед\Desktop\103_FUJI\DSCF33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4800600"/>
            <a:ext cx="1627176" cy="1697667"/>
          </a:xfrm>
          <a:prstGeom prst="rect">
            <a:avLst/>
          </a:prstGeom>
          <a:noFill/>
        </p:spPr>
      </p:pic>
      <p:pic>
        <p:nvPicPr>
          <p:cNvPr id="2053" name="Picture 5" descr="C:\Users\Логопед\Desktop\103_FUJI\DSCF33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895600"/>
            <a:ext cx="1267630" cy="1104316"/>
          </a:xfrm>
          <a:prstGeom prst="rect">
            <a:avLst/>
          </a:prstGeom>
          <a:noFill/>
        </p:spPr>
      </p:pic>
      <p:pic>
        <p:nvPicPr>
          <p:cNvPr id="2054" name="Picture 6" descr="C:\Users\Логопед\Desktop\103_FUJI\DSCF33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5181600"/>
            <a:ext cx="1828800" cy="1371600"/>
          </a:xfrm>
          <a:prstGeom prst="rect">
            <a:avLst/>
          </a:prstGeom>
          <a:noFill/>
        </p:spPr>
      </p:pic>
      <p:pic>
        <p:nvPicPr>
          <p:cNvPr id="2055" name="Picture 7" descr="C:\Users\Логопед\Desktop\103_FUJI\DSCF336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5105400"/>
            <a:ext cx="1219200" cy="1625600"/>
          </a:xfrm>
          <a:prstGeom prst="rect">
            <a:avLst/>
          </a:prstGeom>
          <a:noFill/>
        </p:spPr>
      </p:pic>
      <p:pic>
        <p:nvPicPr>
          <p:cNvPr id="2056" name="Picture 8" descr="C:\Users\Логопед\Desktop\103_FUJI\DSCF331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10100" y="3472609"/>
            <a:ext cx="1295400" cy="113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6248400" cy="6858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Словообразование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914400"/>
          <a:ext cx="8382000" cy="129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622"/>
                <a:gridCol w="4908378"/>
              </a:tblGrid>
              <a:tr h="300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Логопед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latin typeface="Calibri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68580" marR="68580" marT="0" marB="0"/>
                </a:tc>
              </a:tr>
              <a:tr h="994720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Отрабатывает все виды словообразования.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Закрепляет данные виды словообразования, знакомит детей с художественной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литературой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(сказками, рассказами, стихами). 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3074" name="Picture 2" descr="C:\Users\Логопед\Desktop\все фото\фото 2011зимадетдом\100_3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86400"/>
            <a:ext cx="1625600" cy="1219200"/>
          </a:xfrm>
          <a:prstGeom prst="rect">
            <a:avLst/>
          </a:prstGeom>
          <a:noFill/>
        </p:spPr>
      </p:pic>
      <p:pic>
        <p:nvPicPr>
          <p:cNvPr id="3075" name="Picture 3" descr="C:\Users\Логопед\Desktop\все фото\фото 2011зимадетдом\100_4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1600200" cy="1200150"/>
          </a:xfrm>
          <a:prstGeom prst="rect">
            <a:avLst/>
          </a:prstGeom>
          <a:noFill/>
        </p:spPr>
      </p:pic>
      <p:pic>
        <p:nvPicPr>
          <p:cNvPr id="7" name="Picture 7" descr="C:\Users\Логопед\Desktop\все фото\фото 2011зимадетдом\100_39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667000"/>
            <a:ext cx="1371600" cy="1609344"/>
          </a:xfrm>
          <a:prstGeom prst="rect">
            <a:avLst/>
          </a:prstGeom>
          <a:noFill/>
        </p:spPr>
      </p:pic>
      <p:pic>
        <p:nvPicPr>
          <p:cNvPr id="3077" name="Picture 5" descr="C:\Users\Логопед\Desktop\все фото\фото 2011зимадетдом\100_40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244" y="3977709"/>
            <a:ext cx="1219912" cy="1466635"/>
          </a:xfrm>
          <a:prstGeom prst="rect">
            <a:avLst/>
          </a:prstGeom>
          <a:noFill/>
        </p:spPr>
      </p:pic>
      <p:pic>
        <p:nvPicPr>
          <p:cNvPr id="1027" name="Picture 3" descr="C:\Users\Логопед\Desktop\103_FUJI\DSCF33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0757" y="5656206"/>
            <a:ext cx="1916028" cy="1201794"/>
          </a:xfrm>
          <a:prstGeom prst="rect">
            <a:avLst/>
          </a:prstGeom>
          <a:noFill/>
        </p:spPr>
      </p:pic>
      <p:pic>
        <p:nvPicPr>
          <p:cNvPr id="1028" name="Picture 4" descr="C:\Users\Логопед\Desktop\103_FUJI\DSCF33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9963" y="4475141"/>
            <a:ext cx="2205037" cy="1011259"/>
          </a:xfrm>
          <a:prstGeom prst="rect">
            <a:avLst/>
          </a:prstGeom>
          <a:noFill/>
        </p:spPr>
      </p:pic>
      <p:pic>
        <p:nvPicPr>
          <p:cNvPr id="1029" name="Picture 5" descr="C:\Users\Логопед\Desktop\103_FUJI\DSCF33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2480673"/>
            <a:ext cx="1524000" cy="1434645"/>
          </a:xfrm>
          <a:prstGeom prst="rect">
            <a:avLst/>
          </a:prstGeom>
          <a:noFill/>
        </p:spPr>
      </p:pic>
      <p:pic>
        <p:nvPicPr>
          <p:cNvPr id="15" name="Picture 6" descr="C:\Users\Логопед\Desktop\103_FUJI\DSCF33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94000" y="5649298"/>
            <a:ext cx="1600200" cy="1208702"/>
          </a:xfrm>
          <a:prstGeom prst="rect">
            <a:avLst/>
          </a:prstGeom>
          <a:noFill/>
        </p:spPr>
      </p:pic>
      <p:pic>
        <p:nvPicPr>
          <p:cNvPr id="1031" name="Picture 7" descr="C:\Users\Логопед\Desktop\103_FUJI\DSCF33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4800600"/>
            <a:ext cx="1381125" cy="1287489"/>
          </a:xfrm>
          <a:prstGeom prst="rect">
            <a:avLst/>
          </a:prstGeom>
          <a:noFill/>
        </p:spPr>
      </p:pic>
      <p:pic>
        <p:nvPicPr>
          <p:cNvPr id="1033" name="Picture 9" descr="C:\Users\Логопед\Desktop\103_FUJI\DSCF333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3471672"/>
            <a:ext cx="1276350" cy="1701800"/>
          </a:xfrm>
          <a:prstGeom prst="rect">
            <a:avLst/>
          </a:prstGeom>
          <a:noFill/>
        </p:spPr>
      </p:pic>
      <p:pic>
        <p:nvPicPr>
          <p:cNvPr id="1034" name="Picture 10" descr="C:\Users\Логопед\Desktop\103_FUJI\DSCF334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60600" y="2895600"/>
            <a:ext cx="19304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5181600" cy="6469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Связная речь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914401"/>
          <a:ext cx="8382000" cy="1531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2977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Логопед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latin typeface="Calibri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68580" marR="68580" marT="0" marB="0"/>
                </a:tc>
              </a:tr>
              <a:tr h="1226274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Учит составлять разные виды рассказов, используя в том числе художественные произведения.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Знакомит с колоритом художественного произведения (фразеологизмы, обороты), 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Подбирает синонимы. Обогащает словарь. Работает над пересказами текстов по заданию логопеда.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43200"/>
            <a:ext cx="136017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Логопед\Desktop\все фото\фото 2011зимадетдом\100_4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1157" y="3946207"/>
            <a:ext cx="1371600" cy="1463040"/>
          </a:xfrm>
          <a:prstGeom prst="rect">
            <a:avLst/>
          </a:prstGeom>
          <a:noFill/>
        </p:spPr>
      </p:pic>
      <p:pic>
        <p:nvPicPr>
          <p:cNvPr id="2056" name="Picture 8" descr="C:\Users\Логопед\Desktop\все фото\фотографии\Изображение 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52700"/>
            <a:ext cx="1524000" cy="1143000"/>
          </a:xfrm>
          <a:prstGeom prst="rect">
            <a:avLst/>
          </a:prstGeom>
          <a:noFill/>
        </p:spPr>
      </p:pic>
      <p:pic>
        <p:nvPicPr>
          <p:cNvPr id="5122" name="Picture 2" descr="C:\Users\Логопед\Desktop\103_FUJI\DSCF3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2649" y="5549873"/>
            <a:ext cx="1666875" cy="1151307"/>
          </a:xfrm>
          <a:prstGeom prst="rect">
            <a:avLst/>
          </a:prstGeom>
          <a:noFill/>
        </p:spPr>
      </p:pic>
      <p:pic>
        <p:nvPicPr>
          <p:cNvPr id="5123" name="Picture 3" descr="C:\Users\Логопед\Desktop\103_FUJI\DSCF33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1229" y="5409247"/>
            <a:ext cx="2111141" cy="1432560"/>
          </a:xfrm>
          <a:prstGeom prst="rect">
            <a:avLst/>
          </a:prstGeom>
          <a:noFill/>
        </p:spPr>
      </p:pic>
      <p:pic>
        <p:nvPicPr>
          <p:cNvPr id="1026" name="Picture 2" descr="C:\Users\Логопед\Desktop\все фото\2гр 2010г фотографии\Изображение 0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6957" y="2571750"/>
            <a:ext cx="1752600" cy="1314450"/>
          </a:xfrm>
          <a:prstGeom prst="rect">
            <a:avLst/>
          </a:prstGeom>
          <a:noFill/>
        </p:spPr>
      </p:pic>
      <p:pic>
        <p:nvPicPr>
          <p:cNvPr id="1027" name="Picture 3" descr="C:\Users\Логопед\Desktop\все фото\2гр 2010г фотографии\Изображение 0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038600"/>
            <a:ext cx="1600200" cy="1200150"/>
          </a:xfrm>
          <a:prstGeom prst="rect">
            <a:avLst/>
          </a:prstGeom>
          <a:noFill/>
        </p:spPr>
      </p:pic>
      <p:pic>
        <p:nvPicPr>
          <p:cNvPr id="1028" name="Picture 4" descr="C:\Users\Логопед\Desktop\все фото\2гр 2010г фотографии\Изображение 0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87" y="5208270"/>
            <a:ext cx="2082800" cy="1562100"/>
          </a:xfrm>
          <a:prstGeom prst="rect">
            <a:avLst/>
          </a:prstGeom>
          <a:noFill/>
        </p:spPr>
      </p:pic>
      <p:pic>
        <p:nvPicPr>
          <p:cNvPr id="4" name="Picture 3" descr="C:\Users\Логопед\Desktop\все фото\женя\Женя\DSC0285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3886200"/>
            <a:ext cx="1371600" cy="1828800"/>
          </a:xfrm>
          <a:prstGeom prst="rect">
            <a:avLst/>
          </a:prstGeom>
          <a:noFill/>
        </p:spPr>
      </p:pic>
      <p:pic>
        <p:nvPicPr>
          <p:cNvPr id="5" name="Picture 4" descr="C:\Users\Логопед\Desktop\все фото\женя\Женя\Изображение 22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86612" y="2743200"/>
            <a:ext cx="17272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324600" cy="5334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Досуговая</a:t>
            </a:r>
            <a:r>
              <a:rPr lang="ru-RU" sz="3600" b="1" dirty="0" smtClean="0"/>
              <a:t> деятельность</a:t>
            </a:r>
            <a:endParaRPr lang="ru-RU" sz="3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1" y="1143001"/>
          <a:ext cx="6172200" cy="1070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055"/>
                <a:gridCol w="3459145"/>
              </a:tblGrid>
              <a:tr h="225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  <a:cs typeface="Times New Roman"/>
                        </a:rPr>
                        <a:t>Логопед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latin typeface="Calibri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</a:txBody>
                  <a:tcPr marL="68580" marR="68580" marT="0" marB="0"/>
                </a:tc>
              </a:tr>
              <a:tr h="765463">
                <a:tc gridSpan="2">
                  <a:txBody>
                    <a:bodyPr/>
                    <a:lstStyle/>
                    <a:p>
                      <a:pPr marL="2286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Совместно работают над просодикой, звукопроизношением, эмоциональностью при подготовке к праздникам, спектаклям, досугам, викторинам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Логопед\Desktop\все фото\фото 2011зимадетдом\100_3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548" y="4501199"/>
            <a:ext cx="1778504" cy="1332226"/>
          </a:xfrm>
          <a:prstGeom prst="rect">
            <a:avLst/>
          </a:prstGeom>
          <a:noFill/>
        </p:spPr>
      </p:pic>
      <p:pic>
        <p:nvPicPr>
          <p:cNvPr id="1027" name="Picture 3" descr="C:\Users\Логопед\Desktop\все фото\фото 2011зимадетдом\100_39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667000"/>
            <a:ext cx="1752600" cy="1622242"/>
          </a:xfrm>
          <a:prstGeom prst="rect">
            <a:avLst/>
          </a:prstGeom>
          <a:noFill/>
        </p:spPr>
      </p:pic>
      <p:pic>
        <p:nvPicPr>
          <p:cNvPr id="1028" name="Picture 4" descr="C:\Users\Логопед\Desktop\все фото\фото 2011зимадетдом\100_39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334000"/>
            <a:ext cx="1752600" cy="1314450"/>
          </a:xfrm>
          <a:prstGeom prst="rect">
            <a:avLst/>
          </a:prstGeom>
          <a:noFill/>
        </p:spPr>
      </p:pic>
      <p:pic>
        <p:nvPicPr>
          <p:cNvPr id="1031" name="Picture 7" descr="C:\Users\Логопед\Desktop\все фото\женя\Женя\100_1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362200"/>
            <a:ext cx="2133600" cy="1600543"/>
          </a:xfrm>
          <a:prstGeom prst="rect">
            <a:avLst/>
          </a:prstGeom>
          <a:noFill/>
        </p:spPr>
      </p:pic>
      <p:pic>
        <p:nvPicPr>
          <p:cNvPr id="3075" name="Picture 3" descr="C:\Users\Логопед\Desktop\все фото\женя\Женя\SDC121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2362200"/>
            <a:ext cx="1981200" cy="1322274"/>
          </a:xfrm>
          <a:prstGeom prst="rect">
            <a:avLst/>
          </a:prstGeom>
          <a:noFill/>
        </p:spPr>
      </p:pic>
      <p:pic>
        <p:nvPicPr>
          <p:cNvPr id="3076" name="Picture 4" descr="C:\Users\Логопед\Desktop\все фото\фото 2011зимадетдом\100_39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5024437"/>
            <a:ext cx="1701800" cy="1276350"/>
          </a:xfrm>
          <a:prstGeom prst="rect">
            <a:avLst/>
          </a:prstGeom>
          <a:noFill/>
        </p:spPr>
      </p:pic>
      <p:pic>
        <p:nvPicPr>
          <p:cNvPr id="3077" name="Picture 5" descr="C:\Users\Логопед\Desktop\все фото\фото 2011зимадетдом\100_39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4419600"/>
            <a:ext cx="1676400" cy="1257300"/>
          </a:xfrm>
          <a:prstGeom prst="rect">
            <a:avLst/>
          </a:prstGeom>
          <a:noFill/>
        </p:spPr>
      </p:pic>
      <p:pic>
        <p:nvPicPr>
          <p:cNvPr id="3078" name="Picture 6" descr="C:\Users\Логопед\Desktop\все фото\фото 2011зимадетдом\100_396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3657600"/>
            <a:ext cx="1981200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88</TotalTime>
  <Words>193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   Преемственность в работе логопеда и воспитателя </vt:lpstr>
      <vt:lpstr>Фонетика</vt:lpstr>
      <vt:lpstr> Лексика </vt:lpstr>
      <vt:lpstr> Грамматический строй речи </vt:lpstr>
      <vt:lpstr>Словообразование</vt:lpstr>
      <vt:lpstr>Связная речь</vt:lpstr>
      <vt:lpstr>Досуговая деятельность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Преемственность в работе логопеда и воспитателя </dc:title>
  <dc:creator>Логопед</dc:creator>
  <cp:lastModifiedBy>UserXP</cp:lastModifiedBy>
  <cp:revision>18</cp:revision>
  <dcterms:created xsi:type="dcterms:W3CDTF">2011-12-13T10:29:14Z</dcterms:created>
  <dcterms:modified xsi:type="dcterms:W3CDTF">2014-03-29T16:09:08Z</dcterms:modified>
</cp:coreProperties>
</file>