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80" r:id="rId3"/>
    <p:sldId id="270" r:id="rId4"/>
    <p:sldId id="281" r:id="rId5"/>
    <p:sldId id="295" r:id="rId6"/>
    <p:sldId id="282" r:id="rId7"/>
    <p:sldId id="288" r:id="rId8"/>
    <p:sldId id="286" r:id="rId9"/>
    <p:sldId id="284" r:id="rId10"/>
    <p:sldId id="285" r:id="rId11"/>
    <p:sldId id="259" r:id="rId12"/>
    <p:sldId id="290" r:id="rId13"/>
    <p:sldId id="289" r:id="rId14"/>
    <p:sldId id="273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EE415-641F-4D5D-93BE-8967ADB305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FDC145-04A6-4C72-BE89-7419796CDD93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Цель коррекционной работы</a:t>
          </a:r>
          <a:r>
            <a:rPr lang="ru-RU" sz="1300" dirty="0" smtClean="0">
              <a:solidFill>
                <a:schemeClr val="tx1"/>
              </a:solidFill>
            </a:rPr>
            <a:t>:</a:t>
          </a:r>
          <a:endParaRPr lang="ru-RU" sz="1300" dirty="0">
            <a:solidFill>
              <a:schemeClr val="tx1"/>
            </a:solidFill>
          </a:endParaRPr>
        </a:p>
      </dgm:t>
    </dgm:pt>
    <dgm:pt modelId="{347EE7AE-E337-4DAE-8188-696284909FB9}" type="parTrans" cxnId="{341A6825-C0F0-4D98-89AC-5F792710A05F}">
      <dgm:prSet/>
      <dgm:spPr/>
      <dgm:t>
        <a:bodyPr/>
        <a:lstStyle/>
        <a:p>
          <a:endParaRPr lang="ru-RU"/>
        </a:p>
      </dgm:t>
    </dgm:pt>
    <dgm:pt modelId="{B078C502-4B23-4957-A6BA-5C3C6EF1542D}" type="sibTrans" cxnId="{341A6825-C0F0-4D98-89AC-5F792710A05F}">
      <dgm:prSet/>
      <dgm:spPr/>
      <dgm:t>
        <a:bodyPr/>
        <a:lstStyle/>
        <a:p>
          <a:endParaRPr lang="ru-RU"/>
        </a:p>
      </dgm:t>
    </dgm:pt>
    <dgm:pt modelId="{C567E4BA-90B2-412E-A539-EF6A7D0E2BD9}">
      <dgm:prSet/>
      <dgm:spPr/>
      <dgm:t>
        <a:bodyPr/>
        <a:lstStyle/>
        <a:p>
          <a:pPr rtl="0"/>
          <a:r>
            <a:rPr lang="ru-RU" dirty="0" smtClean="0"/>
            <a:t>-  </a:t>
          </a:r>
          <a:r>
            <a:rPr lang="ru-RU" dirty="0" smtClean="0">
              <a:solidFill>
                <a:schemeClr val="tx1"/>
              </a:solidFill>
            </a:rPr>
            <a:t>развитие основных речевых компонентов у детей  с  ОНР с помощью устного народного творчества</a:t>
          </a:r>
          <a:r>
            <a:rPr lang="ru-RU" dirty="0" smtClean="0"/>
            <a:t>. .</a:t>
          </a:r>
          <a:endParaRPr lang="ru-RU" dirty="0"/>
        </a:p>
      </dgm:t>
    </dgm:pt>
    <dgm:pt modelId="{B6BE1973-443C-426D-BF8A-D077A2FB08E8}" type="parTrans" cxnId="{0524FED2-A044-49C3-9402-3E7596930AEA}">
      <dgm:prSet/>
      <dgm:spPr/>
      <dgm:t>
        <a:bodyPr/>
        <a:lstStyle/>
        <a:p>
          <a:endParaRPr lang="ru-RU"/>
        </a:p>
      </dgm:t>
    </dgm:pt>
    <dgm:pt modelId="{F09E5A2C-FBAC-4E80-8F87-029B9EE89846}" type="sibTrans" cxnId="{0524FED2-A044-49C3-9402-3E7596930AEA}">
      <dgm:prSet/>
      <dgm:spPr/>
      <dgm:t>
        <a:bodyPr/>
        <a:lstStyle/>
        <a:p>
          <a:endParaRPr lang="ru-RU"/>
        </a:p>
      </dgm:t>
    </dgm:pt>
    <dgm:pt modelId="{5CB40E87-E92D-4831-9ADA-AD5CBFA27EF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Задачи коррекционной работы:</a:t>
          </a:r>
          <a:endParaRPr lang="ru-RU" sz="2400" b="1" dirty="0">
            <a:solidFill>
              <a:schemeClr val="tx1"/>
            </a:solidFill>
          </a:endParaRPr>
        </a:p>
      </dgm:t>
    </dgm:pt>
    <dgm:pt modelId="{5377C696-8E8E-40B8-856F-B005428B7AD6}" type="parTrans" cxnId="{46BBEAB4-1203-46CF-853C-5EC353025E3E}">
      <dgm:prSet/>
      <dgm:spPr/>
      <dgm:t>
        <a:bodyPr/>
        <a:lstStyle/>
        <a:p>
          <a:endParaRPr lang="ru-RU"/>
        </a:p>
      </dgm:t>
    </dgm:pt>
    <dgm:pt modelId="{ADEAB80B-4369-4180-96BD-56EF7C071A73}" type="sibTrans" cxnId="{46BBEAB4-1203-46CF-853C-5EC353025E3E}">
      <dgm:prSet/>
      <dgm:spPr/>
      <dgm:t>
        <a:bodyPr/>
        <a:lstStyle/>
        <a:p>
          <a:endParaRPr lang="ru-RU"/>
        </a:p>
      </dgm:t>
    </dgm:pt>
    <dgm:pt modelId="{21B3AEA7-67D4-4906-A4D8-3E79D5B6D11D}">
      <dgm:prSet custT="1"/>
      <dgm:spPr/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- </a:t>
          </a:r>
          <a:r>
            <a:rPr lang="ru-RU" sz="2000" dirty="0" smtClean="0">
              <a:solidFill>
                <a:schemeClr val="tx1"/>
              </a:solidFill>
            </a:rPr>
            <a:t>расширение речевых возможностей детей </a:t>
          </a:r>
          <a:endParaRPr lang="ru-RU" sz="2000" dirty="0">
            <a:solidFill>
              <a:schemeClr val="tx1"/>
            </a:solidFill>
          </a:endParaRPr>
        </a:p>
      </dgm:t>
    </dgm:pt>
    <dgm:pt modelId="{BB6DE4D4-6E47-44E2-8788-2932929BF0CC}" type="parTrans" cxnId="{64EA93D3-C530-4C43-8696-8D0A3AAF8725}">
      <dgm:prSet/>
      <dgm:spPr/>
      <dgm:t>
        <a:bodyPr/>
        <a:lstStyle/>
        <a:p>
          <a:endParaRPr lang="ru-RU"/>
        </a:p>
      </dgm:t>
    </dgm:pt>
    <dgm:pt modelId="{B0E2A3E6-2CC7-4B21-880F-9135D93402B5}" type="sibTrans" cxnId="{64EA93D3-C530-4C43-8696-8D0A3AAF8725}">
      <dgm:prSet/>
      <dgm:spPr/>
      <dgm:t>
        <a:bodyPr/>
        <a:lstStyle/>
        <a:p>
          <a:endParaRPr lang="ru-RU"/>
        </a:p>
      </dgm:t>
    </dgm:pt>
    <dgm:pt modelId="{2727C2DF-45F8-4102-9AEF-48AE63FF7897}">
      <dgm:prSet custT="1"/>
      <dgm:spPr/>
      <dgm:t>
        <a:bodyPr/>
        <a:lstStyle/>
        <a:p>
          <a:pPr rtl="0"/>
          <a:r>
            <a:rPr lang="ru-RU" sz="1800" dirty="0" smtClean="0"/>
            <a:t>- </a:t>
          </a:r>
          <a:r>
            <a:rPr lang="ru-RU" sz="1800" dirty="0" smtClean="0">
              <a:solidFill>
                <a:schemeClr val="tx1"/>
              </a:solidFill>
            </a:rPr>
            <a:t>формирование позитивного отношения детей к устному народному творчеству; </a:t>
          </a:r>
          <a:endParaRPr lang="ru-RU" sz="1800" dirty="0">
            <a:solidFill>
              <a:schemeClr val="tx1"/>
            </a:solidFill>
          </a:endParaRPr>
        </a:p>
      </dgm:t>
    </dgm:pt>
    <dgm:pt modelId="{80120469-5888-45F7-A78B-629F355C243A}" type="parTrans" cxnId="{5790561C-C540-43C2-B9FF-F5FC5174CB7D}">
      <dgm:prSet/>
      <dgm:spPr/>
      <dgm:t>
        <a:bodyPr/>
        <a:lstStyle/>
        <a:p>
          <a:endParaRPr lang="ru-RU"/>
        </a:p>
      </dgm:t>
    </dgm:pt>
    <dgm:pt modelId="{9515B5F2-1F2E-49CC-A13A-17DF833F1848}" type="sibTrans" cxnId="{5790561C-C540-43C2-B9FF-F5FC5174CB7D}">
      <dgm:prSet/>
      <dgm:spPr/>
      <dgm:t>
        <a:bodyPr/>
        <a:lstStyle/>
        <a:p>
          <a:endParaRPr lang="ru-RU"/>
        </a:p>
      </dgm:t>
    </dgm:pt>
    <dgm:pt modelId="{4805ABA4-2F73-44D8-BFF4-5DE66641EA36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- укрепление и развитие материально-технической базы для работы по данному направлению</a:t>
          </a:r>
          <a:endParaRPr lang="ru-RU" sz="1800" dirty="0">
            <a:solidFill>
              <a:schemeClr val="tx1"/>
            </a:solidFill>
          </a:endParaRPr>
        </a:p>
      </dgm:t>
    </dgm:pt>
    <dgm:pt modelId="{DB8BEBB7-2389-4A66-8715-ADFEB676AB1B}" type="parTrans" cxnId="{C0FCC569-6260-4AF5-B085-4342ECF32B62}">
      <dgm:prSet/>
      <dgm:spPr/>
      <dgm:t>
        <a:bodyPr/>
        <a:lstStyle/>
        <a:p>
          <a:endParaRPr lang="ru-RU"/>
        </a:p>
      </dgm:t>
    </dgm:pt>
    <dgm:pt modelId="{0113F7DC-6F1F-4279-814E-46D368902901}" type="sibTrans" cxnId="{C0FCC569-6260-4AF5-B085-4342ECF32B62}">
      <dgm:prSet/>
      <dgm:spPr/>
      <dgm:t>
        <a:bodyPr/>
        <a:lstStyle/>
        <a:p>
          <a:endParaRPr lang="ru-RU"/>
        </a:p>
      </dgm:t>
    </dgm:pt>
    <dgm:pt modelId="{430B1A46-6B8C-4F97-B7F3-63C1821DFBB8}" type="pres">
      <dgm:prSet presAssocID="{4E7EE415-641F-4D5D-93BE-8967ADB305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3A3218-E11C-4057-AD72-EDDFFA0FD7FD}" type="pres">
      <dgm:prSet presAssocID="{F5FDC145-04A6-4C72-BE89-7419796CDD93}" presName="linNode" presStyleCnt="0"/>
      <dgm:spPr/>
    </dgm:pt>
    <dgm:pt modelId="{B742E2C8-D9F1-4DB4-A292-984EE0CAE26C}" type="pres">
      <dgm:prSet presAssocID="{F5FDC145-04A6-4C72-BE89-7419796CDD93}" presName="parentText" presStyleLbl="node1" presStyleIdx="0" presStyleCnt="6" custScaleX="121552" custScaleY="182381" custLinFactNeighborX="-67337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B0B7B-31A4-450F-BBE6-F3AED8D2A5AE}" type="pres">
      <dgm:prSet presAssocID="{B078C502-4B23-4957-A6BA-5C3C6EF1542D}" presName="sp" presStyleCnt="0"/>
      <dgm:spPr/>
    </dgm:pt>
    <dgm:pt modelId="{46BE7422-9026-48EE-8EEE-084F6B8C828C}" type="pres">
      <dgm:prSet presAssocID="{C567E4BA-90B2-412E-A539-EF6A7D0E2BD9}" presName="linNode" presStyleCnt="0"/>
      <dgm:spPr/>
    </dgm:pt>
    <dgm:pt modelId="{95E999A2-E9A2-4E4A-95E6-3790D924FD83}" type="pres">
      <dgm:prSet presAssocID="{C567E4BA-90B2-412E-A539-EF6A7D0E2BD9}" presName="parentText" presStyleLbl="node1" presStyleIdx="1" presStyleCnt="6" custScaleX="122876" custScaleY="320186" custLinFactY="-47107" custLinFactNeighborX="8580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F1588-E83F-40FB-8FDF-24B76C5BBBD5}" type="pres">
      <dgm:prSet presAssocID="{F09E5A2C-FBAC-4E80-8F87-029B9EE89846}" presName="sp" presStyleCnt="0"/>
      <dgm:spPr/>
    </dgm:pt>
    <dgm:pt modelId="{6035A2CE-4027-45BF-9942-83C1B2C091A9}" type="pres">
      <dgm:prSet presAssocID="{5CB40E87-E92D-4831-9ADA-AD5CBFA27EF8}" presName="linNode" presStyleCnt="0"/>
      <dgm:spPr/>
    </dgm:pt>
    <dgm:pt modelId="{12A2EC13-28DB-4A90-B6B0-D61062FE6616}" type="pres">
      <dgm:prSet presAssocID="{5CB40E87-E92D-4831-9ADA-AD5CBFA27EF8}" presName="parentText" presStyleLbl="node1" presStyleIdx="2" presStyleCnt="6" custScaleX="124183" custScaleY="249748" custLinFactNeighborX="-2682" custLinFactNeighborY="-281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43488-3298-4420-82B5-D5932A29A82E}" type="pres">
      <dgm:prSet presAssocID="{ADEAB80B-4369-4180-96BD-56EF7C071A73}" presName="sp" presStyleCnt="0"/>
      <dgm:spPr/>
    </dgm:pt>
    <dgm:pt modelId="{5E115623-2B60-4BE4-BC6A-F31905CDB949}" type="pres">
      <dgm:prSet presAssocID="{21B3AEA7-67D4-4906-A4D8-3E79D5B6D11D}" presName="linNode" presStyleCnt="0"/>
      <dgm:spPr/>
    </dgm:pt>
    <dgm:pt modelId="{51C10B89-130F-4C9E-AD63-930CC3BC0BA4}" type="pres">
      <dgm:prSet presAssocID="{21B3AEA7-67D4-4906-A4D8-3E79D5B6D11D}" presName="parentText" presStyleLbl="node1" presStyleIdx="3" presStyleCnt="6" custScaleX="83122" custScaleY="194533" custLinFactNeighborX="-74521" custLinFactNeighborY="14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232EA-08F0-4216-A745-A24FFA5BE47E}" type="pres">
      <dgm:prSet presAssocID="{B0E2A3E6-2CC7-4B21-880F-9135D93402B5}" presName="sp" presStyleCnt="0"/>
      <dgm:spPr/>
    </dgm:pt>
    <dgm:pt modelId="{334BC741-FA8A-48A1-9DAC-0E1F604ACCFF}" type="pres">
      <dgm:prSet presAssocID="{2727C2DF-45F8-4102-9AEF-48AE63FF7897}" presName="linNode" presStyleCnt="0"/>
      <dgm:spPr/>
    </dgm:pt>
    <dgm:pt modelId="{15FDE05E-AECD-4D28-80D0-45645E93DB41}" type="pres">
      <dgm:prSet presAssocID="{2727C2DF-45F8-4102-9AEF-48AE63FF7897}" presName="parentText" presStyleLbl="node1" presStyleIdx="4" presStyleCnt="6" custScaleX="127023" custScaleY="180957" custLinFactY="-76037" custLinFactNeighborX="9225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4864A-EB90-4132-9534-59CC0B9E2D1F}" type="pres">
      <dgm:prSet presAssocID="{9515B5F2-1F2E-49CC-A13A-17DF833F1848}" presName="sp" presStyleCnt="0"/>
      <dgm:spPr/>
    </dgm:pt>
    <dgm:pt modelId="{2A937161-8AC9-4225-9B8D-34C2CA5B94E9}" type="pres">
      <dgm:prSet presAssocID="{4805ABA4-2F73-44D8-BFF4-5DE66641EA36}" presName="linNode" presStyleCnt="0"/>
      <dgm:spPr/>
    </dgm:pt>
    <dgm:pt modelId="{BB9C86FC-9699-4F6F-9ECE-09002AEF070E}" type="pres">
      <dgm:prSet presAssocID="{4805ABA4-2F73-44D8-BFF4-5DE66641EA36}" presName="parentText" presStyleLbl="node1" presStyleIdx="5" presStyleCnt="6" custScaleX="123234" custScaleY="222400" custLinFactY="-18362" custLinFactNeighborX="192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810E34-BCF9-44E4-BC67-6682AB93D520}" type="presOf" srcId="{4E7EE415-641F-4D5D-93BE-8967ADB30578}" destId="{430B1A46-6B8C-4F97-B7F3-63C1821DFBB8}" srcOrd="0" destOrd="0" presId="urn:microsoft.com/office/officeart/2005/8/layout/vList5"/>
    <dgm:cxn modelId="{0524FED2-A044-49C3-9402-3E7596930AEA}" srcId="{4E7EE415-641F-4D5D-93BE-8967ADB30578}" destId="{C567E4BA-90B2-412E-A539-EF6A7D0E2BD9}" srcOrd="1" destOrd="0" parTransId="{B6BE1973-443C-426D-BF8A-D077A2FB08E8}" sibTransId="{F09E5A2C-FBAC-4E80-8F87-029B9EE89846}"/>
    <dgm:cxn modelId="{64EA93D3-C530-4C43-8696-8D0A3AAF8725}" srcId="{4E7EE415-641F-4D5D-93BE-8967ADB30578}" destId="{21B3AEA7-67D4-4906-A4D8-3E79D5B6D11D}" srcOrd="3" destOrd="0" parTransId="{BB6DE4D4-6E47-44E2-8788-2932929BF0CC}" sibTransId="{B0E2A3E6-2CC7-4B21-880F-9135D93402B5}"/>
    <dgm:cxn modelId="{626F0864-C5F8-4EAA-9037-251A9FDD948A}" type="presOf" srcId="{2727C2DF-45F8-4102-9AEF-48AE63FF7897}" destId="{15FDE05E-AECD-4D28-80D0-45645E93DB41}" srcOrd="0" destOrd="0" presId="urn:microsoft.com/office/officeart/2005/8/layout/vList5"/>
    <dgm:cxn modelId="{5790561C-C540-43C2-B9FF-F5FC5174CB7D}" srcId="{4E7EE415-641F-4D5D-93BE-8967ADB30578}" destId="{2727C2DF-45F8-4102-9AEF-48AE63FF7897}" srcOrd="4" destOrd="0" parTransId="{80120469-5888-45F7-A78B-629F355C243A}" sibTransId="{9515B5F2-1F2E-49CC-A13A-17DF833F1848}"/>
    <dgm:cxn modelId="{341A6825-C0F0-4D98-89AC-5F792710A05F}" srcId="{4E7EE415-641F-4D5D-93BE-8967ADB30578}" destId="{F5FDC145-04A6-4C72-BE89-7419796CDD93}" srcOrd="0" destOrd="0" parTransId="{347EE7AE-E337-4DAE-8188-696284909FB9}" sibTransId="{B078C502-4B23-4957-A6BA-5C3C6EF1542D}"/>
    <dgm:cxn modelId="{BE358D2F-322D-4F04-A95C-44D31519DD3C}" type="presOf" srcId="{F5FDC145-04A6-4C72-BE89-7419796CDD93}" destId="{B742E2C8-D9F1-4DB4-A292-984EE0CAE26C}" srcOrd="0" destOrd="0" presId="urn:microsoft.com/office/officeart/2005/8/layout/vList5"/>
    <dgm:cxn modelId="{DD3AD2B3-5DE3-440D-B838-E7F71C1D84ED}" type="presOf" srcId="{C567E4BA-90B2-412E-A539-EF6A7D0E2BD9}" destId="{95E999A2-E9A2-4E4A-95E6-3790D924FD83}" srcOrd="0" destOrd="0" presId="urn:microsoft.com/office/officeart/2005/8/layout/vList5"/>
    <dgm:cxn modelId="{46BBEAB4-1203-46CF-853C-5EC353025E3E}" srcId="{4E7EE415-641F-4D5D-93BE-8967ADB30578}" destId="{5CB40E87-E92D-4831-9ADA-AD5CBFA27EF8}" srcOrd="2" destOrd="0" parTransId="{5377C696-8E8E-40B8-856F-B005428B7AD6}" sibTransId="{ADEAB80B-4369-4180-96BD-56EF7C071A73}"/>
    <dgm:cxn modelId="{A1DFF6A8-6DA8-458D-BAC9-D66AD13A5CCD}" type="presOf" srcId="{4805ABA4-2F73-44D8-BFF4-5DE66641EA36}" destId="{BB9C86FC-9699-4F6F-9ECE-09002AEF070E}" srcOrd="0" destOrd="0" presId="urn:microsoft.com/office/officeart/2005/8/layout/vList5"/>
    <dgm:cxn modelId="{C0FCC569-6260-4AF5-B085-4342ECF32B62}" srcId="{4E7EE415-641F-4D5D-93BE-8967ADB30578}" destId="{4805ABA4-2F73-44D8-BFF4-5DE66641EA36}" srcOrd="5" destOrd="0" parTransId="{DB8BEBB7-2389-4A66-8715-ADFEB676AB1B}" sibTransId="{0113F7DC-6F1F-4279-814E-46D368902901}"/>
    <dgm:cxn modelId="{19DDDEF3-40E5-4F9F-9CF4-5FBE07D20DA6}" type="presOf" srcId="{21B3AEA7-67D4-4906-A4D8-3E79D5B6D11D}" destId="{51C10B89-130F-4C9E-AD63-930CC3BC0BA4}" srcOrd="0" destOrd="0" presId="urn:microsoft.com/office/officeart/2005/8/layout/vList5"/>
    <dgm:cxn modelId="{2340B401-B529-4FF5-AB85-0FB202E990F2}" type="presOf" srcId="{5CB40E87-E92D-4831-9ADA-AD5CBFA27EF8}" destId="{12A2EC13-28DB-4A90-B6B0-D61062FE6616}" srcOrd="0" destOrd="0" presId="urn:microsoft.com/office/officeart/2005/8/layout/vList5"/>
    <dgm:cxn modelId="{37381F4C-A908-4EDA-81EF-D7B3DE07D0B1}" type="presParOf" srcId="{430B1A46-6B8C-4F97-B7F3-63C1821DFBB8}" destId="{013A3218-E11C-4057-AD72-EDDFFA0FD7FD}" srcOrd="0" destOrd="0" presId="urn:microsoft.com/office/officeart/2005/8/layout/vList5"/>
    <dgm:cxn modelId="{1D16994F-7B22-43F9-ADC1-36F527E166CE}" type="presParOf" srcId="{013A3218-E11C-4057-AD72-EDDFFA0FD7FD}" destId="{B742E2C8-D9F1-4DB4-A292-984EE0CAE26C}" srcOrd="0" destOrd="0" presId="urn:microsoft.com/office/officeart/2005/8/layout/vList5"/>
    <dgm:cxn modelId="{9A489ABB-0652-465B-9646-0846CA76B750}" type="presParOf" srcId="{430B1A46-6B8C-4F97-B7F3-63C1821DFBB8}" destId="{4BCB0B7B-31A4-450F-BBE6-F3AED8D2A5AE}" srcOrd="1" destOrd="0" presId="urn:microsoft.com/office/officeart/2005/8/layout/vList5"/>
    <dgm:cxn modelId="{866A50E1-527F-448C-811E-B2602FB2C729}" type="presParOf" srcId="{430B1A46-6B8C-4F97-B7F3-63C1821DFBB8}" destId="{46BE7422-9026-48EE-8EEE-084F6B8C828C}" srcOrd="2" destOrd="0" presId="urn:microsoft.com/office/officeart/2005/8/layout/vList5"/>
    <dgm:cxn modelId="{31B94C78-4C2E-4EFC-ADA9-337F58F4CF93}" type="presParOf" srcId="{46BE7422-9026-48EE-8EEE-084F6B8C828C}" destId="{95E999A2-E9A2-4E4A-95E6-3790D924FD83}" srcOrd="0" destOrd="0" presId="urn:microsoft.com/office/officeart/2005/8/layout/vList5"/>
    <dgm:cxn modelId="{CA7DB337-EFC6-4312-910A-DEAC6CD91CE8}" type="presParOf" srcId="{430B1A46-6B8C-4F97-B7F3-63C1821DFBB8}" destId="{8A5F1588-E83F-40FB-8FDF-24B76C5BBBD5}" srcOrd="3" destOrd="0" presId="urn:microsoft.com/office/officeart/2005/8/layout/vList5"/>
    <dgm:cxn modelId="{39FB88E9-D73A-45EA-8329-16505D6B6E86}" type="presParOf" srcId="{430B1A46-6B8C-4F97-B7F3-63C1821DFBB8}" destId="{6035A2CE-4027-45BF-9942-83C1B2C091A9}" srcOrd="4" destOrd="0" presId="urn:microsoft.com/office/officeart/2005/8/layout/vList5"/>
    <dgm:cxn modelId="{05CF0590-7261-4A1A-B237-7F2963829F59}" type="presParOf" srcId="{6035A2CE-4027-45BF-9942-83C1B2C091A9}" destId="{12A2EC13-28DB-4A90-B6B0-D61062FE6616}" srcOrd="0" destOrd="0" presId="urn:microsoft.com/office/officeart/2005/8/layout/vList5"/>
    <dgm:cxn modelId="{2C7F76FD-48C4-4337-92C2-1ED411B589A3}" type="presParOf" srcId="{430B1A46-6B8C-4F97-B7F3-63C1821DFBB8}" destId="{90E43488-3298-4420-82B5-D5932A29A82E}" srcOrd="5" destOrd="0" presId="urn:microsoft.com/office/officeart/2005/8/layout/vList5"/>
    <dgm:cxn modelId="{060755AC-52DA-4781-958B-5C1E877DACCF}" type="presParOf" srcId="{430B1A46-6B8C-4F97-B7F3-63C1821DFBB8}" destId="{5E115623-2B60-4BE4-BC6A-F31905CDB949}" srcOrd="6" destOrd="0" presId="urn:microsoft.com/office/officeart/2005/8/layout/vList5"/>
    <dgm:cxn modelId="{9608592D-B172-4B8D-B186-525A433FF68F}" type="presParOf" srcId="{5E115623-2B60-4BE4-BC6A-F31905CDB949}" destId="{51C10B89-130F-4C9E-AD63-930CC3BC0BA4}" srcOrd="0" destOrd="0" presId="urn:microsoft.com/office/officeart/2005/8/layout/vList5"/>
    <dgm:cxn modelId="{F6D2D089-BF5B-4DB3-8D2C-76455E4638AA}" type="presParOf" srcId="{430B1A46-6B8C-4F97-B7F3-63C1821DFBB8}" destId="{316232EA-08F0-4216-A745-A24FFA5BE47E}" srcOrd="7" destOrd="0" presId="urn:microsoft.com/office/officeart/2005/8/layout/vList5"/>
    <dgm:cxn modelId="{B2F275AE-16DC-48E8-8B50-EC19F2C10670}" type="presParOf" srcId="{430B1A46-6B8C-4F97-B7F3-63C1821DFBB8}" destId="{334BC741-FA8A-48A1-9DAC-0E1F604ACCFF}" srcOrd="8" destOrd="0" presId="urn:microsoft.com/office/officeart/2005/8/layout/vList5"/>
    <dgm:cxn modelId="{7F6221E4-869F-45BA-8FDE-7BCB10DA6969}" type="presParOf" srcId="{334BC741-FA8A-48A1-9DAC-0E1F604ACCFF}" destId="{15FDE05E-AECD-4D28-80D0-45645E93DB41}" srcOrd="0" destOrd="0" presId="urn:microsoft.com/office/officeart/2005/8/layout/vList5"/>
    <dgm:cxn modelId="{CCCE3D01-4886-463D-9805-F8A08625D2D3}" type="presParOf" srcId="{430B1A46-6B8C-4F97-B7F3-63C1821DFBB8}" destId="{2164864A-EB90-4132-9534-59CC0B9E2D1F}" srcOrd="9" destOrd="0" presId="urn:microsoft.com/office/officeart/2005/8/layout/vList5"/>
    <dgm:cxn modelId="{4CD23A61-B771-44A9-96F2-AC2DD1107FB4}" type="presParOf" srcId="{430B1A46-6B8C-4F97-B7F3-63C1821DFBB8}" destId="{2A937161-8AC9-4225-9B8D-34C2CA5B94E9}" srcOrd="10" destOrd="0" presId="urn:microsoft.com/office/officeart/2005/8/layout/vList5"/>
    <dgm:cxn modelId="{93917781-B344-48D2-B293-05F20165DEC2}" type="presParOf" srcId="{2A937161-8AC9-4225-9B8D-34C2CA5B94E9}" destId="{BB9C86FC-9699-4F6F-9ECE-09002AEF070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626AE2-AAEF-45C9-BCCA-3D663EBC9ED2}" type="doc">
      <dgm:prSet loTypeId="urn:microsoft.com/office/officeart/2005/8/layout/chevron2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783ECA0-244E-4071-9931-1396CFEDA258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 rot="5400000">
          <a:off x="-300623" y="306409"/>
          <a:ext cx="2004157" cy="1402910"/>
        </a:xfrm>
        <a:prstGeom prst="chevron">
          <a:avLst/>
        </a:prstGeom>
        <a:ln/>
      </dgm:spPr>
      <dgm:t>
        <a:bodyPr/>
        <a:lstStyle/>
        <a:p>
          <a:r>
            <a:rPr lang="ru-RU" sz="18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поэзия</a:t>
          </a:r>
          <a:endParaRPr lang="ru-RU" sz="18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6906373C-BAD2-4D88-AF64-6055125BD342}" type="parTrans" cxnId="{FECB79EA-83A7-42DC-B240-A831F953C3BA}">
      <dgm:prSet/>
      <dgm:spPr/>
      <dgm:t>
        <a:bodyPr/>
        <a:lstStyle/>
        <a:p>
          <a:endParaRPr lang="ru-RU"/>
        </a:p>
      </dgm:t>
    </dgm:pt>
    <dgm:pt modelId="{806FCFA0-2EE6-4DCB-835B-C2FBD48F20CB}" type="sibTrans" cxnId="{FECB79EA-83A7-42DC-B240-A831F953C3BA}">
      <dgm:prSet/>
      <dgm:spPr/>
      <dgm:t>
        <a:bodyPr/>
        <a:lstStyle/>
        <a:p>
          <a:endParaRPr lang="ru-RU"/>
        </a:p>
      </dgm:t>
    </dgm:pt>
    <dgm:pt modelId="{83A0CAF9-2B9C-4DB1-89CA-F0A5F50184E8}">
      <dgm:prSet phldrT="[Текст]" custT="1"/>
      <dgm:spPr>
        <a:xfrm rot="5400000">
          <a:off x="4336353" y="-2927658"/>
          <a:ext cx="1302702" cy="716958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800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былина, историческая песня, баллада, частушка</a:t>
          </a:r>
          <a:endParaRPr lang="ru-RU" sz="18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E48F830B-D1DF-4E42-B02B-75412782B496}" type="parTrans" cxnId="{C3AC5D69-2E79-476F-9A8B-5CB0CBC737EA}">
      <dgm:prSet/>
      <dgm:spPr/>
      <dgm:t>
        <a:bodyPr/>
        <a:lstStyle/>
        <a:p>
          <a:endParaRPr lang="ru-RU"/>
        </a:p>
      </dgm:t>
    </dgm:pt>
    <dgm:pt modelId="{5A86EC06-1BF1-4120-A2C6-9F78DD69A759}" type="sibTrans" cxnId="{C3AC5D69-2E79-476F-9A8B-5CB0CBC737EA}">
      <dgm:prSet/>
      <dgm:spPr/>
      <dgm:t>
        <a:bodyPr/>
        <a:lstStyle/>
        <a:p>
          <a:endParaRPr lang="ru-RU"/>
        </a:p>
      </dgm:t>
    </dgm:pt>
    <dgm:pt modelId="{86DEE6EF-117F-46AA-A8F2-07D4A642F42A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 rot="5400000">
          <a:off x="-300623" y="2120334"/>
          <a:ext cx="2004157" cy="1402910"/>
        </a:xfrm>
        <a:prstGeom prst="chevron">
          <a:avLst/>
        </a:prstGeom>
        <a:ln/>
      </dgm:spPr>
      <dgm:t>
        <a:bodyPr/>
        <a:lstStyle/>
        <a:p>
          <a:r>
            <a:rPr lang="ru-RU" sz="18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проза</a:t>
          </a:r>
          <a:endParaRPr lang="ru-RU" sz="18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27F1D2BE-7DF0-46CE-B1E7-482B516CF6D7}" type="parTrans" cxnId="{0415362B-27E5-47D5-A1D3-98D3935AE0AA}">
      <dgm:prSet/>
      <dgm:spPr/>
      <dgm:t>
        <a:bodyPr/>
        <a:lstStyle/>
        <a:p>
          <a:endParaRPr lang="ru-RU"/>
        </a:p>
      </dgm:t>
    </dgm:pt>
    <dgm:pt modelId="{9BA37D3F-D99B-43A7-8E4C-F5B123B9A3A7}" type="sibTrans" cxnId="{0415362B-27E5-47D5-A1D3-98D3935AE0AA}">
      <dgm:prSet/>
      <dgm:spPr/>
      <dgm:t>
        <a:bodyPr/>
        <a:lstStyle/>
        <a:p>
          <a:endParaRPr lang="ru-RU"/>
        </a:p>
      </dgm:t>
    </dgm:pt>
    <dgm:pt modelId="{73B14028-82BB-4002-8235-A7B0E1E98AB5}">
      <dgm:prSet phldrT="[Текст]" custT="1"/>
      <dgm:spPr>
        <a:xfrm rot="5400000">
          <a:off x="4336353" y="-1113732"/>
          <a:ext cx="1302702" cy="716958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BD0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800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сказка, предание, легенда, </a:t>
          </a:r>
          <a:r>
            <a:rPr lang="ru-RU" sz="1800" i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быличка</a:t>
          </a:r>
          <a:r>
            <a:rPr lang="ru-RU" sz="1800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, миф</a:t>
          </a:r>
          <a:endParaRPr lang="ru-RU" sz="18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34EB75D7-6FAA-4EDB-80A6-91A03D366E04}" type="parTrans" cxnId="{B97C465F-CDE2-446F-9593-E3382A203107}">
      <dgm:prSet/>
      <dgm:spPr/>
      <dgm:t>
        <a:bodyPr/>
        <a:lstStyle/>
        <a:p>
          <a:endParaRPr lang="ru-RU"/>
        </a:p>
      </dgm:t>
    </dgm:pt>
    <dgm:pt modelId="{E330E7BF-CC35-48F8-84FA-9793C1940A62}" type="sibTrans" cxnId="{B97C465F-CDE2-446F-9593-E3382A203107}">
      <dgm:prSet/>
      <dgm:spPr/>
      <dgm:t>
        <a:bodyPr/>
        <a:lstStyle/>
        <a:p>
          <a:endParaRPr lang="ru-RU"/>
        </a:p>
      </dgm:t>
    </dgm:pt>
    <dgm:pt modelId="{A3C70F69-7032-4B17-BCCB-96055AE5CE75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 rot="5400000">
          <a:off x="-300623" y="3934260"/>
          <a:ext cx="2004157" cy="1402910"/>
        </a:xfrm>
        <a:prstGeom prst="chevron">
          <a:avLst/>
        </a:prstGeom>
        <a:ln/>
      </dgm:spPr>
      <dgm:t>
        <a:bodyPr/>
        <a:lstStyle/>
        <a:p>
          <a:r>
            <a:rPr lang="ru-RU" sz="18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речевых ситуаций</a:t>
          </a:r>
          <a:endParaRPr lang="ru-RU" sz="18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FB0B7DBA-7009-41FA-8888-0BAF18C76025}" type="parTrans" cxnId="{ED21316F-35AE-4685-81F1-B86131100FCA}">
      <dgm:prSet/>
      <dgm:spPr/>
      <dgm:t>
        <a:bodyPr/>
        <a:lstStyle/>
        <a:p>
          <a:endParaRPr lang="ru-RU"/>
        </a:p>
      </dgm:t>
    </dgm:pt>
    <dgm:pt modelId="{45C77FF0-7533-4D67-99E0-3EACDC58A9BB}" type="sibTrans" cxnId="{ED21316F-35AE-4685-81F1-B86131100FCA}">
      <dgm:prSet/>
      <dgm:spPr/>
      <dgm:t>
        <a:bodyPr/>
        <a:lstStyle/>
        <a:p>
          <a:endParaRPr lang="ru-RU"/>
        </a:p>
      </dgm:t>
    </dgm:pt>
    <dgm:pt modelId="{5F251211-8CC1-433B-93F6-6754FAF82B48}">
      <dgm:prSet phldrT="[Текст]" custT="1"/>
      <dgm:spPr>
        <a:xfrm rot="5400000">
          <a:off x="4336011" y="700535"/>
          <a:ext cx="1303387" cy="716958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10CF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800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пословица, поговорка, загадка, скороговорка</a:t>
          </a:r>
          <a:endParaRPr lang="ru-RU" sz="18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69D2E295-0A2F-45AB-993F-54D47C1E2CF8}" type="parTrans" cxnId="{99434831-BF28-47BD-9296-F429F02F8CDD}">
      <dgm:prSet/>
      <dgm:spPr/>
      <dgm:t>
        <a:bodyPr/>
        <a:lstStyle/>
        <a:p>
          <a:endParaRPr lang="ru-RU"/>
        </a:p>
      </dgm:t>
    </dgm:pt>
    <dgm:pt modelId="{73D06EF8-1D98-45AE-A39B-29D5DBAC522E}" type="sibTrans" cxnId="{99434831-BF28-47BD-9296-F429F02F8CDD}">
      <dgm:prSet/>
      <dgm:spPr/>
      <dgm:t>
        <a:bodyPr/>
        <a:lstStyle/>
        <a:p>
          <a:endParaRPr lang="ru-RU"/>
        </a:p>
      </dgm:t>
    </dgm:pt>
    <dgm:pt modelId="{A54B1326-5AC5-4A52-A6B3-D03463E3A2B5}" type="pres">
      <dgm:prSet presAssocID="{4B626AE2-AAEF-45C9-BCCA-3D663EBC9E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FD06DF-FA41-4ED5-868C-F761EF98543C}" type="pres">
      <dgm:prSet presAssocID="{1783ECA0-244E-4071-9931-1396CFEDA258}" presName="composite" presStyleCnt="0"/>
      <dgm:spPr/>
    </dgm:pt>
    <dgm:pt modelId="{0AC2DE72-5645-44F4-9CDB-539F5304E6C9}" type="pres">
      <dgm:prSet presAssocID="{1783ECA0-244E-4071-9931-1396CFEDA25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4E22F-41A8-46FE-896A-D21C85CE894E}" type="pres">
      <dgm:prSet presAssocID="{1783ECA0-244E-4071-9931-1396CFEDA258}" presName="descendantText" presStyleLbl="alignAcc1" presStyleIdx="0" presStyleCnt="3" custLinFactNeighborX="105" custLinFactNeighborY="-92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4BBC2-63F9-4BBF-BD5A-DF8EFAF76A83}" type="pres">
      <dgm:prSet presAssocID="{806FCFA0-2EE6-4DCB-835B-C2FBD48F20CB}" presName="sp" presStyleCnt="0"/>
      <dgm:spPr/>
    </dgm:pt>
    <dgm:pt modelId="{BD5AFECC-BDC0-454A-827A-1EE9610D0677}" type="pres">
      <dgm:prSet presAssocID="{86DEE6EF-117F-46AA-A8F2-07D4A642F42A}" presName="composite" presStyleCnt="0"/>
      <dgm:spPr/>
    </dgm:pt>
    <dgm:pt modelId="{62892936-EB59-4D9E-833C-636D4C0725E4}" type="pres">
      <dgm:prSet presAssocID="{86DEE6EF-117F-46AA-A8F2-07D4A642F42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8FBC6-18C9-434D-9819-ED18BC81F50F}" type="pres">
      <dgm:prSet presAssocID="{86DEE6EF-117F-46AA-A8F2-07D4A642F42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3890E-546E-4C13-BA0A-74B624C42A73}" type="pres">
      <dgm:prSet presAssocID="{9BA37D3F-D99B-43A7-8E4C-F5B123B9A3A7}" presName="sp" presStyleCnt="0"/>
      <dgm:spPr/>
    </dgm:pt>
    <dgm:pt modelId="{9983AFA0-5200-4A6E-A56E-80545A4A8D25}" type="pres">
      <dgm:prSet presAssocID="{A3C70F69-7032-4B17-BCCB-96055AE5CE75}" presName="composite" presStyleCnt="0"/>
      <dgm:spPr/>
    </dgm:pt>
    <dgm:pt modelId="{9E505FEA-ECDD-41FE-929D-0B86BFD326C0}" type="pres">
      <dgm:prSet presAssocID="{A3C70F69-7032-4B17-BCCB-96055AE5CE7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4BC40-30B1-47A3-84F9-04E10F5FCD50}" type="pres">
      <dgm:prSet presAssocID="{A3C70F69-7032-4B17-BCCB-96055AE5CE7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7C465F-CDE2-446F-9593-E3382A203107}" srcId="{86DEE6EF-117F-46AA-A8F2-07D4A642F42A}" destId="{73B14028-82BB-4002-8235-A7B0E1E98AB5}" srcOrd="0" destOrd="0" parTransId="{34EB75D7-6FAA-4EDB-80A6-91A03D366E04}" sibTransId="{E330E7BF-CC35-48F8-84FA-9793C1940A62}"/>
    <dgm:cxn modelId="{34775572-B58C-4D18-95AA-92A9D8CAA78A}" type="presOf" srcId="{5F251211-8CC1-433B-93F6-6754FAF82B48}" destId="{16C4BC40-30B1-47A3-84F9-04E10F5FCD50}" srcOrd="0" destOrd="0" presId="urn:microsoft.com/office/officeart/2005/8/layout/chevron2"/>
    <dgm:cxn modelId="{A02F7E69-D9FA-4315-8666-FBE6FF9B0BB2}" type="presOf" srcId="{86DEE6EF-117F-46AA-A8F2-07D4A642F42A}" destId="{62892936-EB59-4D9E-833C-636D4C0725E4}" srcOrd="0" destOrd="0" presId="urn:microsoft.com/office/officeart/2005/8/layout/chevron2"/>
    <dgm:cxn modelId="{ED21316F-35AE-4685-81F1-B86131100FCA}" srcId="{4B626AE2-AAEF-45C9-BCCA-3D663EBC9ED2}" destId="{A3C70F69-7032-4B17-BCCB-96055AE5CE75}" srcOrd="2" destOrd="0" parTransId="{FB0B7DBA-7009-41FA-8888-0BAF18C76025}" sibTransId="{45C77FF0-7533-4D67-99E0-3EACDC58A9BB}"/>
    <dgm:cxn modelId="{5CB7A4D8-28B0-40A2-8D91-DC339F301FC7}" type="presOf" srcId="{83A0CAF9-2B9C-4DB1-89CA-F0A5F50184E8}" destId="{F174E22F-41A8-46FE-896A-D21C85CE894E}" srcOrd="0" destOrd="0" presId="urn:microsoft.com/office/officeart/2005/8/layout/chevron2"/>
    <dgm:cxn modelId="{50CBB249-80C1-41E4-A005-216ABD2A77F1}" type="presOf" srcId="{73B14028-82BB-4002-8235-A7B0E1E98AB5}" destId="{A4E8FBC6-18C9-434D-9819-ED18BC81F50F}" srcOrd="0" destOrd="0" presId="urn:microsoft.com/office/officeart/2005/8/layout/chevron2"/>
    <dgm:cxn modelId="{FECB79EA-83A7-42DC-B240-A831F953C3BA}" srcId="{4B626AE2-AAEF-45C9-BCCA-3D663EBC9ED2}" destId="{1783ECA0-244E-4071-9931-1396CFEDA258}" srcOrd="0" destOrd="0" parTransId="{6906373C-BAD2-4D88-AF64-6055125BD342}" sibTransId="{806FCFA0-2EE6-4DCB-835B-C2FBD48F20CB}"/>
    <dgm:cxn modelId="{99434831-BF28-47BD-9296-F429F02F8CDD}" srcId="{A3C70F69-7032-4B17-BCCB-96055AE5CE75}" destId="{5F251211-8CC1-433B-93F6-6754FAF82B48}" srcOrd="0" destOrd="0" parTransId="{69D2E295-0A2F-45AB-993F-54D47C1E2CF8}" sibTransId="{73D06EF8-1D98-45AE-A39B-29D5DBAC522E}"/>
    <dgm:cxn modelId="{0415362B-27E5-47D5-A1D3-98D3935AE0AA}" srcId="{4B626AE2-AAEF-45C9-BCCA-3D663EBC9ED2}" destId="{86DEE6EF-117F-46AA-A8F2-07D4A642F42A}" srcOrd="1" destOrd="0" parTransId="{27F1D2BE-7DF0-46CE-B1E7-482B516CF6D7}" sibTransId="{9BA37D3F-D99B-43A7-8E4C-F5B123B9A3A7}"/>
    <dgm:cxn modelId="{D6400374-BB72-4236-A07D-30B73A29180D}" type="presOf" srcId="{1783ECA0-244E-4071-9931-1396CFEDA258}" destId="{0AC2DE72-5645-44F4-9CDB-539F5304E6C9}" srcOrd="0" destOrd="0" presId="urn:microsoft.com/office/officeart/2005/8/layout/chevron2"/>
    <dgm:cxn modelId="{FEDC884F-2F4D-44B2-8840-91DAB7073155}" type="presOf" srcId="{A3C70F69-7032-4B17-BCCB-96055AE5CE75}" destId="{9E505FEA-ECDD-41FE-929D-0B86BFD326C0}" srcOrd="0" destOrd="0" presId="urn:microsoft.com/office/officeart/2005/8/layout/chevron2"/>
    <dgm:cxn modelId="{7229A1F3-B13B-47ED-86A9-94D025CA9982}" type="presOf" srcId="{4B626AE2-AAEF-45C9-BCCA-3D663EBC9ED2}" destId="{A54B1326-5AC5-4A52-A6B3-D03463E3A2B5}" srcOrd="0" destOrd="0" presId="urn:microsoft.com/office/officeart/2005/8/layout/chevron2"/>
    <dgm:cxn modelId="{C3AC5D69-2E79-476F-9A8B-5CB0CBC737EA}" srcId="{1783ECA0-244E-4071-9931-1396CFEDA258}" destId="{83A0CAF9-2B9C-4DB1-89CA-F0A5F50184E8}" srcOrd="0" destOrd="0" parTransId="{E48F830B-D1DF-4E42-B02B-75412782B496}" sibTransId="{5A86EC06-1BF1-4120-A2C6-9F78DD69A759}"/>
    <dgm:cxn modelId="{41F55788-78D1-467D-A498-073C1EF0BECD}" type="presParOf" srcId="{A54B1326-5AC5-4A52-A6B3-D03463E3A2B5}" destId="{74FD06DF-FA41-4ED5-868C-F761EF98543C}" srcOrd="0" destOrd="0" presId="urn:microsoft.com/office/officeart/2005/8/layout/chevron2"/>
    <dgm:cxn modelId="{84456A7E-DF01-4434-8BB5-F682FB3DDE3A}" type="presParOf" srcId="{74FD06DF-FA41-4ED5-868C-F761EF98543C}" destId="{0AC2DE72-5645-44F4-9CDB-539F5304E6C9}" srcOrd="0" destOrd="0" presId="urn:microsoft.com/office/officeart/2005/8/layout/chevron2"/>
    <dgm:cxn modelId="{82099713-6156-4214-A355-96B7751E013C}" type="presParOf" srcId="{74FD06DF-FA41-4ED5-868C-F761EF98543C}" destId="{F174E22F-41A8-46FE-896A-D21C85CE894E}" srcOrd="1" destOrd="0" presId="urn:microsoft.com/office/officeart/2005/8/layout/chevron2"/>
    <dgm:cxn modelId="{F9B2AA6D-4EFA-438F-A668-585696A54AE6}" type="presParOf" srcId="{A54B1326-5AC5-4A52-A6B3-D03463E3A2B5}" destId="{0634BBC2-63F9-4BBF-BD5A-DF8EFAF76A83}" srcOrd="1" destOrd="0" presId="urn:microsoft.com/office/officeart/2005/8/layout/chevron2"/>
    <dgm:cxn modelId="{62ACA25F-29CA-469E-A3C8-972D839BDEC3}" type="presParOf" srcId="{A54B1326-5AC5-4A52-A6B3-D03463E3A2B5}" destId="{BD5AFECC-BDC0-454A-827A-1EE9610D0677}" srcOrd="2" destOrd="0" presId="urn:microsoft.com/office/officeart/2005/8/layout/chevron2"/>
    <dgm:cxn modelId="{C4C27DDF-3CF9-498E-8514-A70DB49477ED}" type="presParOf" srcId="{BD5AFECC-BDC0-454A-827A-1EE9610D0677}" destId="{62892936-EB59-4D9E-833C-636D4C0725E4}" srcOrd="0" destOrd="0" presId="urn:microsoft.com/office/officeart/2005/8/layout/chevron2"/>
    <dgm:cxn modelId="{45FAA960-7A7C-4781-B554-AF9A9118A578}" type="presParOf" srcId="{BD5AFECC-BDC0-454A-827A-1EE9610D0677}" destId="{A4E8FBC6-18C9-434D-9819-ED18BC81F50F}" srcOrd="1" destOrd="0" presId="urn:microsoft.com/office/officeart/2005/8/layout/chevron2"/>
    <dgm:cxn modelId="{6731225F-1555-4DF3-9F65-7776E65A0F19}" type="presParOf" srcId="{A54B1326-5AC5-4A52-A6B3-D03463E3A2B5}" destId="{73A3890E-546E-4C13-BA0A-74B624C42A73}" srcOrd="3" destOrd="0" presId="urn:microsoft.com/office/officeart/2005/8/layout/chevron2"/>
    <dgm:cxn modelId="{8E101779-251B-468E-AA0F-72BC5B4143E9}" type="presParOf" srcId="{A54B1326-5AC5-4A52-A6B3-D03463E3A2B5}" destId="{9983AFA0-5200-4A6E-A56E-80545A4A8D25}" srcOrd="4" destOrd="0" presId="urn:microsoft.com/office/officeart/2005/8/layout/chevron2"/>
    <dgm:cxn modelId="{33577F65-4F83-4A59-A670-EA3FEBED7A9A}" type="presParOf" srcId="{9983AFA0-5200-4A6E-A56E-80545A4A8D25}" destId="{9E505FEA-ECDD-41FE-929D-0B86BFD326C0}" srcOrd="0" destOrd="0" presId="urn:microsoft.com/office/officeart/2005/8/layout/chevron2"/>
    <dgm:cxn modelId="{800F0C60-F9F3-4CA2-B4C2-1898C4ED6AFF}" type="presParOf" srcId="{9983AFA0-5200-4A6E-A56E-80545A4A8D25}" destId="{16C4BC40-30B1-47A3-84F9-04E10F5FCD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2E2C8-D9F1-4DB4-A292-984EE0CAE26C}">
      <dsp:nvSpPr>
        <dsp:cNvPr id="0" name=""/>
        <dsp:cNvSpPr/>
      </dsp:nvSpPr>
      <dsp:spPr>
        <a:xfrm>
          <a:off x="245621" y="2598"/>
          <a:ext cx="3651564" cy="753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Цель коррекционной работы</a:t>
          </a:r>
          <a:r>
            <a:rPr lang="ru-RU" sz="1300" kern="1200" dirty="0" smtClean="0">
              <a:solidFill>
                <a:schemeClr val="tx1"/>
              </a:solidFill>
            </a:rPr>
            <a:t>: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282406" y="39383"/>
        <a:ext cx="3577994" cy="679984"/>
      </dsp:txXfrm>
    </dsp:sp>
    <dsp:sp modelId="{95E999A2-E9A2-4E4A-95E6-3790D924FD83}">
      <dsp:nvSpPr>
        <dsp:cNvPr id="0" name=""/>
        <dsp:cNvSpPr/>
      </dsp:nvSpPr>
      <dsp:spPr>
        <a:xfrm>
          <a:off x="4661588" y="169711"/>
          <a:ext cx="3691339" cy="1322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  </a:t>
          </a:r>
          <a:r>
            <a:rPr lang="ru-RU" sz="2100" kern="1200" dirty="0" smtClean="0">
              <a:solidFill>
                <a:schemeClr val="tx1"/>
              </a:solidFill>
            </a:rPr>
            <a:t>развитие основных речевых компонентов у детей  с  ОНР с помощью устного народного творчества</a:t>
          </a:r>
          <a:r>
            <a:rPr lang="ru-RU" sz="2100" kern="1200" dirty="0" smtClean="0"/>
            <a:t>. .</a:t>
          </a:r>
          <a:endParaRPr lang="ru-RU" sz="2100" kern="1200" dirty="0"/>
        </a:p>
      </dsp:txBody>
      <dsp:txXfrm>
        <a:off x="4726168" y="234291"/>
        <a:ext cx="3562179" cy="1193771"/>
      </dsp:txXfrm>
    </dsp:sp>
    <dsp:sp modelId="{12A2EC13-28DB-4A90-B6B0-D61062FE6616}">
      <dsp:nvSpPr>
        <dsp:cNvPr id="0" name=""/>
        <dsp:cNvSpPr/>
      </dsp:nvSpPr>
      <dsp:spPr>
        <a:xfrm>
          <a:off x="2187933" y="2004967"/>
          <a:ext cx="3730603" cy="1031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Задачи коррекционной работы: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238306" y="2055340"/>
        <a:ext cx="3629857" cy="931152"/>
      </dsp:txXfrm>
    </dsp:sp>
    <dsp:sp modelId="{51C10B89-130F-4C9E-AD63-930CC3BC0BA4}">
      <dsp:nvSpPr>
        <dsp:cNvPr id="0" name=""/>
        <dsp:cNvSpPr/>
      </dsp:nvSpPr>
      <dsp:spPr>
        <a:xfrm>
          <a:off x="29805" y="3179692"/>
          <a:ext cx="2497082" cy="803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- </a:t>
          </a:r>
          <a:r>
            <a:rPr lang="ru-RU" sz="2000" kern="1200" dirty="0" smtClean="0">
              <a:solidFill>
                <a:schemeClr val="tx1"/>
              </a:solidFill>
            </a:rPr>
            <a:t>расширение речевых возможностей детей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9041" y="3218928"/>
        <a:ext cx="2418610" cy="725291"/>
      </dsp:txXfrm>
    </dsp:sp>
    <dsp:sp modelId="{15FDE05E-AECD-4D28-80D0-45645E93DB41}">
      <dsp:nvSpPr>
        <dsp:cNvPr id="0" name=""/>
        <dsp:cNvSpPr/>
      </dsp:nvSpPr>
      <dsp:spPr>
        <a:xfrm>
          <a:off x="4537007" y="3270748"/>
          <a:ext cx="3815920" cy="74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</a:t>
          </a:r>
          <a:r>
            <a:rPr lang="ru-RU" sz="1800" kern="1200" dirty="0" smtClean="0">
              <a:solidFill>
                <a:schemeClr val="tx1"/>
              </a:solidFill>
            </a:rPr>
            <a:t>формирование позитивного отношения детей к устному народному творчеству;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573505" y="3307246"/>
        <a:ext cx="3742924" cy="674674"/>
      </dsp:txXfrm>
    </dsp:sp>
    <dsp:sp modelId="{BB9C86FC-9699-4F6F-9ECE-09002AEF070E}">
      <dsp:nvSpPr>
        <dsp:cNvPr id="0" name=""/>
        <dsp:cNvSpPr/>
      </dsp:nvSpPr>
      <dsp:spPr>
        <a:xfrm>
          <a:off x="2326213" y="4277376"/>
          <a:ext cx="3702094" cy="918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- укрепление и развитие материально-технической базы для работы по данному направлению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371070" y="4322233"/>
        <a:ext cx="3612380" cy="829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2DE72-5645-44F4-9CDB-539F5304E6C9}">
      <dsp:nvSpPr>
        <dsp:cNvPr id="0" name=""/>
        <dsp:cNvSpPr/>
      </dsp:nvSpPr>
      <dsp:spPr>
        <a:xfrm rot="5400000">
          <a:off x="-240902" y="244323"/>
          <a:ext cx="1606016" cy="1124211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поэзия</a:t>
          </a:r>
          <a:endParaRPr lang="ru-RU" sz="1800" kern="12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 rot="-5400000">
        <a:off x="1" y="565527"/>
        <a:ext cx="1124211" cy="481805"/>
      </dsp:txXfrm>
    </dsp:sp>
    <dsp:sp modelId="{F174E22F-41A8-46FE-896A-D21C85CE894E}">
      <dsp:nvSpPr>
        <dsp:cNvPr id="0" name=""/>
        <dsp:cNvSpPr/>
      </dsp:nvSpPr>
      <dsp:spPr>
        <a:xfrm rot="5400000">
          <a:off x="2039274" y="-915062"/>
          <a:ext cx="1043910" cy="287403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былина, историческая песня, баллада, частушка</a:t>
          </a:r>
          <a:endParaRPr lang="ru-RU" sz="18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 rot="-5400000">
        <a:off x="1124212" y="50959"/>
        <a:ext cx="2823077" cy="941992"/>
      </dsp:txXfrm>
    </dsp:sp>
    <dsp:sp modelId="{62892936-EB59-4D9E-833C-636D4C0725E4}">
      <dsp:nvSpPr>
        <dsp:cNvPr id="0" name=""/>
        <dsp:cNvSpPr/>
      </dsp:nvSpPr>
      <dsp:spPr>
        <a:xfrm rot="5400000">
          <a:off x="-240902" y="1656450"/>
          <a:ext cx="1606016" cy="1124211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проза</a:t>
          </a:r>
          <a:endParaRPr lang="ru-RU" sz="1800" kern="12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 rot="-5400000">
        <a:off x="1" y="1977654"/>
        <a:ext cx="1124211" cy="481805"/>
      </dsp:txXfrm>
    </dsp:sp>
    <dsp:sp modelId="{A4E8FBC6-18C9-434D-9819-ED18BC81F50F}">
      <dsp:nvSpPr>
        <dsp:cNvPr id="0" name=""/>
        <dsp:cNvSpPr/>
      </dsp:nvSpPr>
      <dsp:spPr>
        <a:xfrm rot="5400000">
          <a:off x="2039274" y="500484"/>
          <a:ext cx="1043910" cy="287403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BD0D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сказка, предание, легенда, </a:t>
          </a:r>
          <a:r>
            <a:rPr lang="ru-RU" sz="1800" i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быличка</a:t>
          </a:r>
          <a:r>
            <a:rPr lang="ru-RU" sz="1800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, миф</a:t>
          </a:r>
          <a:endParaRPr lang="ru-RU" sz="18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 rot="-5400000">
        <a:off x="1124212" y="1466506"/>
        <a:ext cx="2823077" cy="941992"/>
      </dsp:txXfrm>
    </dsp:sp>
    <dsp:sp modelId="{9E505FEA-ECDD-41FE-929D-0B86BFD326C0}">
      <dsp:nvSpPr>
        <dsp:cNvPr id="0" name=""/>
        <dsp:cNvSpPr/>
      </dsp:nvSpPr>
      <dsp:spPr>
        <a:xfrm rot="5400000">
          <a:off x="-240902" y="3068576"/>
          <a:ext cx="1606016" cy="1124211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речевых ситуаций</a:t>
          </a:r>
          <a:endParaRPr lang="ru-RU" sz="1800" kern="12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 rot="-5400000">
        <a:off x="1" y="3389780"/>
        <a:ext cx="1124211" cy="481805"/>
      </dsp:txXfrm>
    </dsp:sp>
    <dsp:sp modelId="{16C4BC40-30B1-47A3-84F9-04E10F5FCD50}">
      <dsp:nvSpPr>
        <dsp:cNvPr id="0" name=""/>
        <dsp:cNvSpPr/>
      </dsp:nvSpPr>
      <dsp:spPr>
        <a:xfrm rot="5400000">
          <a:off x="2038999" y="1912886"/>
          <a:ext cx="1044459" cy="287403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10CF9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пословица, поговорка, загадка, скороговорка</a:t>
          </a:r>
          <a:endParaRPr lang="ru-RU" sz="18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 rot="-5400000">
        <a:off x="1124211" y="2878660"/>
        <a:ext cx="2823050" cy="942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6535287-9721-4314-A322-AA58B6B927F8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CFD6EE2-AC3E-4504-BC6D-213BF7091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5287-9721-4314-A322-AA58B6B927F8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6EE2-AC3E-4504-BC6D-213BF7091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5287-9721-4314-A322-AA58B6B927F8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6EE2-AC3E-4504-BC6D-213BF7091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535287-9721-4314-A322-AA58B6B927F8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FD6EE2-AC3E-4504-BC6D-213BF70918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6535287-9721-4314-A322-AA58B6B927F8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CFD6EE2-AC3E-4504-BC6D-213BF7091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5287-9721-4314-A322-AA58B6B927F8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6EE2-AC3E-4504-BC6D-213BF70918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5287-9721-4314-A322-AA58B6B927F8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6EE2-AC3E-4504-BC6D-213BF70918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535287-9721-4314-A322-AA58B6B927F8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FD6EE2-AC3E-4504-BC6D-213BF70918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5287-9721-4314-A322-AA58B6B927F8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6EE2-AC3E-4504-BC6D-213BF7091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535287-9721-4314-A322-AA58B6B927F8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FD6EE2-AC3E-4504-BC6D-213BF70918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535287-9721-4314-A322-AA58B6B927F8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FD6EE2-AC3E-4504-BC6D-213BF70918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535287-9721-4314-A322-AA58B6B927F8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FD6EE2-AC3E-4504-BC6D-213BF7091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6016" y="5384686"/>
            <a:ext cx="3201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Учитель- логопед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Галимова</a:t>
            </a:r>
            <a:r>
              <a:rPr lang="ru-RU" b="1" dirty="0">
                <a:solidFill>
                  <a:srgbClr val="0070C0"/>
                </a:solidFill>
              </a:rPr>
              <a:t> В. Н.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МБОУ детский дом № 14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Г. Челябинск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8282" y="476672"/>
            <a:ext cx="62187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/>
                </a:solidFill>
              </a:rPr>
              <a:t>Использование фольклора в коррекции речевых  нарушений детей с общим недоразвитием </a:t>
            </a:r>
            <a:r>
              <a:rPr lang="ru-RU" sz="2800" b="1" i="1" dirty="0" smtClean="0">
                <a:solidFill>
                  <a:schemeClr val="accent1"/>
                </a:solidFill>
              </a:rPr>
              <a:t>речи в условиях детского дома</a:t>
            </a:r>
            <a:endParaRPr lang="ru-RU" sz="28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416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720" y="260648"/>
            <a:ext cx="5040560" cy="1543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Использование УНТ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в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средствах развития речи</a:t>
            </a: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61256" y="1753206"/>
            <a:ext cx="1890464" cy="1842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Кукло</a:t>
            </a:r>
            <a:r>
              <a:rPr lang="ru-RU" dirty="0">
                <a:solidFill>
                  <a:schemeClr val="tx1"/>
                </a:solidFill>
              </a:rPr>
              <a:t>- и </a:t>
            </a:r>
            <a:r>
              <a:rPr lang="ru-RU" dirty="0" err="1">
                <a:solidFill>
                  <a:schemeClr val="tx1"/>
                </a:solidFill>
              </a:rPr>
              <a:t>сказкотерапия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223628" y="4148016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Психогимнастика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131840" y="2205453"/>
            <a:ext cx="2880320" cy="242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Гимнастика </a:t>
            </a:r>
            <a:r>
              <a:rPr lang="ru-RU" dirty="0" smtClean="0">
                <a:solidFill>
                  <a:schemeClr val="tx1"/>
                </a:solidFill>
              </a:rPr>
              <a:t>(артикуляционная</a:t>
            </a:r>
            <a:r>
              <a:rPr lang="ru-RU" dirty="0">
                <a:solidFill>
                  <a:schemeClr val="tx1"/>
                </a:solidFill>
              </a:rPr>
              <a:t>, пальчиковая и дыхательная)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948264" y="1760648"/>
            <a:ext cx="2016224" cy="1988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Логопедическая ритмика</a:t>
            </a:r>
          </a:p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769260" y="4087659"/>
            <a:ext cx="2358008" cy="21841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Точечный и сегментарный массаж</a:t>
            </a:r>
          </a:p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561412" y="5089356"/>
            <a:ext cx="2021176" cy="1680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Релаксация</a:t>
            </a:r>
          </a:p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051720" y="1916832"/>
            <a:ext cx="828092" cy="288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1"/>
          </p:cNvCxnSpPr>
          <p:nvPr/>
        </p:nvCxnSpPr>
        <p:spPr>
          <a:xfrm>
            <a:off x="6588224" y="1804174"/>
            <a:ext cx="655309" cy="24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012160" y="2051907"/>
            <a:ext cx="903718" cy="1697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699792" y="1928040"/>
            <a:ext cx="648072" cy="2159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88024" y="1916832"/>
            <a:ext cx="72008" cy="288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347864" y="1928040"/>
            <a:ext cx="504056" cy="3804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1544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2716" y="165727"/>
            <a:ext cx="704664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1600" b="1" dirty="0" smtClean="0"/>
              <a:t>Использование </a:t>
            </a:r>
            <a:r>
              <a:rPr lang="ru-RU" sz="1600" b="1" i="1" dirty="0" smtClean="0"/>
              <a:t>пословиц, поговорок, </a:t>
            </a:r>
            <a:r>
              <a:rPr lang="ru-RU" sz="1600" b="1" i="1" dirty="0"/>
              <a:t>загадок дразнилок, </a:t>
            </a:r>
            <a:r>
              <a:rPr lang="ru-RU" sz="1600" b="1" i="1" dirty="0" err="1"/>
              <a:t>закличек</a:t>
            </a:r>
            <a:r>
              <a:rPr lang="ru-RU" sz="1600" b="1" i="1" dirty="0"/>
              <a:t>, </a:t>
            </a:r>
            <a:r>
              <a:rPr lang="ru-RU" sz="1600" b="1" i="1" dirty="0" smtClean="0"/>
              <a:t>скороговорок, прибауток, шуток, перевертышей , </a:t>
            </a:r>
            <a:r>
              <a:rPr lang="ru-RU" sz="1600" b="1" i="1" dirty="0" err="1" smtClean="0"/>
              <a:t>потешек</a:t>
            </a:r>
            <a:r>
              <a:rPr lang="ru-RU" sz="1600" b="1" i="1" dirty="0" smtClean="0"/>
              <a:t>-небылиц</a:t>
            </a:r>
          </a:p>
          <a:p>
            <a:r>
              <a:rPr lang="ru-RU" sz="1600" b="1" dirty="0" smtClean="0"/>
              <a:t> развивает мыслительные </a:t>
            </a:r>
            <a:r>
              <a:rPr lang="ru-RU" sz="1600" b="1" dirty="0"/>
              <a:t>операций, </a:t>
            </a:r>
            <a:r>
              <a:rPr lang="ru-RU" sz="1600" b="1" dirty="0" smtClean="0"/>
              <a:t>успешно формирует словообразование,  фонематический слух, способствует </a:t>
            </a:r>
          </a:p>
          <a:p>
            <a:r>
              <a:rPr lang="ru-RU" sz="1600" b="1" dirty="0" smtClean="0"/>
              <a:t> </a:t>
            </a:r>
            <a:r>
              <a:rPr lang="ru-RU" sz="1600" b="1" dirty="0"/>
              <a:t>автоматизации </a:t>
            </a:r>
            <a:r>
              <a:rPr lang="ru-RU" sz="1600" b="1" dirty="0" smtClean="0"/>
              <a:t>звуков</a:t>
            </a:r>
          </a:p>
          <a:p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1861" y="4474536"/>
            <a:ext cx="15363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accent2"/>
                </a:solidFill>
              </a:rPr>
              <a:t>Ползун ползет,</a:t>
            </a:r>
          </a:p>
          <a:p>
            <a:r>
              <a:rPr lang="ru-RU" sz="1200" i="1" dirty="0">
                <a:solidFill>
                  <a:schemeClr val="accent2"/>
                </a:solidFill>
              </a:rPr>
              <a:t>Иголки везет</a:t>
            </a:r>
            <a:r>
              <a:rPr lang="ru-RU" i="1" dirty="0">
                <a:solidFill>
                  <a:schemeClr val="accent2"/>
                </a:solidFill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327" y="1502689"/>
            <a:ext cx="406665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Примерные упражнения с использованием пословиц, поговорок, загадок </a:t>
            </a:r>
          </a:p>
          <a:p>
            <a:r>
              <a:rPr lang="ru-RU" sz="1600" dirty="0" smtClean="0"/>
              <a:t>- соединить по смыслу 2части пословицы,</a:t>
            </a:r>
          </a:p>
          <a:p>
            <a:r>
              <a:rPr lang="ru-RU" sz="1600" dirty="0" smtClean="0"/>
              <a:t> -объяснить значение, </a:t>
            </a:r>
          </a:p>
          <a:p>
            <a:r>
              <a:rPr lang="ru-RU" sz="1600" dirty="0" smtClean="0"/>
              <a:t> -запомнить</a:t>
            </a:r>
          </a:p>
          <a:p>
            <a:r>
              <a:rPr lang="ru-RU" sz="1600" dirty="0" smtClean="0"/>
              <a:t>-по показу узнать пословицу</a:t>
            </a:r>
          </a:p>
          <a:p>
            <a:r>
              <a:rPr lang="ru-RU" sz="1600" dirty="0" smtClean="0"/>
              <a:t>-придумать небольшой рассказ</a:t>
            </a:r>
          </a:p>
          <a:p>
            <a:r>
              <a:rPr lang="ru-RU" sz="1600" dirty="0" smtClean="0"/>
              <a:t>-выразительно проговаривать</a:t>
            </a:r>
          </a:p>
          <a:p>
            <a:r>
              <a:rPr lang="ru-RU" sz="1600" dirty="0" smtClean="0"/>
              <a:t>-из разрозненных слов составить пословицу, поговорку -уметь </a:t>
            </a:r>
            <a:r>
              <a:rPr lang="ru-RU" sz="1600" dirty="0"/>
              <a:t>загадать-отгадать  загадку</a:t>
            </a:r>
          </a:p>
          <a:p>
            <a:r>
              <a:rPr lang="ru-RU" sz="1600" dirty="0" smtClean="0"/>
              <a:t>-  </a:t>
            </a:r>
            <a:r>
              <a:rPr lang="ru-RU" sz="1600" dirty="0"/>
              <a:t>показать загадку действиями</a:t>
            </a:r>
          </a:p>
          <a:p>
            <a:r>
              <a:rPr lang="ru-RU" sz="1600" dirty="0" smtClean="0"/>
              <a:t> - </a:t>
            </a:r>
            <a:r>
              <a:rPr lang="ru-RU" sz="1600" dirty="0"/>
              <a:t>отхлопать по слогам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- </a:t>
            </a:r>
            <a:r>
              <a:rPr lang="ru-RU" sz="1600" dirty="0"/>
              <a:t>найти определенное слово, звук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слова схожие по звучанию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однокоренные</a:t>
            </a:r>
            <a:r>
              <a:rPr lang="ru-RU" sz="1600" dirty="0"/>
              <a:t>, родственные </a:t>
            </a:r>
            <a:r>
              <a:rPr lang="ru-RU" sz="1600" dirty="0" smtClean="0"/>
              <a:t>слова,</a:t>
            </a:r>
          </a:p>
          <a:p>
            <a:r>
              <a:rPr lang="ru-RU" sz="1600" dirty="0" smtClean="0"/>
              <a:t>по отдельной строчке догадаться, что за сказка </a:t>
            </a:r>
          </a:p>
          <a:p>
            <a:r>
              <a:rPr lang="ru-RU" sz="1600" dirty="0" smtClean="0"/>
              <a:t>-составить по картинкам сказку,</a:t>
            </a:r>
          </a:p>
          <a:p>
            <a:r>
              <a:rPr lang="ru-RU" sz="1600" dirty="0" smtClean="0"/>
              <a:t>-рассказать о сказочном персонаже</a:t>
            </a:r>
          </a:p>
          <a:p>
            <a:r>
              <a:rPr lang="ru-RU" sz="1600" dirty="0" smtClean="0"/>
              <a:t>-театрализация</a:t>
            </a:r>
          </a:p>
          <a:p>
            <a:r>
              <a:rPr lang="ru-RU" sz="1400" i="1" dirty="0" smtClean="0">
                <a:solidFill>
                  <a:schemeClr val="accent2"/>
                </a:solidFill>
              </a:rPr>
              <a:t>                </a:t>
            </a:r>
            <a:endParaRPr lang="ru-RU" sz="16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1697301"/>
            <a:ext cx="39553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2"/>
                </a:solidFill>
              </a:rPr>
              <a:t>Кто не работает          не знает скуки</a:t>
            </a:r>
          </a:p>
          <a:p>
            <a:r>
              <a:rPr lang="ru-RU" sz="1400" i="1" dirty="0" smtClean="0">
                <a:solidFill>
                  <a:schemeClr val="accent2"/>
                </a:solidFill>
              </a:rPr>
              <a:t>Кто любит труд          тот не ест</a:t>
            </a:r>
          </a:p>
          <a:p>
            <a:r>
              <a:rPr lang="ru-RU" sz="1400" i="1" dirty="0" smtClean="0">
                <a:solidFill>
                  <a:schemeClr val="accent2"/>
                </a:solidFill>
              </a:rPr>
              <a:t>Умелые руки                  люди чтут                      </a:t>
            </a:r>
            <a:endParaRPr lang="ru-RU" sz="1400" i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58013" y="3862638"/>
            <a:ext cx="402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2"/>
                </a:solidFill>
              </a:rPr>
              <a:t>Любишь(1), люби(3) , саночки(5), </a:t>
            </a:r>
          </a:p>
          <a:p>
            <a:r>
              <a:rPr lang="ru-RU" sz="1400" i="1" dirty="0" smtClean="0">
                <a:solidFill>
                  <a:schemeClr val="accent2"/>
                </a:solidFill>
              </a:rPr>
              <a:t>возить(6), и(4), кататься (2)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630719" y="1864550"/>
            <a:ext cx="235617" cy="31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545607" y="2048342"/>
            <a:ext cx="170223" cy="258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306477" y="1823735"/>
            <a:ext cx="576064" cy="571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79" y="2585069"/>
            <a:ext cx="1508461" cy="113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743273" y="3932258"/>
            <a:ext cx="10305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Кукушка</a:t>
            </a:r>
          </a:p>
          <a:p>
            <a:r>
              <a:rPr lang="ru-RU" sz="1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Кукушонку</a:t>
            </a:r>
            <a:r>
              <a:rPr lang="ru-RU" sz="1400" i="1" dirty="0" smtClean="0">
                <a:solidFill>
                  <a:schemeClr val="accent2"/>
                </a:solidFill>
              </a:rPr>
              <a:t> купила </a:t>
            </a:r>
            <a:r>
              <a:rPr lang="ru-RU" sz="1400" i="1" u="sng" dirty="0" smtClean="0">
                <a:solidFill>
                  <a:schemeClr val="accent2"/>
                </a:solidFill>
              </a:rPr>
              <a:t>капюшон</a:t>
            </a:r>
          </a:p>
          <a:p>
            <a:r>
              <a:rPr lang="ru-RU" sz="1400" i="1" dirty="0">
                <a:solidFill>
                  <a:schemeClr val="accent2"/>
                </a:solidFill>
              </a:rPr>
              <a:t>к</a:t>
            </a:r>
            <a:r>
              <a:rPr lang="ru-RU" sz="1400" i="1" dirty="0" smtClean="0">
                <a:solidFill>
                  <a:schemeClr val="accent2"/>
                </a:solidFill>
              </a:rPr>
              <a:t>ак в </a:t>
            </a:r>
          </a:p>
          <a:p>
            <a:r>
              <a:rPr lang="ru-RU" sz="1400" i="1" u="sng" dirty="0">
                <a:solidFill>
                  <a:schemeClr val="accent2"/>
                </a:solidFill>
              </a:rPr>
              <a:t>к</a:t>
            </a:r>
            <a:r>
              <a:rPr lang="ru-RU" sz="1400" i="1" u="sng" dirty="0" smtClean="0">
                <a:solidFill>
                  <a:schemeClr val="accent2"/>
                </a:solidFill>
              </a:rPr>
              <a:t>апюшоне</a:t>
            </a:r>
          </a:p>
          <a:p>
            <a:r>
              <a:rPr lang="ru-RU" sz="1400" i="1" dirty="0" smtClean="0">
                <a:solidFill>
                  <a:schemeClr val="accent2"/>
                </a:solidFill>
              </a:rPr>
              <a:t>он смешон</a:t>
            </a:r>
            <a:endParaRPr lang="ru-RU" sz="1400" i="1" dirty="0">
              <a:solidFill>
                <a:schemeClr val="accent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29500" y="4585414"/>
            <a:ext cx="1597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accent2"/>
                </a:solidFill>
              </a:rPr>
              <a:t>Анд</a:t>
            </a:r>
            <a:r>
              <a:rPr lang="ru-RU" b="1" i="1" dirty="0">
                <a:solidFill>
                  <a:schemeClr val="accent2"/>
                </a:solidFill>
              </a:rPr>
              <a:t>р</a:t>
            </a:r>
            <a:r>
              <a:rPr lang="ru-RU" sz="1400" i="1" dirty="0">
                <a:solidFill>
                  <a:schemeClr val="accent2"/>
                </a:solidFill>
              </a:rPr>
              <a:t>ей-во</a:t>
            </a:r>
            <a:r>
              <a:rPr lang="ru-RU" b="1" i="1" dirty="0">
                <a:solidFill>
                  <a:schemeClr val="accent2"/>
                </a:solidFill>
              </a:rPr>
              <a:t>р</a:t>
            </a:r>
            <a:r>
              <a:rPr lang="ru-RU" sz="1400" i="1" dirty="0">
                <a:solidFill>
                  <a:schemeClr val="accent2"/>
                </a:solidFill>
              </a:rPr>
              <a:t>обей,</a:t>
            </a:r>
          </a:p>
          <a:p>
            <a:r>
              <a:rPr lang="ru-RU" sz="1400" i="1" dirty="0">
                <a:solidFill>
                  <a:schemeClr val="accent2"/>
                </a:solidFill>
              </a:rPr>
              <a:t>Не гоняй го</a:t>
            </a:r>
            <a:r>
              <a:rPr lang="ru-RU" b="1" i="1" dirty="0">
                <a:solidFill>
                  <a:schemeClr val="accent2"/>
                </a:solidFill>
              </a:rPr>
              <a:t>л</a:t>
            </a:r>
            <a:r>
              <a:rPr lang="ru-RU" sz="1400" i="1" dirty="0">
                <a:solidFill>
                  <a:schemeClr val="accent2"/>
                </a:solidFill>
              </a:rPr>
              <a:t>убей.</a:t>
            </a:r>
          </a:p>
          <a:p>
            <a:r>
              <a:rPr lang="ru-RU" sz="1400" i="1" dirty="0">
                <a:solidFill>
                  <a:schemeClr val="accent2"/>
                </a:solidFill>
              </a:rPr>
              <a:t>Го</a:t>
            </a:r>
            <a:r>
              <a:rPr lang="ru-RU" b="1" i="1" dirty="0">
                <a:solidFill>
                  <a:schemeClr val="accent2"/>
                </a:solidFill>
              </a:rPr>
              <a:t>л</a:t>
            </a:r>
            <a:r>
              <a:rPr lang="ru-RU" sz="1400" i="1" dirty="0">
                <a:solidFill>
                  <a:schemeClr val="accent2"/>
                </a:solidFill>
              </a:rPr>
              <a:t>уби боятся,</a:t>
            </a:r>
          </a:p>
          <a:p>
            <a:r>
              <a:rPr lang="ru-RU" sz="1400" i="1" dirty="0" smtClean="0">
                <a:solidFill>
                  <a:schemeClr val="accent2"/>
                </a:solidFill>
              </a:rPr>
              <a:t>На к</a:t>
            </a:r>
            <a:r>
              <a:rPr lang="ru-RU" b="1" i="1" dirty="0" smtClean="0">
                <a:solidFill>
                  <a:schemeClr val="accent2"/>
                </a:solidFill>
              </a:rPr>
              <a:t>р</a:t>
            </a:r>
            <a:r>
              <a:rPr lang="ru-RU" sz="1400" i="1" dirty="0" smtClean="0">
                <a:solidFill>
                  <a:schemeClr val="accent2"/>
                </a:solidFill>
              </a:rPr>
              <a:t>ышу не садятся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366395" y="5739577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i="1" dirty="0">
                <a:solidFill>
                  <a:srgbClr val="009DD9"/>
                </a:solidFill>
              </a:rPr>
              <a:t>По тропе      шагая бодро,</a:t>
            </a:r>
          </a:p>
          <a:p>
            <a:pPr lvl="0"/>
            <a:r>
              <a:rPr lang="ru-RU" sz="1200" i="1" dirty="0">
                <a:solidFill>
                  <a:srgbClr val="009DD9"/>
                </a:solidFill>
              </a:rPr>
              <a:t> </a:t>
            </a:r>
            <a:r>
              <a:rPr lang="ru-RU" sz="1200" i="1" dirty="0" smtClean="0">
                <a:solidFill>
                  <a:srgbClr val="009DD9"/>
                </a:solidFill>
              </a:rPr>
              <a:t>сами </a:t>
            </a:r>
            <a:r>
              <a:rPr lang="ru-RU" sz="1200" i="1" dirty="0">
                <a:solidFill>
                  <a:srgbClr val="009DD9"/>
                </a:solidFill>
              </a:rPr>
              <a:t>воду тащат ведра!</a:t>
            </a:r>
          </a:p>
          <a:p>
            <a:pPr lvl="0"/>
            <a:r>
              <a:rPr lang="ru-RU" sz="1200" i="1" dirty="0">
                <a:solidFill>
                  <a:srgbClr val="009DD9"/>
                </a:solidFill>
              </a:rPr>
              <a:t>  </a:t>
            </a:r>
            <a:r>
              <a:rPr lang="ru-RU" sz="1200" i="1" dirty="0" smtClean="0">
                <a:solidFill>
                  <a:srgbClr val="009DD9"/>
                </a:solidFill>
              </a:rPr>
              <a:t>       </a:t>
            </a:r>
            <a:r>
              <a:rPr lang="ru-RU" sz="1200" i="1" dirty="0">
                <a:solidFill>
                  <a:srgbClr val="009DD9"/>
                </a:solidFill>
              </a:rPr>
              <a:t>(по </a:t>
            </a:r>
            <a:r>
              <a:rPr lang="ru-RU" sz="1200" i="1" dirty="0" smtClean="0">
                <a:solidFill>
                  <a:srgbClr val="009DD9"/>
                </a:solidFill>
              </a:rPr>
              <a:t>щучьему веленью</a:t>
            </a:r>
            <a:r>
              <a:rPr lang="ru-RU" sz="1200" i="1" dirty="0">
                <a:solidFill>
                  <a:srgbClr val="009DD9"/>
                </a:solidFill>
              </a:rPr>
              <a:t>)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360" y="279301"/>
            <a:ext cx="1481825" cy="111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823" y="5461267"/>
            <a:ext cx="1534343" cy="122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20" y="2585069"/>
            <a:ext cx="1477193" cy="110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9175" y="1261208"/>
            <a:ext cx="83630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Русская народная хороводная игра «Где был, Иванушка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?»</a:t>
            </a:r>
          </a:p>
          <a:p>
            <a:r>
              <a:rPr lang="ru-RU" sz="1400" i="1" dirty="0" smtClean="0">
                <a:solidFill>
                  <a:schemeClr val="accent2"/>
                </a:solidFill>
              </a:rPr>
              <a:t>Где </a:t>
            </a:r>
            <a:r>
              <a:rPr lang="ru-RU" sz="1400" i="1" dirty="0">
                <a:solidFill>
                  <a:schemeClr val="accent2"/>
                </a:solidFill>
              </a:rPr>
              <a:t>был, Иванушка?</a:t>
            </a:r>
          </a:p>
          <a:p>
            <a:r>
              <a:rPr lang="ru-RU" sz="1400" i="1" dirty="0">
                <a:solidFill>
                  <a:schemeClr val="accent2"/>
                </a:solidFill>
              </a:rPr>
              <a:t>- На ярмарке.</a:t>
            </a:r>
          </a:p>
          <a:p>
            <a:r>
              <a:rPr lang="ru-RU" sz="1400" i="1" dirty="0">
                <a:solidFill>
                  <a:schemeClr val="accent2"/>
                </a:solidFill>
              </a:rPr>
              <a:t>- Что купил, Иванушка?</a:t>
            </a:r>
          </a:p>
          <a:p>
            <a:r>
              <a:rPr lang="ru-RU" sz="1400" b="1" i="1" dirty="0">
                <a:solidFill>
                  <a:schemeClr val="accent2"/>
                </a:solidFill>
              </a:rPr>
              <a:t>- Курочку</a:t>
            </a:r>
            <a:r>
              <a:rPr lang="ru-RU" sz="1400" i="1" dirty="0">
                <a:solidFill>
                  <a:schemeClr val="accent2"/>
                </a:solidFill>
              </a:rPr>
              <a:t>.</a:t>
            </a:r>
          </a:p>
          <a:p>
            <a:r>
              <a:rPr lang="ru-RU" sz="1400" i="1" dirty="0">
                <a:solidFill>
                  <a:schemeClr val="accent2"/>
                </a:solidFill>
              </a:rPr>
              <a:t>Курочка по </a:t>
            </a:r>
            <a:r>
              <a:rPr lang="ru-RU" sz="1400" i="1" dirty="0" err="1">
                <a:solidFill>
                  <a:schemeClr val="accent2"/>
                </a:solidFill>
              </a:rPr>
              <a:t>сеничкам</a:t>
            </a:r>
            <a:r>
              <a:rPr lang="ru-RU" sz="1400" i="1" dirty="0">
                <a:solidFill>
                  <a:schemeClr val="accent2"/>
                </a:solidFill>
              </a:rPr>
              <a:t> (Дети показывают, как курочка </a:t>
            </a:r>
            <a:r>
              <a:rPr lang="ru-RU" sz="1400" i="1" dirty="0" smtClean="0">
                <a:solidFill>
                  <a:schemeClr val="accent2"/>
                </a:solidFill>
              </a:rPr>
              <a:t>клюет)   Зернышки клюет,    </a:t>
            </a:r>
          </a:p>
          <a:p>
            <a:r>
              <a:rPr lang="ru-RU" sz="1400" i="1" dirty="0" smtClean="0">
                <a:solidFill>
                  <a:schemeClr val="accent2"/>
                </a:solidFill>
              </a:rPr>
              <a:t>Иванушка </a:t>
            </a:r>
            <a:r>
              <a:rPr lang="ru-RU" sz="1400" i="1" dirty="0">
                <a:solidFill>
                  <a:schemeClr val="accent2"/>
                </a:solidFill>
              </a:rPr>
              <a:t>в </a:t>
            </a:r>
            <a:r>
              <a:rPr lang="ru-RU" sz="1400" i="1" dirty="0" smtClean="0">
                <a:solidFill>
                  <a:schemeClr val="accent2"/>
                </a:solidFill>
              </a:rPr>
              <a:t>горенке     Песенки </a:t>
            </a:r>
            <a:r>
              <a:rPr lang="ru-RU" sz="1400" i="1" dirty="0">
                <a:solidFill>
                  <a:schemeClr val="accent2"/>
                </a:solidFill>
              </a:rPr>
              <a:t>поет</a:t>
            </a:r>
            <a:r>
              <a:rPr lang="ru-RU" sz="1400" i="1" dirty="0" smtClean="0">
                <a:solidFill>
                  <a:schemeClr val="accent2"/>
                </a:solidFill>
              </a:rPr>
              <a:t>. </a:t>
            </a:r>
          </a:p>
          <a:p>
            <a:r>
              <a:rPr lang="ru-RU" sz="1400" i="1" dirty="0" smtClean="0">
                <a:solidFill>
                  <a:schemeClr val="accent2"/>
                </a:solidFill>
              </a:rPr>
              <a:t>… и </a:t>
            </a:r>
            <a:r>
              <a:rPr lang="ru-RU" sz="1400" i="1" dirty="0" err="1" smtClean="0">
                <a:solidFill>
                  <a:schemeClr val="accent2"/>
                </a:solidFill>
              </a:rPr>
              <a:t>т.д</a:t>
            </a:r>
            <a:r>
              <a:rPr lang="ru-RU" sz="1400" i="1" dirty="0" smtClean="0">
                <a:solidFill>
                  <a:schemeClr val="accent2"/>
                </a:solidFill>
              </a:rPr>
              <a:t> (уточку, ослика- показ птиц, животных)..</a:t>
            </a:r>
            <a:endParaRPr lang="ru-RU" sz="1400" i="1" dirty="0">
              <a:solidFill>
                <a:schemeClr val="accent2"/>
              </a:solidFill>
            </a:endParaRPr>
          </a:p>
          <a:p>
            <a:r>
              <a:rPr lang="ru-RU" sz="1400" i="1" dirty="0" smtClean="0">
                <a:solidFill>
                  <a:schemeClr val="accent2"/>
                </a:solidFill>
              </a:rPr>
              <a:t>- </a:t>
            </a:r>
            <a:r>
              <a:rPr lang="ru-RU" sz="1400" i="1" dirty="0" err="1">
                <a:solidFill>
                  <a:schemeClr val="accent2"/>
                </a:solidFill>
              </a:rPr>
              <a:t>Тетеру</a:t>
            </a:r>
            <a:r>
              <a:rPr lang="ru-RU" sz="1400" i="1" dirty="0">
                <a:solidFill>
                  <a:schemeClr val="accent2"/>
                </a:solidFill>
              </a:rPr>
              <a:t>. (Выходит </a:t>
            </a:r>
            <a:r>
              <a:rPr lang="ru-RU" sz="1400" i="1" dirty="0" err="1">
                <a:solidFill>
                  <a:schemeClr val="accent2"/>
                </a:solidFill>
              </a:rPr>
              <a:t>тетера</a:t>
            </a:r>
            <a:r>
              <a:rPr lang="ru-RU" sz="1400" i="1" dirty="0">
                <a:solidFill>
                  <a:schemeClr val="accent2"/>
                </a:solidFill>
              </a:rPr>
              <a:t> (взрослый) и заводит хоровод.)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04434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Использование </a:t>
            </a:r>
            <a:r>
              <a:rPr lang="ru-RU" sz="1600" b="1" i="1" dirty="0" smtClean="0"/>
              <a:t>хороводных игр, песен, прибауток, шуток, считалок </a:t>
            </a:r>
            <a:r>
              <a:rPr lang="ru-RU" sz="1600" b="1" dirty="0" smtClean="0"/>
              <a:t>в </a:t>
            </a:r>
            <a:r>
              <a:rPr lang="ru-RU" sz="1600" b="1" dirty="0" err="1" smtClean="0"/>
              <a:t>психогимнастике</a:t>
            </a:r>
            <a:r>
              <a:rPr lang="ru-RU" sz="1600" b="1" dirty="0" smtClean="0"/>
              <a:t> </a:t>
            </a:r>
            <a:r>
              <a:rPr lang="ru-RU" sz="1600" b="1" dirty="0"/>
              <a:t>и </a:t>
            </a:r>
            <a:r>
              <a:rPr lang="ru-RU" sz="1600" b="1" dirty="0" err="1" smtClean="0"/>
              <a:t>логоритмике</a:t>
            </a:r>
            <a:r>
              <a:rPr lang="ru-RU" sz="1600" b="1" dirty="0" smtClean="0"/>
              <a:t> развивает чувство ритма, </a:t>
            </a:r>
            <a:r>
              <a:rPr lang="ru-RU" sz="1600" b="1" dirty="0"/>
              <a:t>фонематический </a:t>
            </a:r>
            <a:r>
              <a:rPr lang="ru-RU" sz="1600" b="1" dirty="0" smtClean="0"/>
              <a:t>слух, насыщает занятие различными эмоциями способствует  </a:t>
            </a:r>
            <a:r>
              <a:rPr lang="ru-RU" sz="1600" b="1" dirty="0"/>
              <a:t>автоматизации </a:t>
            </a:r>
            <a:r>
              <a:rPr lang="ru-RU" sz="1600" b="1" dirty="0" smtClean="0"/>
              <a:t>звуков, обогащает словарный запас</a:t>
            </a:r>
            <a:endParaRPr lang="ru-RU" sz="1600" b="1" dirty="0"/>
          </a:p>
          <a:p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56076" y="4221087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accent2"/>
                </a:solidFill>
              </a:rPr>
              <a:t>Собака, что лаешь?	</a:t>
            </a:r>
          </a:p>
          <a:p>
            <a:r>
              <a:rPr lang="ru-RU" sz="1400" i="1" dirty="0">
                <a:solidFill>
                  <a:schemeClr val="accent2"/>
                </a:solidFill>
              </a:rPr>
              <a:t>-Волков пугаю.		</a:t>
            </a:r>
          </a:p>
          <a:p>
            <a:r>
              <a:rPr lang="ru-RU" sz="1400" i="1" dirty="0">
                <a:solidFill>
                  <a:schemeClr val="accent2"/>
                </a:solidFill>
              </a:rPr>
              <a:t>-Собака, что хвост поджала?</a:t>
            </a:r>
          </a:p>
          <a:p>
            <a:r>
              <a:rPr lang="ru-RU" sz="1400" i="1" dirty="0">
                <a:solidFill>
                  <a:schemeClr val="accent2"/>
                </a:solidFill>
              </a:rPr>
              <a:t>-Волков боюсь.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9482"/>
            <a:ext cx="1584176" cy="11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4232" y="4508717"/>
            <a:ext cx="417646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2"/>
                </a:solidFill>
              </a:rPr>
              <a:t>Дети </a:t>
            </a:r>
            <a:r>
              <a:rPr lang="ru-RU" sz="1200" b="1" i="1" dirty="0">
                <a:solidFill>
                  <a:schemeClr val="accent2"/>
                </a:solidFill>
              </a:rPr>
              <a:t>встают в круг, берутся за руки, ходят по кругу и говорят нараспев слова</a:t>
            </a:r>
            <a:r>
              <a:rPr lang="ru-RU" sz="1200" i="1" dirty="0">
                <a:solidFill>
                  <a:schemeClr val="accent2"/>
                </a:solidFill>
              </a:rPr>
              <a:t>: </a:t>
            </a:r>
          </a:p>
          <a:p>
            <a:r>
              <a:rPr lang="ru-RU" sz="1200" i="1" dirty="0" smtClean="0">
                <a:solidFill>
                  <a:schemeClr val="accent2"/>
                </a:solidFill>
              </a:rPr>
              <a:t>У </a:t>
            </a:r>
            <a:r>
              <a:rPr lang="ru-RU" sz="1200" i="1" dirty="0">
                <a:solidFill>
                  <a:schemeClr val="accent2"/>
                </a:solidFill>
              </a:rPr>
              <a:t>дядюшки Трифона </a:t>
            </a:r>
          </a:p>
          <a:p>
            <a:r>
              <a:rPr lang="ru-RU" sz="1200" i="1" dirty="0">
                <a:solidFill>
                  <a:schemeClr val="accent2"/>
                </a:solidFill>
              </a:rPr>
              <a:t>Было семеро детей, </a:t>
            </a:r>
          </a:p>
          <a:p>
            <a:r>
              <a:rPr lang="ru-RU" sz="1200" i="1" dirty="0">
                <a:solidFill>
                  <a:schemeClr val="accent2"/>
                </a:solidFill>
              </a:rPr>
              <a:t>Семеро сыновей: </a:t>
            </a:r>
          </a:p>
          <a:p>
            <a:r>
              <a:rPr lang="ru-RU" sz="1200" i="1" dirty="0">
                <a:solidFill>
                  <a:schemeClr val="accent2"/>
                </a:solidFill>
              </a:rPr>
              <a:t>Они не пили, не ели, </a:t>
            </a:r>
          </a:p>
          <a:p>
            <a:r>
              <a:rPr lang="ru-RU" sz="1200" i="1" dirty="0">
                <a:solidFill>
                  <a:schemeClr val="accent2"/>
                </a:solidFill>
              </a:rPr>
              <a:t>Друг на друга смотрели. </a:t>
            </a:r>
          </a:p>
          <a:p>
            <a:r>
              <a:rPr lang="ru-RU" sz="1200" i="1" dirty="0">
                <a:solidFill>
                  <a:schemeClr val="accent2"/>
                </a:solidFill>
              </a:rPr>
              <a:t>Разом делали, как я! </a:t>
            </a:r>
          </a:p>
          <a:p>
            <a:r>
              <a:rPr lang="ru-RU" sz="1200" b="1" i="1" dirty="0">
                <a:solidFill>
                  <a:schemeClr val="accent2"/>
                </a:solidFill>
              </a:rPr>
              <a:t>При последних словах все начинают повторять его жесты. Тот, кто повторил движения лучше всех, становится ведущим. </a:t>
            </a:r>
          </a:p>
          <a:p>
            <a:endParaRPr lang="ru-RU" sz="1200" i="1" dirty="0">
              <a:solidFill>
                <a:schemeClr val="accent2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03" y="2593513"/>
            <a:ext cx="1652592" cy="123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33800" y="476672"/>
            <a:ext cx="2286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err="1">
                <a:solidFill>
                  <a:schemeClr val="accent2"/>
                </a:solidFill>
              </a:rPr>
              <a:t>Аты</a:t>
            </a:r>
            <a:r>
              <a:rPr lang="ru-RU" sz="1400" i="1" dirty="0">
                <a:solidFill>
                  <a:schemeClr val="accent2"/>
                </a:solidFill>
              </a:rPr>
              <a:t>-баты, шли солдаты,</a:t>
            </a:r>
          </a:p>
          <a:p>
            <a:r>
              <a:rPr lang="ru-RU" sz="1400" i="1" dirty="0" err="1">
                <a:solidFill>
                  <a:schemeClr val="accent2"/>
                </a:solidFill>
              </a:rPr>
              <a:t>Аты</a:t>
            </a:r>
            <a:r>
              <a:rPr lang="ru-RU" sz="1400" i="1" dirty="0">
                <a:solidFill>
                  <a:schemeClr val="accent2"/>
                </a:solidFill>
              </a:rPr>
              <a:t>-баты, на базар.</a:t>
            </a:r>
          </a:p>
          <a:p>
            <a:r>
              <a:rPr lang="ru-RU" sz="1400" i="1" dirty="0" err="1">
                <a:solidFill>
                  <a:schemeClr val="accent2"/>
                </a:solidFill>
              </a:rPr>
              <a:t>Аты</a:t>
            </a:r>
            <a:r>
              <a:rPr lang="ru-RU" sz="1400" i="1" dirty="0">
                <a:solidFill>
                  <a:schemeClr val="accent2"/>
                </a:solidFill>
              </a:rPr>
              <a:t>-баты, что купили?</a:t>
            </a:r>
          </a:p>
          <a:p>
            <a:r>
              <a:rPr lang="ru-RU" sz="1400" i="1" dirty="0" err="1">
                <a:solidFill>
                  <a:schemeClr val="accent2"/>
                </a:solidFill>
              </a:rPr>
              <a:t>Аты</a:t>
            </a:r>
            <a:r>
              <a:rPr lang="ru-RU" sz="1400" i="1" dirty="0">
                <a:solidFill>
                  <a:schemeClr val="accent2"/>
                </a:solidFill>
              </a:rPr>
              <a:t>-баты, самовар.</a:t>
            </a:r>
          </a:p>
          <a:p>
            <a:r>
              <a:rPr lang="ru-RU" sz="1400" i="1" dirty="0" err="1">
                <a:solidFill>
                  <a:schemeClr val="accent2"/>
                </a:solidFill>
              </a:rPr>
              <a:t>Аты</a:t>
            </a:r>
            <a:r>
              <a:rPr lang="ru-RU" sz="1400" i="1" dirty="0">
                <a:solidFill>
                  <a:schemeClr val="accent2"/>
                </a:solidFill>
              </a:rPr>
              <a:t>-баты, сколько стоит?</a:t>
            </a:r>
          </a:p>
          <a:p>
            <a:r>
              <a:rPr lang="ru-RU" sz="1400" i="1" dirty="0" err="1">
                <a:solidFill>
                  <a:schemeClr val="accent2"/>
                </a:solidFill>
              </a:rPr>
              <a:t>Аты</a:t>
            </a:r>
            <a:r>
              <a:rPr lang="ru-RU" sz="1400" i="1" dirty="0">
                <a:solidFill>
                  <a:schemeClr val="accent2"/>
                </a:solidFill>
              </a:rPr>
              <a:t>-баты, три рубля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186976"/>
            <a:ext cx="1700213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48751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5952" y="1460909"/>
            <a:ext cx="70230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2"/>
                </a:solidFill>
              </a:rPr>
              <a:t>Примерное </a:t>
            </a:r>
            <a:r>
              <a:rPr lang="ru-RU" sz="1200" b="1" i="1" dirty="0">
                <a:solidFill>
                  <a:schemeClr val="accent2"/>
                </a:solidFill>
              </a:rPr>
              <a:t>упражнение применяемое в пальчиковой, артикуляционной   гимнастике </a:t>
            </a:r>
          </a:p>
          <a:p>
            <a:endParaRPr lang="ru-RU" sz="1200" i="1" dirty="0">
              <a:solidFill>
                <a:schemeClr val="accent2"/>
              </a:solidFill>
            </a:endParaRPr>
          </a:p>
          <a:p>
            <a:r>
              <a:rPr lang="ru-RU" sz="1200" i="1" dirty="0" smtClean="0">
                <a:solidFill>
                  <a:schemeClr val="accent2"/>
                </a:solidFill>
              </a:rPr>
              <a:t>Сорока-белобока кашку </a:t>
            </a:r>
            <a:r>
              <a:rPr lang="ru-RU" sz="1200" i="1" dirty="0">
                <a:solidFill>
                  <a:schemeClr val="accent2"/>
                </a:solidFill>
              </a:rPr>
              <a:t>варила, </a:t>
            </a:r>
          </a:p>
          <a:p>
            <a:r>
              <a:rPr lang="ru-RU" sz="1200" i="1" dirty="0" smtClean="0">
                <a:solidFill>
                  <a:schemeClr val="accent2"/>
                </a:solidFill>
              </a:rPr>
              <a:t>деток </a:t>
            </a:r>
            <a:r>
              <a:rPr lang="ru-RU" sz="1200" i="1" dirty="0">
                <a:solidFill>
                  <a:schemeClr val="accent2"/>
                </a:solidFill>
              </a:rPr>
              <a:t>кормила</a:t>
            </a:r>
            <a:r>
              <a:rPr lang="ru-RU" sz="1200" i="1" dirty="0" smtClean="0">
                <a:solidFill>
                  <a:schemeClr val="accent2"/>
                </a:solidFill>
              </a:rPr>
              <a:t>: (проминаем пальчики и ладони)</a:t>
            </a:r>
            <a:endParaRPr lang="ru-RU" sz="1200" i="1" dirty="0">
              <a:solidFill>
                <a:schemeClr val="accent2"/>
              </a:solidFill>
            </a:endParaRPr>
          </a:p>
          <a:p>
            <a:r>
              <a:rPr lang="ru-RU" sz="1200" i="1" dirty="0" smtClean="0">
                <a:solidFill>
                  <a:schemeClr val="accent2"/>
                </a:solidFill>
              </a:rPr>
              <a:t>Этому </a:t>
            </a:r>
            <a:r>
              <a:rPr lang="ru-RU" sz="1200" i="1" dirty="0">
                <a:solidFill>
                  <a:schemeClr val="accent2"/>
                </a:solidFill>
              </a:rPr>
              <a:t>дала на блюдечке, </a:t>
            </a:r>
            <a:r>
              <a:rPr lang="ru-RU" sz="1200" i="1" dirty="0" smtClean="0">
                <a:solidFill>
                  <a:schemeClr val="accent2"/>
                </a:solidFill>
              </a:rPr>
              <a:t>(мнем большой палец-</a:t>
            </a:r>
          </a:p>
          <a:p>
            <a:r>
              <a:rPr lang="ru-RU" sz="1200" i="1" dirty="0" smtClean="0">
                <a:solidFill>
                  <a:schemeClr val="accent2"/>
                </a:solidFill>
              </a:rPr>
              <a:t>немного вытягиваем кончик языка)</a:t>
            </a:r>
            <a:endParaRPr lang="ru-RU" sz="1200" i="1" dirty="0">
              <a:solidFill>
                <a:schemeClr val="accent2"/>
              </a:solidFill>
            </a:endParaRPr>
          </a:p>
          <a:p>
            <a:r>
              <a:rPr lang="ru-RU" sz="1200" i="1" dirty="0">
                <a:solidFill>
                  <a:schemeClr val="accent2"/>
                </a:solidFill>
              </a:rPr>
              <a:t>Этому – на тарелочке, </a:t>
            </a:r>
            <a:r>
              <a:rPr lang="ru-RU" sz="1200" i="1" dirty="0" smtClean="0">
                <a:solidFill>
                  <a:schemeClr val="accent2"/>
                </a:solidFill>
              </a:rPr>
              <a:t>(мнем 2палец- кладем  широкий язык  на губу) </a:t>
            </a:r>
          </a:p>
          <a:p>
            <a:r>
              <a:rPr lang="ru-RU" sz="1200" i="1" dirty="0" smtClean="0">
                <a:solidFill>
                  <a:schemeClr val="accent2"/>
                </a:solidFill>
              </a:rPr>
              <a:t>Этому </a:t>
            </a:r>
            <a:r>
              <a:rPr lang="ru-RU" sz="1200" i="1" dirty="0">
                <a:solidFill>
                  <a:schemeClr val="accent2"/>
                </a:solidFill>
              </a:rPr>
              <a:t>- на ложечке, </a:t>
            </a:r>
            <a:r>
              <a:rPr lang="ru-RU" sz="1200" i="1" dirty="0" smtClean="0">
                <a:solidFill>
                  <a:schemeClr val="accent2"/>
                </a:solidFill>
              </a:rPr>
              <a:t>(мнем 3палец- </a:t>
            </a:r>
            <a:r>
              <a:rPr lang="ru-RU" sz="1200" i="1" dirty="0">
                <a:solidFill>
                  <a:schemeClr val="accent2"/>
                </a:solidFill>
              </a:rPr>
              <a:t> </a:t>
            </a:r>
            <a:r>
              <a:rPr lang="ru-RU" sz="1200" i="1" dirty="0" smtClean="0">
                <a:solidFill>
                  <a:schemeClr val="accent2"/>
                </a:solidFill>
              </a:rPr>
              <a:t>округляем широкий  язык) </a:t>
            </a:r>
            <a:endParaRPr lang="ru-RU" sz="1200" i="1" dirty="0">
              <a:solidFill>
                <a:schemeClr val="accent2"/>
              </a:solidFill>
            </a:endParaRPr>
          </a:p>
          <a:p>
            <a:r>
              <a:rPr lang="ru-RU" sz="1200" i="1" dirty="0" smtClean="0">
                <a:solidFill>
                  <a:schemeClr val="accent2"/>
                </a:solidFill>
              </a:rPr>
              <a:t>Этому – </a:t>
            </a:r>
            <a:r>
              <a:rPr lang="ru-RU" sz="1200" i="1" dirty="0">
                <a:solidFill>
                  <a:schemeClr val="accent2"/>
                </a:solidFill>
              </a:rPr>
              <a:t>в </a:t>
            </a:r>
            <a:r>
              <a:rPr lang="ru-RU" sz="1200" i="1" dirty="0" smtClean="0">
                <a:solidFill>
                  <a:schemeClr val="accent2"/>
                </a:solidFill>
              </a:rPr>
              <a:t>кружечке ( мнем 4 палец- поднимаем   широкий язык  за верхние зубы) </a:t>
            </a:r>
          </a:p>
          <a:p>
            <a:r>
              <a:rPr lang="ru-RU" sz="1200" i="1" dirty="0" smtClean="0">
                <a:solidFill>
                  <a:schemeClr val="accent2"/>
                </a:solidFill>
              </a:rPr>
              <a:t>А </a:t>
            </a:r>
            <a:r>
              <a:rPr lang="ru-RU" sz="1200" i="1" dirty="0">
                <a:solidFill>
                  <a:schemeClr val="accent2"/>
                </a:solidFill>
              </a:rPr>
              <a:t>этому – нет ничего. (мнем </a:t>
            </a:r>
            <a:r>
              <a:rPr lang="ru-RU" sz="1200" i="1" dirty="0" smtClean="0">
                <a:solidFill>
                  <a:schemeClr val="accent2"/>
                </a:solidFill>
              </a:rPr>
              <a:t>5палец-широкий языки за нижние зубы)</a:t>
            </a:r>
          </a:p>
          <a:p>
            <a:r>
              <a:rPr lang="ru-RU" sz="1200" i="1" dirty="0" smtClean="0">
                <a:solidFill>
                  <a:schemeClr val="accent2"/>
                </a:solidFill>
              </a:rPr>
              <a:t>Вот тебе горшок пустой</a:t>
            </a:r>
            <a:endParaRPr lang="ru-RU" sz="1200" i="1" dirty="0">
              <a:solidFill>
                <a:schemeClr val="accent2"/>
              </a:solidFill>
            </a:endParaRPr>
          </a:p>
          <a:p>
            <a:r>
              <a:rPr lang="ru-RU" sz="1200" i="1" dirty="0" smtClean="0">
                <a:solidFill>
                  <a:schemeClr val="accent2"/>
                </a:solidFill>
              </a:rPr>
              <a:t>Ручки </a:t>
            </a:r>
            <a:r>
              <a:rPr lang="ru-RU" sz="1200" i="1" dirty="0">
                <a:solidFill>
                  <a:schemeClr val="accent2"/>
                </a:solidFill>
              </a:rPr>
              <a:t>ребеночка поднимают и кладут на головку (закрепление информации (психологический якорь)): </a:t>
            </a:r>
          </a:p>
          <a:p>
            <a:r>
              <a:rPr lang="ru-RU" sz="1200" i="1" dirty="0" err="1">
                <a:solidFill>
                  <a:schemeClr val="accent2"/>
                </a:solidFill>
              </a:rPr>
              <a:t>Шувы</a:t>
            </a:r>
            <a:r>
              <a:rPr lang="ru-RU" sz="1200" i="1" dirty="0">
                <a:solidFill>
                  <a:schemeClr val="accent2"/>
                </a:solidFill>
              </a:rPr>
              <a:t>! Полетели, </a:t>
            </a:r>
            <a:r>
              <a:rPr lang="ru-RU" sz="1200" i="1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ru-RU" sz="1200" i="1" dirty="0" smtClean="0">
                <a:solidFill>
                  <a:schemeClr val="accent2"/>
                </a:solidFill>
              </a:rPr>
              <a:t>(закрепление предложно- падежных форм- показ )</a:t>
            </a:r>
          </a:p>
          <a:p>
            <a:r>
              <a:rPr lang="ru-RU" sz="1200" i="1" dirty="0" smtClean="0">
                <a:solidFill>
                  <a:schemeClr val="accent2"/>
                </a:solidFill>
              </a:rPr>
              <a:t>На плечики сели, посидели, </a:t>
            </a:r>
          </a:p>
          <a:p>
            <a:r>
              <a:rPr lang="ru-RU" sz="1200" i="1" dirty="0" smtClean="0">
                <a:solidFill>
                  <a:schemeClr val="accent2"/>
                </a:solidFill>
              </a:rPr>
              <a:t>за спинку сели,, за головку сели, </a:t>
            </a:r>
          </a:p>
          <a:p>
            <a:r>
              <a:rPr lang="ru-RU" sz="1200" i="1" dirty="0" smtClean="0">
                <a:solidFill>
                  <a:schemeClr val="accent2"/>
                </a:solidFill>
              </a:rPr>
              <a:t>посидели, дальше полетели,</a:t>
            </a:r>
            <a:endParaRPr lang="ru-RU" sz="1200" i="1" dirty="0">
              <a:solidFill>
                <a:schemeClr val="accent2"/>
              </a:solidFill>
            </a:endParaRPr>
          </a:p>
          <a:p>
            <a:r>
              <a:rPr lang="ru-RU" sz="1200" i="1" dirty="0">
                <a:solidFill>
                  <a:schemeClr val="accent2"/>
                </a:solidFill>
              </a:rPr>
              <a:t>На головку сели.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1483">
            <a:off x="355114" y="4912431"/>
            <a:ext cx="2052868" cy="153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04159" y="5845456"/>
            <a:ext cx="17257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solidFill>
                  <a:schemeClr val="accent2"/>
                </a:solidFill>
              </a:rPr>
              <a:t>Жаворонки, прилетите,</a:t>
            </a:r>
          </a:p>
          <a:p>
            <a:r>
              <a:rPr lang="ru-RU" sz="1000" i="1" dirty="0" err="1">
                <a:solidFill>
                  <a:schemeClr val="accent2"/>
                </a:solidFill>
              </a:rPr>
              <a:t>Студену</a:t>
            </a:r>
            <a:r>
              <a:rPr lang="ru-RU" sz="1000" i="1" dirty="0">
                <a:solidFill>
                  <a:schemeClr val="accent2"/>
                </a:solidFill>
              </a:rPr>
              <a:t> зиму унесите,</a:t>
            </a:r>
          </a:p>
          <a:p>
            <a:r>
              <a:rPr lang="ru-RU" sz="1000" i="1" dirty="0">
                <a:solidFill>
                  <a:schemeClr val="accent2"/>
                </a:solidFill>
              </a:rPr>
              <a:t>Теплу весну принесите:</a:t>
            </a:r>
          </a:p>
          <a:p>
            <a:r>
              <a:rPr lang="ru-RU" sz="1000" i="1" dirty="0">
                <a:solidFill>
                  <a:schemeClr val="accent2"/>
                </a:solidFill>
              </a:rPr>
              <a:t>Зима надоела:</a:t>
            </a:r>
          </a:p>
          <a:p>
            <a:r>
              <a:rPr lang="ru-RU" sz="1000" i="1" dirty="0">
                <a:solidFill>
                  <a:schemeClr val="accent2"/>
                </a:solidFill>
              </a:rPr>
              <a:t>Весь хлеб у нас поела.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6377" y="204528"/>
            <a:ext cx="65898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Использование </a:t>
            </a:r>
            <a:r>
              <a:rPr lang="ru-RU" sz="1400" b="1" i="1" dirty="0"/>
              <a:t>колыбельных песен, </a:t>
            </a:r>
            <a:r>
              <a:rPr lang="ru-RU" sz="1400" b="1" i="1" dirty="0" err="1" smtClean="0"/>
              <a:t>растягушек</a:t>
            </a:r>
            <a:r>
              <a:rPr lang="ru-RU" sz="1400" b="1" i="1" dirty="0" smtClean="0"/>
              <a:t>, русских </a:t>
            </a:r>
            <a:r>
              <a:rPr lang="ru-RU" sz="1400" b="1" i="1" dirty="0"/>
              <a:t>народных </a:t>
            </a:r>
            <a:r>
              <a:rPr lang="ru-RU" sz="1400" b="1" i="1" dirty="0" smtClean="0"/>
              <a:t>пальчиковых </a:t>
            </a:r>
            <a:r>
              <a:rPr lang="ru-RU" sz="1400" b="1" i="1" dirty="0"/>
              <a:t>игр </a:t>
            </a:r>
            <a:r>
              <a:rPr lang="ru-RU" sz="1400" b="1" dirty="0" smtClean="0"/>
              <a:t>в </a:t>
            </a:r>
            <a:r>
              <a:rPr lang="ru-RU" sz="1400" b="1" dirty="0"/>
              <a:t>пальчиковой, артикуляционной </a:t>
            </a:r>
            <a:r>
              <a:rPr lang="ru-RU" sz="1400" b="1" dirty="0" smtClean="0"/>
              <a:t>гимнастике , при релаксации </a:t>
            </a:r>
            <a:r>
              <a:rPr lang="ru-RU" sz="1400" b="1" dirty="0"/>
              <a:t>и </a:t>
            </a:r>
            <a:r>
              <a:rPr lang="ru-RU" sz="1400" b="1" dirty="0" smtClean="0"/>
              <a:t>массаже       способствуют развитию артикуляционных органов, мелкой моторики, </a:t>
            </a:r>
            <a:r>
              <a:rPr lang="ru-RU" sz="1400" b="1" dirty="0"/>
              <a:t>создают основу для развития </a:t>
            </a:r>
            <a:r>
              <a:rPr lang="ru-RU" sz="1400" b="1" dirty="0" smtClean="0"/>
              <a:t>словообразования</a:t>
            </a:r>
            <a:r>
              <a:rPr lang="ru-RU" sz="1400" b="1" dirty="0"/>
              <a:t>,  (в </a:t>
            </a:r>
            <a:r>
              <a:rPr lang="ru-RU" sz="1400" b="1" dirty="0" err="1"/>
              <a:t>т.ч</a:t>
            </a:r>
            <a:r>
              <a:rPr lang="ru-RU" sz="1400" b="1" dirty="0"/>
              <a:t> образности слова), фонематического слуха,  автоматизации звуков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94807" y="3939850"/>
            <a:ext cx="36455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chemeClr val="accent2"/>
                </a:solidFill>
              </a:rPr>
              <a:t>Примерные  упражнения для  </a:t>
            </a:r>
            <a:r>
              <a:rPr lang="ru-RU" sz="1200" b="1" i="1" dirty="0" smtClean="0">
                <a:solidFill>
                  <a:schemeClr val="accent2"/>
                </a:solidFill>
              </a:rPr>
              <a:t>массаж, релаксации</a:t>
            </a:r>
            <a:endParaRPr lang="ru-RU" sz="1200" b="1" i="1" dirty="0">
              <a:solidFill>
                <a:schemeClr val="accent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90256" y="421684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i="1" dirty="0">
                <a:solidFill>
                  <a:schemeClr val="accent2"/>
                </a:solidFill>
              </a:rPr>
              <a:t>Колыбельные песни</a:t>
            </a:r>
          </a:p>
          <a:p>
            <a:r>
              <a:rPr lang="ru-RU" sz="1200" i="1" dirty="0" err="1">
                <a:solidFill>
                  <a:schemeClr val="accent2"/>
                </a:solidFill>
              </a:rPr>
              <a:t>Баюшки</a:t>
            </a:r>
            <a:r>
              <a:rPr lang="ru-RU" sz="1200" i="1" dirty="0">
                <a:solidFill>
                  <a:schemeClr val="accent2"/>
                </a:solidFill>
              </a:rPr>
              <a:t>- </a:t>
            </a:r>
            <a:r>
              <a:rPr lang="ru-RU" sz="1200" i="1" dirty="0" err="1">
                <a:solidFill>
                  <a:schemeClr val="accent2"/>
                </a:solidFill>
              </a:rPr>
              <a:t>баюшки</a:t>
            </a:r>
            <a:r>
              <a:rPr lang="ru-RU" sz="1200" i="1" dirty="0">
                <a:solidFill>
                  <a:schemeClr val="accent2"/>
                </a:solidFill>
              </a:rPr>
              <a:t> …</a:t>
            </a:r>
          </a:p>
          <a:p>
            <a:r>
              <a:rPr lang="ru-RU" sz="1200" i="1" dirty="0">
                <a:solidFill>
                  <a:schemeClr val="accent2"/>
                </a:solidFill>
              </a:rPr>
              <a:t>Таня на подушке,</a:t>
            </a:r>
          </a:p>
          <a:p>
            <a:r>
              <a:rPr lang="ru-RU" sz="1200" i="1" dirty="0" err="1">
                <a:solidFill>
                  <a:schemeClr val="accent2"/>
                </a:solidFill>
              </a:rPr>
              <a:t>Белолапа</a:t>
            </a:r>
            <a:r>
              <a:rPr lang="ru-RU" sz="1200" i="1" dirty="0">
                <a:solidFill>
                  <a:schemeClr val="accent2"/>
                </a:solidFill>
              </a:rPr>
              <a:t> не скули, нашу Таню не буди,</a:t>
            </a:r>
          </a:p>
          <a:p>
            <a:r>
              <a:rPr lang="ru-RU" sz="1200" i="1" dirty="0">
                <a:solidFill>
                  <a:schemeClr val="accent2"/>
                </a:solidFill>
              </a:rPr>
              <a:t>Придет серенький волчок и утащит за бочок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33002" y="5349895"/>
            <a:ext cx="40034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err="1">
                <a:solidFill>
                  <a:schemeClr val="accent2"/>
                </a:solidFill>
              </a:rPr>
              <a:t>Потягунушки</a:t>
            </a:r>
            <a:r>
              <a:rPr lang="ru-RU" sz="1000" i="1" dirty="0">
                <a:solidFill>
                  <a:schemeClr val="accent2"/>
                </a:solidFill>
              </a:rPr>
              <a:t> -  </a:t>
            </a:r>
            <a:r>
              <a:rPr lang="ru-RU" sz="1000" i="1" dirty="0" err="1">
                <a:solidFill>
                  <a:schemeClr val="accent2"/>
                </a:solidFill>
              </a:rPr>
              <a:t>Порастунюшки</a:t>
            </a:r>
            <a:r>
              <a:rPr lang="ru-RU" sz="1000" i="1" dirty="0">
                <a:solidFill>
                  <a:schemeClr val="accent2"/>
                </a:solidFill>
              </a:rPr>
              <a:t>, </a:t>
            </a:r>
          </a:p>
          <a:p>
            <a:r>
              <a:rPr lang="ru-RU" sz="1000" i="1" dirty="0">
                <a:solidFill>
                  <a:schemeClr val="accent2"/>
                </a:solidFill>
              </a:rPr>
              <a:t> Поперек - </a:t>
            </a:r>
            <a:r>
              <a:rPr lang="ru-RU" sz="1000" i="1" dirty="0" err="1">
                <a:solidFill>
                  <a:schemeClr val="accent2"/>
                </a:solidFill>
              </a:rPr>
              <a:t>толстунушки</a:t>
            </a:r>
            <a:r>
              <a:rPr lang="ru-RU" sz="1000" i="1" dirty="0">
                <a:solidFill>
                  <a:schemeClr val="accent2"/>
                </a:solidFill>
              </a:rPr>
              <a:t>,  (Опускаемся)</a:t>
            </a:r>
          </a:p>
          <a:p>
            <a:r>
              <a:rPr lang="ru-RU" sz="1000" i="1" dirty="0">
                <a:solidFill>
                  <a:schemeClr val="accent2"/>
                </a:solidFill>
              </a:rPr>
              <a:t> А в ножках - </a:t>
            </a:r>
            <a:r>
              <a:rPr lang="ru-RU" sz="1000" i="1" dirty="0" err="1">
                <a:solidFill>
                  <a:schemeClr val="accent2"/>
                </a:solidFill>
              </a:rPr>
              <a:t>ходунушки</a:t>
            </a:r>
            <a:r>
              <a:rPr lang="ru-RU" sz="1000" i="1" dirty="0">
                <a:solidFill>
                  <a:schemeClr val="accent2"/>
                </a:solidFill>
              </a:rPr>
              <a:t>, (Топаем ножками (раз, два, три)</a:t>
            </a:r>
          </a:p>
          <a:p>
            <a:r>
              <a:rPr lang="ru-RU" sz="1000" i="1" dirty="0">
                <a:solidFill>
                  <a:schemeClr val="accent2"/>
                </a:solidFill>
              </a:rPr>
              <a:t> А в ручках - </a:t>
            </a:r>
            <a:r>
              <a:rPr lang="ru-RU" sz="1000" i="1" dirty="0" err="1">
                <a:solidFill>
                  <a:schemeClr val="accent2"/>
                </a:solidFill>
              </a:rPr>
              <a:t>хватунушки</a:t>
            </a:r>
            <a:r>
              <a:rPr lang="ru-RU" sz="1000" i="1" dirty="0">
                <a:solidFill>
                  <a:schemeClr val="accent2"/>
                </a:solidFill>
              </a:rPr>
              <a:t>, </a:t>
            </a:r>
          </a:p>
          <a:p>
            <a:r>
              <a:rPr lang="ru-RU" sz="1000" i="1" dirty="0">
                <a:solidFill>
                  <a:schemeClr val="accent2"/>
                </a:solidFill>
              </a:rPr>
              <a:t>На вытянутых руках вперед, сжимаем кисти рук, хватая (раз, два, три)</a:t>
            </a:r>
          </a:p>
          <a:p>
            <a:r>
              <a:rPr lang="ru-RU" sz="1000" i="1" dirty="0">
                <a:solidFill>
                  <a:schemeClr val="accent2"/>
                </a:solidFill>
              </a:rPr>
              <a:t> А в роток - говорок, (Нагибаем голову вниз, назад, вниз (раз, два, три)</a:t>
            </a:r>
          </a:p>
          <a:p>
            <a:r>
              <a:rPr lang="ru-RU" sz="1000" i="1" dirty="0">
                <a:solidFill>
                  <a:schemeClr val="accent2"/>
                </a:solidFill>
              </a:rPr>
              <a:t> А в головку - </a:t>
            </a:r>
            <a:r>
              <a:rPr lang="ru-RU" sz="1000" i="1" dirty="0" err="1">
                <a:solidFill>
                  <a:schemeClr val="accent2"/>
                </a:solidFill>
              </a:rPr>
              <a:t>разумок</a:t>
            </a:r>
            <a:r>
              <a:rPr lang="ru-RU" sz="1000" i="1" dirty="0">
                <a:solidFill>
                  <a:schemeClr val="accent2"/>
                </a:solidFill>
              </a:rPr>
              <a:t>. (Просим ребенка потереть себя за </a:t>
            </a:r>
            <a:r>
              <a:rPr lang="ru-RU" sz="1200" i="1" dirty="0">
                <a:solidFill>
                  <a:schemeClr val="accent2"/>
                </a:solidFill>
              </a:rPr>
              <a:t>уши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92895"/>
            <a:ext cx="1440160" cy="107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9251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404664"/>
            <a:ext cx="396044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Результат коррекционной работы с использованием народного фольклора у детей с ОНР </a:t>
            </a:r>
            <a:r>
              <a:rPr lang="ru-RU" b="1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55948" y="2492895"/>
            <a:ext cx="2911995" cy="1254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повышение уровня речевого развития детей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2390691"/>
            <a:ext cx="3091210" cy="1356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повышение интереса детей к устному народному творчеству </a:t>
            </a:r>
          </a:p>
          <a:p>
            <a:pPr algn="ctr"/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216">
            <a:off x="6340604" y="857767"/>
            <a:ext cx="2041947" cy="134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43" y="4149080"/>
            <a:ext cx="3267630" cy="216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2227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Используемая литература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dirty="0" smtClean="0"/>
              <a:t>«Праздники, народные обычаи, приметы, сборник, </a:t>
            </a:r>
          </a:p>
          <a:p>
            <a:r>
              <a:rPr lang="ru-RU" dirty="0" smtClean="0"/>
              <a:t>М.2005г</a:t>
            </a:r>
          </a:p>
          <a:p>
            <a:endParaRPr lang="ru-RU" dirty="0" smtClean="0"/>
          </a:p>
          <a:p>
            <a:r>
              <a:rPr lang="ru-RU" dirty="0" smtClean="0"/>
              <a:t>«Ладушки» Энциклопедия детского фольклора, </a:t>
            </a:r>
            <a:r>
              <a:rPr lang="ru-RU" dirty="0"/>
              <a:t>Н. В</a:t>
            </a:r>
            <a:r>
              <a:rPr lang="ru-RU" dirty="0" smtClean="0"/>
              <a:t>. Астахова, </a:t>
            </a:r>
          </a:p>
          <a:p>
            <a:r>
              <a:rPr lang="ru-RU" dirty="0" smtClean="0"/>
              <a:t>Белый город, 2008г</a:t>
            </a:r>
          </a:p>
          <a:p>
            <a:endParaRPr lang="ru-RU" dirty="0" smtClean="0"/>
          </a:p>
          <a:p>
            <a:r>
              <a:rPr lang="ru-RU" dirty="0"/>
              <a:t>«Русские народные пословицы и поговорки», сборник, </a:t>
            </a:r>
            <a:endParaRPr lang="ru-RU" dirty="0" smtClean="0"/>
          </a:p>
          <a:p>
            <a:r>
              <a:rPr lang="ru-RU" dirty="0" smtClean="0"/>
              <a:t>М.2010г.</a:t>
            </a:r>
          </a:p>
          <a:p>
            <a:endParaRPr lang="ru-RU" dirty="0"/>
          </a:p>
          <a:p>
            <a:r>
              <a:rPr lang="ru-RU" dirty="0" smtClean="0"/>
              <a:t>«Использование фольклора в развитии дошкольника»  Н. Н. Яковлева, Детство –Пресс 2011г</a:t>
            </a:r>
          </a:p>
          <a:p>
            <a:endParaRPr lang="ru-RU" dirty="0" smtClean="0"/>
          </a:p>
          <a:p>
            <a:r>
              <a:rPr lang="ru-RU" dirty="0" smtClean="0"/>
              <a:t>«Русский детский фольклор»(учебное пособие)Ф.С. </a:t>
            </a:r>
            <a:r>
              <a:rPr lang="ru-RU" dirty="0" err="1" smtClean="0"/>
              <a:t>Капица</a:t>
            </a:r>
            <a:r>
              <a:rPr lang="ru-RU" dirty="0" smtClean="0"/>
              <a:t>, Т. М. </a:t>
            </a:r>
            <a:r>
              <a:rPr lang="ru-RU" dirty="0" err="1" smtClean="0"/>
              <a:t>Колядич</a:t>
            </a:r>
            <a:r>
              <a:rPr lang="ru-RU" dirty="0" smtClean="0"/>
              <a:t>, Флинта, 2012г</a:t>
            </a:r>
          </a:p>
        </p:txBody>
      </p:sp>
    </p:spTree>
    <p:extLst>
      <p:ext uri="{BB962C8B-B14F-4D97-AF65-F5344CB8AC3E}">
        <p14:creationId xmlns:p14="http://schemas.microsoft.com/office/powerpoint/2010/main" val="4129572896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59" y="3872498"/>
            <a:ext cx="56071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Им не </a:t>
            </a:r>
            <a:r>
              <a:rPr lang="ru-RU" sz="2000" dirty="0"/>
              <a:t>понятен смысл многих слов, составляющих структуру русского фольклора, </a:t>
            </a:r>
            <a:r>
              <a:rPr lang="ru-RU" sz="2000" dirty="0" smtClean="0"/>
              <a:t>что является важным моментом </a:t>
            </a:r>
            <a:r>
              <a:rPr lang="ru-RU" sz="2000" dirty="0"/>
              <a:t>для развития познавательной деятельности. </a:t>
            </a:r>
            <a:endParaRPr lang="ru-RU" sz="2000" dirty="0" smtClean="0"/>
          </a:p>
          <a:p>
            <a:r>
              <a:rPr lang="ru-RU" sz="2000" dirty="0" smtClean="0"/>
              <a:t>Сказочных героев Бабу- Ягу, Кощея- Бессмертного, </a:t>
            </a:r>
            <a:r>
              <a:rPr lang="ru-RU" sz="2000" dirty="0"/>
              <a:t>былинных героев заменили </a:t>
            </a:r>
            <a:r>
              <a:rPr lang="ru-RU" sz="2000" dirty="0" smtClean="0"/>
              <a:t>супергерои: </a:t>
            </a:r>
            <a:r>
              <a:rPr lang="ru-RU" sz="2000" dirty="0" err="1" smtClean="0"/>
              <a:t>Бэтмен</a:t>
            </a:r>
            <a:r>
              <a:rPr lang="ru-RU" sz="2000" dirty="0" smtClean="0"/>
              <a:t>, Человек- Паук </a:t>
            </a:r>
            <a:r>
              <a:rPr lang="ru-RU" sz="2000" dirty="0"/>
              <a:t>и черепашки-</a:t>
            </a:r>
            <a:r>
              <a:rPr lang="ru-RU" sz="2000" dirty="0" err="1"/>
              <a:t>нинзя</a:t>
            </a:r>
            <a:r>
              <a:rPr lang="ru-RU" sz="2000" dirty="0" smtClean="0"/>
              <a:t>,– роботы, монстры.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91683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А у  </a:t>
            </a:r>
            <a:r>
              <a:rPr lang="ru-RU" sz="2000" dirty="0"/>
              <a:t>дошкольников с ОНР изначально бедный словарный запас, </a:t>
            </a:r>
            <a:r>
              <a:rPr lang="ru-RU" sz="2000" dirty="0" err="1"/>
              <a:t>несформирована</a:t>
            </a:r>
            <a:r>
              <a:rPr lang="ru-RU" sz="2000" dirty="0"/>
              <a:t> грамматическая система, неразвита связная речь.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864503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нашем детском доме  </a:t>
            </a:r>
            <a:r>
              <a:rPr lang="ru-RU" sz="2000" dirty="0" smtClean="0"/>
              <a:t>есть   дети  </a:t>
            </a:r>
            <a:r>
              <a:rPr lang="ru-RU" sz="2000" dirty="0"/>
              <a:t>5-7 </a:t>
            </a:r>
            <a:r>
              <a:rPr lang="ru-RU" sz="2000" dirty="0" smtClean="0"/>
              <a:t>лет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с </a:t>
            </a:r>
            <a:r>
              <a:rPr lang="ru-RU" sz="2000" dirty="0" smtClean="0"/>
              <a:t>общим недоразвитием речи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2753121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42522025"/>
              </p:ext>
            </p:extLst>
          </p:nvPr>
        </p:nvGraphicFramePr>
        <p:xfrm>
          <a:off x="287524" y="656692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4211960" y="126876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619672" y="3274975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11960" y="371703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156176" y="3212976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5865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12" y="261651"/>
            <a:ext cx="2016224" cy="955208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8196"/>
            <a:ext cx="2088232" cy="931820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4" name="Группа 3"/>
          <p:cNvGrpSpPr/>
          <p:nvPr/>
        </p:nvGrpSpPr>
        <p:grpSpPr>
          <a:xfrm>
            <a:off x="3275856" y="369139"/>
            <a:ext cx="2705505" cy="740232"/>
            <a:chOff x="1565562" y="-1031900"/>
            <a:chExt cx="2866402" cy="154775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565562" y="-1031900"/>
              <a:ext cx="2437403" cy="15477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990673" y="-1031900"/>
              <a:ext cx="2441291" cy="13171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</a:rPr>
                <a:t>УНТ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5751" y="1310789"/>
            <a:ext cx="973881" cy="1329575"/>
            <a:chOff x="1" y="2928"/>
            <a:chExt cx="1371146" cy="1958779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293816" y="296745"/>
              <a:ext cx="1958779" cy="1371145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2" y="688501"/>
              <a:ext cx="1371145" cy="587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baseline="0" dirty="0" smtClean="0">
                  <a:solidFill>
                    <a:schemeClr val="tx1"/>
                  </a:solidFill>
                </a:rPr>
                <a:t>календарный</a:t>
              </a:r>
              <a:endParaRPr lang="ru-RU" sz="2000" kern="1200" baseline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379576" y="1325927"/>
            <a:ext cx="2213187" cy="1902185"/>
            <a:chOff x="612630" y="732989"/>
            <a:chExt cx="8448303" cy="4081630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 rot="5400000">
              <a:off x="3112174" y="-1134140"/>
              <a:ext cx="4081630" cy="7815888"/>
            </a:xfrm>
            <a:prstGeom prst="round2SameRect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12630" y="1307437"/>
              <a:ext cx="7139200" cy="1148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kern="1200" dirty="0" smtClean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dirty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i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колядки</a:t>
              </a:r>
              <a:endParaRPr lang="ru-RU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i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масленичные песни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i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веснянки</a:t>
              </a:r>
              <a:endParaRPr lang="ru-RU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07504" y="3212976"/>
            <a:ext cx="1260211" cy="1440160"/>
            <a:chOff x="1" y="1770953"/>
            <a:chExt cx="1371146" cy="1958779"/>
          </a:xfrm>
        </p:grpSpPr>
        <p:sp>
          <p:nvSpPr>
            <p:cNvPr id="16" name="Нашивка 15"/>
            <p:cNvSpPr/>
            <p:nvPr/>
          </p:nvSpPr>
          <p:spPr>
            <a:xfrm rot="5400000">
              <a:off x="-293816" y="2064770"/>
              <a:ext cx="1958779" cy="1371145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Нашивка 8"/>
            <p:cNvSpPr/>
            <p:nvPr/>
          </p:nvSpPr>
          <p:spPr>
            <a:xfrm>
              <a:off x="2" y="2456526"/>
              <a:ext cx="1371145" cy="587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семейный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367715" y="3448882"/>
            <a:ext cx="2186819" cy="1082225"/>
            <a:chOff x="1955693" y="-213125"/>
            <a:chExt cx="7289955" cy="1273206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5400000">
              <a:off x="4919768" y="-3177200"/>
              <a:ext cx="1273206" cy="7201355"/>
            </a:xfrm>
            <a:prstGeom prst="round2SameRect">
              <a:avLst/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2106445" y="-88820"/>
              <a:ext cx="7139203" cy="1148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i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колыбельные</a:t>
              </a:r>
              <a:endParaRPr lang="ru-RU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i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свадебные песни</a:t>
              </a:r>
              <a:endParaRPr lang="ru-RU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i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причитания</a:t>
              </a:r>
              <a:endParaRPr lang="ru-RU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5751" y="4903208"/>
            <a:ext cx="973881" cy="1273206"/>
            <a:chOff x="1" y="3538978"/>
            <a:chExt cx="1371146" cy="1958779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293816" y="3832795"/>
              <a:ext cx="1958779" cy="1371145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Нашивка 12"/>
            <p:cNvSpPr/>
            <p:nvPr/>
          </p:nvSpPr>
          <p:spPr>
            <a:xfrm>
              <a:off x="2" y="4224551"/>
              <a:ext cx="1371145" cy="587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окказиональный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412937" y="4961116"/>
            <a:ext cx="2016225" cy="1128359"/>
            <a:chOff x="1357318" y="3643318"/>
            <a:chExt cx="7201354" cy="1273206"/>
          </a:xfrm>
        </p:grpSpPr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 rot="5400000">
              <a:off x="4321392" y="679244"/>
              <a:ext cx="1273206" cy="7201354"/>
            </a:xfrm>
            <a:prstGeom prst="round2SameRect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1357319" y="3705471"/>
              <a:ext cx="7139201" cy="1148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заговоры</a:t>
              </a:r>
              <a:endParaRPr lang="ru-RU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заклички</a:t>
              </a:r>
              <a:endParaRPr lang="ru-RU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считалки</a:t>
              </a:r>
              <a:endParaRPr lang="ru-RU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423720"/>
              </p:ext>
            </p:extLst>
          </p:nvPr>
        </p:nvGraphicFramePr>
        <p:xfrm>
          <a:off x="4426149" y="1412815"/>
          <a:ext cx="3998248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503612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1" r="12984"/>
          <a:stretch/>
        </p:blipFill>
        <p:spPr bwMode="auto">
          <a:xfrm>
            <a:off x="2061231" y="3520677"/>
            <a:ext cx="1628725" cy="240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14704"/>
            <a:ext cx="1381477" cy="216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07" y="2426076"/>
            <a:ext cx="1757757" cy="237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73" y="4878188"/>
            <a:ext cx="1960562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946" y="1265787"/>
            <a:ext cx="1827907" cy="181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54" y="289996"/>
            <a:ext cx="2087562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166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Дидактический материал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7" y="1000940"/>
            <a:ext cx="1970906" cy="147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325" y="1777069"/>
            <a:ext cx="1730685" cy="129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64" y="4653136"/>
            <a:ext cx="1670021" cy="125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8838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355068" y="2900548"/>
            <a:ext cx="1856531" cy="14794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50" dirty="0" smtClean="0">
                <a:solidFill>
                  <a:prstClr val="black"/>
                </a:solidFill>
              </a:rPr>
              <a:t>знакомство </a:t>
            </a:r>
            <a:r>
              <a:rPr lang="ru-RU" sz="1450" dirty="0">
                <a:solidFill>
                  <a:prstClr val="black"/>
                </a:solidFill>
              </a:rPr>
              <a:t>с обозначениями предметов, оставшимися в прошлом. </a:t>
            </a:r>
          </a:p>
        </p:txBody>
      </p:sp>
      <p:sp>
        <p:nvSpPr>
          <p:cNvPr id="17" name="Овал 16"/>
          <p:cNvSpPr/>
          <p:nvPr/>
        </p:nvSpPr>
        <p:spPr>
          <a:xfrm>
            <a:off x="555229" y="846525"/>
            <a:ext cx="1656370" cy="16434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55229" y="1155724"/>
            <a:ext cx="142448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0" dirty="0" smtClean="0"/>
              <a:t>Обогащение словаря понятиями </a:t>
            </a:r>
            <a:r>
              <a:rPr lang="ru-RU" sz="1450" dirty="0"/>
              <a:t>из </a:t>
            </a:r>
            <a:r>
              <a:rPr lang="ru-RU" sz="1450" dirty="0" smtClean="0"/>
              <a:t>унт </a:t>
            </a:r>
            <a:endParaRPr lang="ru-RU" sz="1450" dirty="0"/>
          </a:p>
        </p:txBody>
      </p:sp>
      <p:sp>
        <p:nvSpPr>
          <p:cNvPr id="18" name="Овал 17"/>
          <p:cNvSpPr/>
          <p:nvPr/>
        </p:nvSpPr>
        <p:spPr>
          <a:xfrm>
            <a:off x="2699792" y="271114"/>
            <a:ext cx="1751693" cy="1769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50" dirty="0" smtClean="0">
                <a:solidFill>
                  <a:prstClr val="black"/>
                </a:solidFill>
              </a:rPr>
              <a:t>Развивается фонематический </a:t>
            </a:r>
            <a:r>
              <a:rPr lang="ru-RU" sz="1450" dirty="0">
                <a:solidFill>
                  <a:prstClr val="black"/>
                </a:solidFill>
              </a:rPr>
              <a:t>слух малыша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4836170" y="476672"/>
            <a:ext cx="1896070" cy="1520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dirty="0" smtClean="0">
                <a:solidFill>
                  <a:prstClr val="black"/>
                </a:solidFill>
              </a:rPr>
              <a:t>База для </a:t>
            </a:r>
            <a:r>
              <a:rPr lang="ru-RU" sz="1450" dirty="0">
                <a:solidFill>
                  <a:prstClr val="black"/>
                </a:solidFill>
              </a:rPr>
              <a:t>успешного формирования словообразования</a:t>
            </a:r>
            <a:endParaRPr lang="ru-RU" sz="1450" dirty="0"/>
          </a:p>
        </p:txBody>
      </p:sp>
      <p:sp>
        <p:nvSpPr>
          <p:cNvPr id="23" name="Овал 22"/>
          <p:cNvSpPr/>
          <p:nvPr/>
        </p:nvSpPr>
        <p:spPr>
          <a:xfrm>
            <a:off x="555229" y="4797152"/>
            <a:ext cx="2144563" cy="17192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50" dirty="0" smtClean="0">
                <a:solidFill>
                  <a:prstClr val="black"/>
                </a:solidFill>
              </a:rPr>
              <a:t>Основа  </a:t>
            </a:r>
            <a:r>
              <a:rPr lang="ru-RU" sz="1450" dirty="0">
                <a:solidFill>
                  <a:prstClr val="black"/>
                </a:solidFill>
              </a:rPr>
              <a:t>для развития </a:t>
            </a:r>
            <a:r>
              <a:rPr lang="ru-RU" sz="1450" dirty="0" smtClean="0">
                <a:solidFill>
                  <a:prstClr val="black"/>
                </a:solidFill>
              </a:rPr>
              <a:t>мыслительных </a:t>
            </a:r>
            <a:r>
              <a:rPr lang="ru-RU" sz="1450" dirty="0">
                <a:solidFill>
                  <a:prstClr val="black"/>
                </a:solidFill>
              </a:rPr>
              <a:t>операций</a:t>
            </a:r>
          </a:p>
        </p:txBody>
      </p:sp>
      <p:sp>
        <p:nvSpPr>
          <p:cNvPr id="24" name="Овал 23"/>
          <p:cNvSpPr/>
          <p:nvPr/>
        </p:nvSpPr>
        <p:spPr>
          <a:xfrm>
            <a:off x="6659299" y="1571751"/>
            <a:ext cx="1800590" cy="1672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732240" y="1997486"/>
            <a:ext cx="172764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0" dirty="0" smtClean="0"/>
              <a:t>совершенствование внутреннего мира, делает его </a:t>
            </a:r>
            <a:r>
              <a:rPr lang="ru-RU" sz="1450" dirty="0"/>
              <a:t>более  </a:t>
            </a:r>
            <a:r>
              <a:rPr lang="ru-RU" sz="1450" dirty="0" smtClean="0"/>
              <a:t>духовным</a:t>
            </a:r>
            <a:endParaRPr lang="ru-RU" sz="1450" dirty="0"/>
          </a:p>
        </p:txBody>
      </p:sp>
      <p:sp>
        <p:nvSpPr>
          <p:cNvPr id="25" name="Овал 24"/>
          <p:cNvSpPr/>
          <p:nvPr/>
        </p:nvSpPr>
        <p:spPr>
          <a:xfrm>
            <a:off x="3042130" y="4634588"/>
            <a:ext cx="2537981" cy="2034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50" dirty="0" smtClean="0">
                <a:solidFill>
                  <a:prstClr val="black"/>
                </a:solidFill>
              </a:rPr>
              <a:t>Стимулирует  </a:t>
            </a:r>
            <a:r>
              <a:rPr lang="ru-RU" sz="1450" dirty="0">
                <a:solidFill>
                  <a:prstClr val="black"/>
                </a:solidFill>
              </a:rPr>
              <a:t>формирование аффективного воображения и </a:t>
            </a:r>
            <a:r>
              <a:rPr lang="ru-RU" sz="1450" dirty="0" smtClean="0">
                <a:solidFill>
                  <a:prstClr val="black"/>
                </a:solidFill>
              </a:rPr>
              <a:t>речи</a:t>
            </a:r>
            <a:r>
              <a:rPr lang="ru-RU" sz="1450" dirty="0">
                <a:solidFill>
                  <a:prstClr val="black"/>
                </a:solidFill>
              </a:rPr>
              <a:t>, </a:t>
            </a:r>
            <a:r>
              <a:rPr lang="ru-RU" sz="1450" dirty="0" smtClean="0">
                <a:solidFill>
                  <a:prstClr val="black"/>
                </a:solidFill>
              </a:rPr>
              <a:t>формирует творческое </a:t>
            </a:r>
            <a:r>
              <a:rPr lang="ru-RU" sz="1450" dirty="0">
                <a:solidFill>
                  <a:prstClr val="black"/>
                </a:solidFill>
              </a:rPr>
              <a:t>начало, самостоятельность мысли</a:t>
            </a:r>
          </a:p>
        </p:txBody>
      </p:sp>
      <p:sp>
        <p:nvSpPr>
          <p:cNvPr id="26" name="Овал 25"/>
          <p:cNvSpPr/>
          <p:nvPr/>
        </p:nvSpPr>
        <p:spPr>
          <a:xfrm>
            <a:off x="5859269" y="4051592"/>
            <a:ext cx="2600620" cy="2113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готовый дидактический материал для развития фонематического слуха и формирования правильного звукопроизношения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3077630" y="2076999"/>
            <a:ext cx="2502481" cy="18107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УНТ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 flipV="1">
            <a:off x="2211599" y="2408107"/>
            <a:ext cx="1136265" cy="492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 стрелкой 2047"/>
          <p:cNvCxnSpPr/>
          <p:nvPr/>
        </p:nvCxnSpPr>
        <p:spPr>
          <a:xfrm flipH="1" flipV="1">
            <a:off x="3707904" y="2040334"/>
            <a:ext cx="144016" cy="367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Прямая со стрелкой 2051"/>
          <p:cNvCxnSpPr/>
          <p:nvPr/>
        </p:nvCxnSpPr>
        <p:spPr>
          <a:xfrm flipV="1">
            <a:off x="5004048" y="2140609"/>
            <a:ext cx="540564" cy="513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 стрелкой 2053"/>
          <p:cNvCxnSpPr/>
          <p:nvPr/>
        </p:nvCxnSpPr>
        <p:spPr>
          <a:xfrm>
            <a:off x="5274330" y="2982371"/>
            <a:ext cx="116987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Прямая со стрелкой 2055"/>
          <p:cNvCxnSpPr/>
          <p:nvPr/>
        </p:nvCxnSpPr>
        <p:spPr>
          <a:xfrm>
            <a:off x="5544612" y="3837990"/>
            <a:ext cx="792088" cy="350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Прямая со стрелкой 2057"/>
          <p:cNvCxnSpPr/>
          <p:nvPr/>
        </p:nvCxnSpPr>
        <p:spPr>
          <a:xfrm flipH="1">
            <a:off x="2415612" y="4179517"/>
            <a:ext cx="568359" cy="401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Прямая со стрелкой 2060"/>
          <p:cNvCxnSpPr/>
          <p:nvPr/>
        </p:nvCxnSpPr>
        <p:spPr>
          <a:xfrm>
            <a:off x="4488625" y="4179516"/>
            <a:ext cx="0" cy="401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9321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79812" y="529801"/>
            <a:ext cx="302433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Принципы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71818" y="2924943"/>
            <a:ext cx="3888432" cy="2329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Принцип  концентрического распределение материала </a:t>
            </a: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(позволяет </a:t>
            </a:r>
            <a:r>
              <a:rPr lang="ru-RU" dirty="0">
                <a:solidFill>
                  <a:prstClr val="black"/>
                </a:solidFill>
              </a:rPr>
              <a:t>актуализировать одинаковые речевые средства в процессе различных видов </a:t>
            </a:r>
            <a:r>
              <a:rPr lang="ru-RU" dirty="0" smtClean="0">
                <a:solidFill>
                  <a:prstClr val="black"/>
                </a:solidFill>
              </a:rPr>
              <a:t>деятельн</a:t>
            </a:r>
            <a:r>
              <a:rPr lang="ru-RU" dirty="0">
                <a:solidFill>
                  <a:prstClr val="black"/>
                </a:solidFill>
              </a:rPr>
              <a:t>ости</a:t>
            </a:r>
            <a:r>
              <a:rPr lang="ru-RU" dirty="0" smtClean="0">
                <a:solidFill>
                  <a:prstClr val="black"/>
                </a:solidFill>
              </a:rPr>
              <a:t>.)  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494" y="2924944"/>
            <a:ext cx="4248472" cy="2329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Тематический принцип </a:t>
            </a:r>
          </a:p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( </a:t>
            </a:r>
            <a:r>
              <a:rPr lang="ru-RU" dirty="0">
                <a:solidFill>
                  <a:prstClr val="black"/>
                </a:solidFill>
              </a:rPr>
              <a:t>подбор УНТ </a:t>
            </a:r>
            <a:r>
              <a:rPr lang="ru-RU" dirty="0" smtClean="0">
                <a:solidFill>
                  <a:prstClr val="black"/>
                </a:solidFill>
              </a:rPr>
              <a:t>по всем лексическим  темам) 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932735" y="1385316"/>
            <a:ext cx="104411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879812" y="1484784"/>
            <a:ext cx="633408" cy="1196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0475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0296" y="287163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,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6850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673615" y="1869737"/>
            <a:ext cx="1314209" cy="1039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34986" y="2589676"/>
            <a:ext cx="0" cy="1302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92080" y="1612197"/>
            <a:ext cx="2088232" cy="1220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2987824" y="357569"/>
            <a:ext cx="259228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Речевое развитие детей  с использованием УНТ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реализуется по направлениям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12160" y="2919581"/>
            <a:ext cx="2520280" cy="1715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условиях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организованной</a:t>
            </a:r>
            <a:r>
              <a:rPr lang="ru-RU" sz="400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деятельности</a:t>
            </a:r>
            <a:r>
              <a:rPr lang="ru-RU" sz="400" dirty="0">
                <a:solidFill>
                  <a:schemeClr val="tx1"/>
                </a:solidFill>
              </a:rPr>
              <a:t>,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8170" y="3056305"/>
            <a:ext cx="1872208" cy="1272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режимных процессах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4626795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специально-организованной </a:t>
            </a:r>
            <a:r>
              <a:rPr lang="ru-RU" dirty="0">
                <a:solidFill>
                  <a:schemeClr val="tx1"/>
                </a:solidFill>
              </a:rPr>
              <a:t>образовательной деятельности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504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052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08392" y="430682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13675" y="362654"/>
            <a:ext cx="4032448" cy="1017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Виды  деятельности, 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где </a:t>
            </a:r>
            <a:r>
              <a:rPr lang="ru-RU" b="1" dirty="0">
                <a:solidFill>
                  <a:schemeClr val="tx1"/>
                </a:solidFill>
              </a:rPr>
              <a:t>применяется УНТ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5" y="2624386"/>
            <a:ext cx="2520280" cy="1321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Игровая (художественно-творческая)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24736" y="2624385"/>
            <a:ext cx="2941726" cy="1321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Речевая (</a:t>
            </a:r>
            <a:r>
              <a:rPr lang="ru-RU" dirty="0" err="1">
                <a:solidFill>
                  <a:schemeClr val="tx1"/>
                </a:solidFill>
              </a:rPr>
              <a:t>речедвигательная</a:t>
            </a:r>
            <a:r>
              <a:rPr lang="ru-RU" dirty="0">
                <a:solidFill>
                  <a:schemeClr val="tx1"/>
                </a:solidFill>
              </a:rPr>
              <a:t>, речеслуховая, речемыслительная)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8064" y="4365104"/>
            <a:ext cx="2762672" cy="1624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Учебная (познавательная, мыслительная, исследовательская, аналитическая)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874274" y="1628800"/>
            <a:ext cx="57804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272695" y="1628800"/>
            <a:ext cx="859145" cy="867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860032" y="1852896"/>
            <a:ext cx="648072" cy="2227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756786" y="4549770"/>
            <a:ext cx="2234723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Трудовая (продуктивная, предметно-практическая)</a:t>
            </a:r>
            <a:endParaRPr lang="ru-RU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626768" y="1852896"/>
            <a:ext cx="494928" cy="236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51725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1591</TotalTime>
  <Words>1217</Words>
  <Application>Microsoft Office PowerPoint</Application>
  <PresentationFormat>Экран (4:3)</PresentationFormat>
  <Paragraphs>201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UserXP</cp:lastModifiedBy>
  <cp:revision>143</cp:revision>
  <dcterms:created xsi:type="dcterms:W3CDTF">2012-02-27T15:11:47Z</dcterms:created>
  <dcterms:modified xsi:type="dcterms:W3CDTF">2014-03-29T17:25:33Z</dcterms:modified>
</cp:coreProperties>
</file>