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4" r:id="rId5"/>
    <p:sldId id="265" r:id="rId6"/>
    <p:sldId id="262" r:id="rId7"/>
    <p:sldId id="266" r:id="rId8"/>
    <p:sldId id="267" r:id="rId9"/>
    <p:sldId id="263" r:id="rId10"/>
    <p:sldId id="268" r:id="rId11"/>
    <p:sldId id="257" r:id="rId12"/>
    <p:sldId id="258" r:id="rId13"/>
    <p:sldId id="269" r:id="rId14"/>
    <p:sldId id="270" r:id="rId15"/>
    <p:sldId id="259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4EA9BC4B-FB3F-46F7-9F8F-3C9800A9AFA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8EC4612A-6CDA-470B-92E0-7722FD977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2;&#1083;&#1072;&#1076;&#1080;&#1084;&#1080;&#1088;&#1089;&#1082;&#1072;&#1103;_&#1086;&#1073;&#1083;&#1072;&#1089;&#1090;&#1100;" TargetMode="External"/><Relationship Id="rId2" Type="http://schemas.openxmlformats.org/officeDocument/2006/relationships/hyperlink" Target="http://www.av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33.ru/" TargetMode="External"/><Relationship Id="rId5" Type="http://schemas.openxmlformats.org/officeDocument/2006/relationships/hyperlink" Target="http://www.vedom.ru/society/history" TargetMode="External"/><Relationship Id="rId4" Type="http://schemas.openxmlformats.org/officeDocument/2006/relationships/hyperlink" Target="http://zavladimir.ru/?p=2085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r>
              <a:rPr lang="ru-RU" sz="4800" b="1" i="1" dirty="0" smtClean="0"/>
              <a:t>70-летию Владимирской области посвящается…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45224"/>
            <a:ext cx="6400800" cy="1752600"/>
          </a:xfrm>
        </p:spPr>
        <p:txBody>
          <a:bodyPr/>
          <a:lstStyle/>
          <a:p>
            <a:pPr algn="r"/>
            <a:r>
              <a:rPr lang="ru-RU" sz="1800" dirty="0" smtClean="0"/>
              <a:t>Презентацию подготовила</a:t>
            </a:r>
          </a:p>
          <a:p>
            <a:pPr algn="r"/>
            <a:r>
              <a:rPr lang="ru-RU" sz="1800" dirty="0" smtClean="0"/>
              <a:t> учитель русского языка</a:t>
            </a:r>
          </a:p>
          <a:p>
            <a:pPr algn="r"/>
            <a:r>
              <a:rPr lang="ru-RU" sz="1800" dirty="0" smtClean="0"/>
              <a:t> и литературы МБОУ «</a:t>
            </a:r>
            <a:r>
              <a:rPr lang="ru-RU" sz="1800" dirty="0" err="1" smtClean="0"/>
              <a:t>Липенская</a:t>
            </a:r>
            <a:r>
              <a:rPr lang="ru-RU" sz="1800" dirty="0" smtClean="0"/>
              <a:t> </a:t>
            </a:r>
            <a:r>
              <a:rPr lang="ru-RU" sz="1800" dirty="0" err="1" smtClean="0"/>
              <a:t>оош</a:t>
            </a:r>
            <a:r>
              <a:rPr lang="ru-RU" sz="1800" dirty="0" smtClean="0"/>
              <a:t>» </a:t>
            </a:r>
          </a:p>
          <a:p>
            <a:pPr algn="r"/>
            <a:r>
              <a:rPr lang="ru-RU" sz="1800" dirty="0" err="1" smtClean="0"/>
              <a:t>Пеконкина</a:t>
            </a:r>
            <a:r>
              <a:rPr lang="ru-RU" sz="1800" dirty="0" smtClean="0"/>
              <a:t> Н.Н.</a:t>
            </a:r>
            <a:endParaRPr lang="ru-RU" sz="1800" dirty="0"/>
          </a:p>
        </p:txBody>
      </p:sp>
      <p:pic>
        <p:nvPicPr>
          <p:cNvPr id="1026" name="Picture 2" descr="C:\Users\Admin\Desktop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a0115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016125" cy="2520950"/>
          </a:xfrm>
          <a:prstGeom prst="rect">
            <a:avLst/>
          </a:prstGeom>
          <a:noFill/>
        </p:spPr>
      </p:pic>
      <p:pic>
        <p:nvPicPr>
          <p:cNvPr id="149509" name="Picture 5" descr="g0110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0350"/>
            <a:ext cx="2303462" cy="1728788"/>
          </a:xfrm>
          <a:prstGeom prst="rect">
            <a:avLst/>
          </a:prstGeom>
          <a:noFill/>
        </p:spPr>
      </p:pic>
      <p:pic>
        <p:nvPicPr>
          <p:cNvPr id="149510" name="Picture 6" descr="k01366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6632"/>
            <a:ext cx="1771650" cy="2060575"/>
          </a:xfrm>
          <a:prstGeom prst="rect">
            <a:avLst/>
          </a:prstGeom>
          <a:noFill/>
        </p:spPr>
      </p:pic>
      <p:pic>
        <p:nvPicPr>
          <p:cNvPr id="149513" name="Picture 9" descr="Iu3422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9080"/>
            <a:ext cx="1771650" cy="1971675"/>
          </a:xfrm>
          <a:prstGeom prst="rect">
            <a:avLst/>
          </a:prstGeom>
          <a:noFill/>
        </p:spPr>
      </p:pic>
      <p:pic>
        <p:nvPicPr>
          <p:cNvPr id="149514" name="Picture 10" descr="m01234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636838"/>
            <a:ext cx="2519362" cy="1871662"/>
          </a:xfrm>
          <a:prstGeom prst="rect">
            <a:avLst/>
          </a:prstGeom>
          <a:noFill/>
        </p:spPr>
      </p:pic>
      <p:pic>
        <p:nvPicPr>
          <p:cNvPr id="149515" name="Picture 11" descr="V3778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2382838" cy="2476500"/>
          </a:xfrm>
          <a:prstGeom prst="rect">
            <a:avLst/>
          </a:prstGeom>
          <a:noFill/>
        </p:spPr>
      </p:pic>
      <p:sp>
        <p:nvSpPr>
          <p:cNvPr id="14951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949950"/>
            <a:ext cx="4535488" cy="908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effectLst/>
              </a:rPr>
              <a:t>Вязники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effectLst/>
              </a:rPr>
              <a:t>                                    </a:t>
            </a:r>
            <a:r>
              <a:rPr lang="ru-RU" sz="1600" b="1">
                <a:effectLst/>
              </a:rPr>
              <a:t>Юрьев-Польской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 b="1">
              <a:effectLst/>
            </a:endParaRP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60848"/>
            <a:ext cx="4643437" cy="2952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effectLst/>
              </a:rPr>
              <a:t>                                               </a:t>
            </a:r>
            <a:r>
              <a:rPr lang="ru-RU" sz="1800" b="1" dirty="0" err="1">
                <a:effectLst/>
              </a:rPr>
              <a:t>Киржач</a:t>
            </a: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effectLst/>
              </a:rPr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effectLst/>
              </a:rPr>
              <a:t>               Муром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effectLst/>
              </a:rPr>
              <a:t>                                         </a:t>
            </a:r>
          </a:p>
        </p:txBody>
      </p:sp>
      <p:sp>
        <p:nvSpPr>
          <p:cNvPr id="149526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5724525" cy="935038"/>
          </a:xfrm>
          <a:noFill/>
          <a:ln/>
        </p:spPr>
        <p:txBody>
          <a:bodyPr/>
          <a:lstStyle/>
          <a:p>
            <a:pPr algn="l"/>
            <a:r>
              <a:rPr lang="ru-RU" sz="1800" b="1">
                <a:effectLst/>
              </a:rPr>
              <a:t>                                                         Гороховец</a:t>
            </a:r>
            <a:br>
              <a:rPr lang="ru-RU" sz="1800" b="1">
                <a:effectLst/>
              </a:rPr>
            </a:br>
            <a:r>
              <a:rPr lang="ru-RU" sz="1800" b="1">
                <a:effectLst/>
              </a:rPr>
              <a:t/>
            </a:r>
            <a:br>
              <a:rPr lang="ru-RU" sz="1800" b="1">
                <a:effectLst/>
              </a:rPr>
            </a:br>
            <a:r>
              <a:rPr lang="ru-RU" sz="1800" b="1">
                <a:effectLst/>
              </a:rPr>
              <a:t>      </a:t>
            </a:r>
            <a:br>
              <a:rPr lang="ru-RU" sz="1800" b="1">
                <a:effectLst/>
              </a:rPr>
            </a:br>
            <a:r>
              <a:rPr lang="ru-RU" sz="1800" b="1">
                <a:effectLst/>
              </a:rPr>
              <a:t>     Александров</a:t>
            </a:r>
          </a:p>
        </p:txBody>
      </p:sp>
      <p:pic>
        <p:nvPicPr>
          <p:cNvPr id="6146" name="Picture 2" descr="C:\Users\Admin\Desktop\загружен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79715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dmin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664296" cy="3240360"/>
          </a:xfrm>
          <a:prstGeom prst="rect">
            <a:avLst/>
          </a:prstGeom>
          <a:noFill/>
        </p:spPr>
      </p:pic>
      <p:pic>
        <p:nvPicPr>
          <p:cNvPr id="7173" name="Picture 5" descr="C:\Users\Admin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816424" cy="2376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1640" y="404664"/>
            <a:ext cx="702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Герб и флаг Владимирской области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Гордимся нашими достижениями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Admin\Desktop\0_ebcae_2226ded6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060848"/>
            <a:ext cx="4618856" cy="302873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32040" y="2636912"/>
            <a:ext cx="4038600" cy="4525963"/>
          </a:xfrm>
        </p:spPr>
        <p:txBody>
          <a:bodyPr/>
          <a:lstStyle/>
          <a:p>
            <a:r>
              <a:rPr lang="ru-RU" sz="2400" dirty="0" smtClean="0"/>
              <a:t>Трактор «Универсал», выпущенный в 1945 г. Владимирским тракторным заводом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Гордимся нашими достижениями</a:t>
            </a:r>
            <a:endParaRPr lang="ru-RU" sz="4000" dirty="0"/>
          </a:p>
        </p:txBody>
      </p:sp>
      <p:pic>
        <p:nvPicPr>
          <p:cNvPr id="10242" name="Picture 2" descr="C:\Users\Admin\Desktop\eo4225a_ke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4038600" cy="2842165"/>
          </a:xfrm>
          <a:prstGeom prst="rect">
            <a:avLst/>
          </a:prstGeom>
          <a:noFill/>
        </p:spPr>
      </p:pic>
      <p:pic>
        <p:nvPicPr>
          <p:cNvPr id="10243" name="Picture 3" descr="C:\Users\Admin\Desktop\k-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038600" cy="3028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5301208"/>
            <a:ext cx="53285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Экскаваторы и мотоциклы </a:t>
            </a:r>
          </a:p>
          <a:p>
            <a:pPr algn="ctr"/>
            <a:r>
              <a:rPr lang="ru-RU" sz="2000" dirty="0" err="1" smtClean="0"/>
              <a:t>ковровских</a:t>
            </a:r>
            <a:r>
              <a:rPr lang="ru-RU" sz="2000" dirty="0" smtClean="0"/>
              <a:t> заводов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Гордимся нашими достижениями</a:t>
            </a:r>
            <a:endParaRPr lang="ru-RU" sz="4000" dirty="0"/>
          </a:p>
        </p:txBody>
      </p:sp>
      <p:pic>
        <p:nvPicPr>
          <p:cNvPr id="5" name="Picture 4" descr="C:\Users\Admin\Desktop\тв рекорд102 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78200" cy="4525963"/>
          </a:xfrm>
          <a:prstGeom prst="rect">
            <a:avLst/>
          </a:prstGeom>
          <a:noFill/>
        </p:spPr>
      </p:pic>
      <p:pic>
        <p:nvPicPr>
          <p:cNvPr id="11266" name="Picture 2" descr="C:\Users\Admin\Desktop\crys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048000" cy="2457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6093296"/>
            <a:ext cx="24536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Телевизор «Рекорд» </a:t>
            </a:r>
          </a:p>
          <a:p>
            <a:pPr algn="ctr"/>
            <a:r>
              <a:rPr lang="ru-RU" dirty="0" smtClean="0"/>
              <a:t>г. Александров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941168"/>
            <a:ext cx="3806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Хрусталь из г. Гусь - Хрустальный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Город Суздаль – музей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под открытым небом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Admin\Desktop\suzdal-kremli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16294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загружен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752528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869160"/>
            <a:ext cx="866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Владимирский   гимнаст </a:t>
            </a:r>
          </a:p>
          <a:p>
            <a:pPr algn="ctr"/>
            <a:r>
              <a:rPr lang="ru-RU" sz="2400" dirty="0" smtClean="0"/>
              <a:t>Николай Андрианов – многократный олимпийский чемпион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/>
          <a:lstStyle/>
          <a:p>
            <a:r>
              <a:rPr lang="ru-RU" sz="3200" dirty="0" smtClean="0"/>
              <a:t>Знаменитый владимирский тяжеловоз</a:t>
            </a:r>
            <a:endParaRPr lang="ru-RU" sz="3200" dirty="0"/>
          </a:p>
        </p:txBody>
      </p:sp>
      <p:pic>
        <p:nvPicPr>
          <p:cNvPr id="13314" name="Picture 2" descr="C:\Users\Admin\Desktop\Владимирский тяжеловоз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19125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1132">
            <a:off x="372025" y="511319"/>
            <a:ext cx="321945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Admin\Desktop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3831">
            <a:off x="5533577" y="599163"/>
            <a:ext cx="338437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Users\Admin\Desktop\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4832">
            <a:off x="366180" y="4221145"/>
            <a:ext cx="3049661" cy="214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Admin\Desktop\DSC03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0539">
            <a:off x="5546472" y="4160581"/>
            <a:ext cx="3219450" cy="2152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Admin\Desktop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132856"/>
            <a:ext cx="3362325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816424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213285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«Наша задача – сделать так, чтобы каждый житель почувствовал праздник 70-летия области в своей душе, чтобы каждый принял в нём участие».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Губернатор Владимирской области С.Ю.Орлова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Владимир - центр Руси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548322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/>
              <a:t>Великий князь </a:t>
            </a:r>
            <a:r>
              <a:rPr lang="ru-RU" sz="2400" b="1" i="1" dirty="0">
                <a:hlinkClick r:id="rId2" action="ppaction://hlinksldjump"/>
              </a:rPr>
              <a:t>Андрей </a:t>
            </a:r>
            <a:r>
              <a:rPr lang="ru-RU" sz="2400" b="1" i="1" dirty="0" err="1">
                <a:hlinkClick r:id="rId2" action="ppaction://hlinksldjump"/>
              </a:rPr>
              <a:t>Боголюбский</a:t>
            </a:r>
            <a:r>
              <a:rPr lang="ru-RU" sz="2400" b="1" i="1" dirty="0">
                <a:hlinkClick r:id="rId2" action="ppaction://hlinksldjump"/>
              </a:rPr>
              <a:t> </a:t>
            </a:r>
            <a:r>
              <a:rPr lang="ru-RU" sz="2400" b="1" i="1" dirty="0"/>
              <a:t>перенес столицу Ростово-Суздальского княжества в город </a:t>
            </a:r>
            <a:r>
              <a:rPr lang="ru-RU" sz="2400" b="1" i="1" dirty="0" err="1"/>
              <a:t>Владимир-на-Клязьме</a:t>
            </a:r>
            <a:r>
              <a:rPr lang="ru-RU" sz="2400" b="1" i="1" dirty="0"/>
              <a:t>. </a:t>
            </a:r>
            <a:r>
              <a:rPr lang="ru-RU" sz="2400" b="1" i="1" dirty="0" smtClean="0"/>
              <a:t>Так </a:t>
            </a:r>
            <a:r>
              <a:rPr lang="ru-RU" sz="2400" b="1" i="1" dirty="0"/>
              <a:t>было образовано </a:t>
            </a:r>
            <a:r>
              <a:rPr lang="ru-RU" sz="2400" b="1" i="1" dirty="0">
                <a:solidFill>
                  <a:srgbClr val="FFFF00"/>
                </a:solidFill>
              </a:rPr>
              <a:t>Владимирское Великое Княжество </a:t>
            </a:r>
            <a:r>
              <a:rPr lang="ru-RU" sz="2400" b="1" i="1" dirty="0"/>
              <a:t>(1157 - 1362). Владимир стал политическим центром Руси, а вскоре и религиозным центром (из Киева во Владимир была перенесена резиденция Митрополита).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45413" name="Picture 5" descr="v_028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628775"/>
            <a:ext cx="2952750" cy="403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http://www.avo.ru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https://ru.wikipedia.org/wiki/</a:t>
            </a:r>
            <a:r>
              <a:rPr lang="ru-RU" sz="2400" dirty="0" err="1" smtClean="0">
                <a:hlinkClick r:id="rId3"/>
              </a:rPr>
              <a:t>Владимирская_область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http://zavladimir.ru/?p=20857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www.vedom.ru/society/history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book33.ru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04_bogolybski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3744912" cy="4733925"/>
          </a:xfrm>
          <a:prstGeom prst="rect">
            <a:avLst/>
          </a:prstGeom>
          <a:noFill/>
        </p:spPr>
      </p:pic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folHlink"/>
                </a:solidFill>
              </a:rPr>
              <a:t>Андрей Юрьевич Суздальский (Боголюбский)</a:t>
            </a:r>
            <a:r>
              <a:rPr lang="ru-RU" sz="4000"/>
              <a:t> 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844675"/>
            <a:ext cx="4402137" cy="4251325"/>
          </a:xfrm>
        </p:spPr>
        <p:txBody>
          <a:bodyPr/>
          <a:lstStyle/>
          <a:p>
            <a:r>
              <a:rPr lang="ru-RU" sz="1800" b="1" dirty="0">
                <a:effectLst/>
              </a:rPr>
              <a:t>Великий князь Владимирский </a:t>
            </a:r>
            <a:r>
              <a:rPr lang="ru-RU" sz="1800" b="1" u="sng" dirty="0">
                <a:solidFill>
                  <a:srgbClr val="FFA197"/>
                </a:solidFill>
                <a:effectLst/>
              </a:rPr>
              <a:t>1169-1174 гг.</a:t>
            </a:r>
          </a:p>
          <a:p>
            <a:r>
              <a:rPr lang="ru-RU" sz="1800" dirty="0">
                <a:solidFill>
                  <a:srgbClr val="FFFF00"/>
                </a:solidFill>
                <a:effectLst/>
              </a:rPr>
              <a:t> </a:t>
            </a:r>
            <a:r>
              <a:rPr lang="ru-RU" sz="1800" b="1" u="sng" dirty="0">
                <a:solidFill>
                  <a:srgbClr val="FFFF00"/>
                </a:solidFill>
                <a:effectLst/>
              </a:rPr>
              <a:t>В мае 1157 г.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effectLst/>
              </a:rPr>
              <a:t>Андрей принял власть в Суздале и Ростове, но сделал своим стольным городом Владимир. </a:t>
            </a:r>
            <a:br>
              <a:rPr lang="ru-RU" sz="1800" b="1" dirty="0">
                <a:effectLst/>
              </a:rPr>
            </a:br>
            <a:r>
              <a:rPr lang="ru-RU" sz="1800" b="1" dirty="0">
                <a:effectLst/>
              </a:rPr>
              <a:t>Кроме церкви Успения, он построил во Владимире Спасский и Вознесенский монастыри, церковь Покрова при устье Нерли и др. Помимо этого он расширил город и превратил его в неприступную крепость</a:t>
            </a:r>
            <a:r>
              <a:rPr lang="ru-RU" sz="1800" b="1" dirty="0" smtClean="0">
                <a:effectLst/>
              </a:rPr>
              <a:t>. При нём и его преемниках город Владимир достиг расцвета.</a:t>
            </a:r>
            <a:r>
              <a:rPr lang="ru-RU" sz="1800" b="1" dirty="0">
                <a:effectLst/>
              </a:rPr>
              <a:t/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Поражение </a:t>
            </a:r>
            <a:r>
              <a:rPr lang="ru-RU" sz="3600" dirty="0" err="1" smtClean="0">
                <a:solidFill>
                  <a:srgbClr val="FFFF00"/>
                </a:solidFill>
              </a:rPr>
              <a:t>Владимиро</a:t>
            </a:r>
            <a:r>
              <a:rPr lang="ru-RU" sz="3600" dirty="0" smtClean="0">
                <a:solidFill>
                  <a:srgbClr val="FFFF00"/>
                </a:solidFill>
              </a:rPr>
              <a:t> – Суздальского княжества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332037"/>
            <a:ext cx="4038600" cy="452596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FFFF00"/>
                </a:solidFill>
              </a:rPr>
              <a:t>1238 году </a:t>
            </a:r>
            <a:r>
              <a:rPr lang="ru-RU" dirty="0" err="1" smtClean="0"/>
              <a:t>татаро</a:t>
            </a:r>
            <a:r>
              <a:rPr lang="ru-RU" dirty="0" smtClean="0"/>
              <a:t> - монголы разорили Владимир, Суздаль, Юрьев – Польский.</a:t>
            </a:r>
            <a:endParaRPr lang="ru-RU" dirty="0"/>
          </a:p>
        </p:txBody>
      </p:sp>
      <p:pic>
        <p:nvPicPr>
          <p:cNvPr id="1026" name="Picture 2" descr="C:\Users\Admin\Desktop\250px-Mongols_vladim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381250" cy="4048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3515193" cy="6155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Взятие Владимира монголами.</a:t>
            </a:r>
          </a:p>
          <a:p>
            <a:r>
              <a:rPr lang="ru-RU" sz="1600" i="1" dirty="0" smtClean="0"/>
              <a:t>Миниатюра из русской летописи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Выдающиеся памятники </a:t>
            </a:r>
            <a:r>
              <a:rPr lang="ru-RU" sz="2800" dirty="0" err="1" smtClean="0">
                <a:solidFill>
                  <a:srgbClr val="FFFF00"/>
                </a:solidFill>
              </a:rPr>
              <a:t>Владимиро</a:t>
            </a:r>
            <a:r>
              <a:rPr lang="ru-RU" sz="2800" dirty="0" smtClean="0">
                <a:solidFill>
                  <a:srgbClr val="FFFF00"/>
                </a:solidFill>
              </a:rPr>
              <a:t> – Суздальской архитектуры </a:t>
            </a:r>
            <a:r>
              <a:rPr lang="en-US" sz="2800" dirty="0" smtClean="0">
                <a:solidFill>
                  <a:srgbClr val="FFFF00"/>
                </a:solidFill>
              </a:rPr>
              <a:t>XII</a:t>
            </a:r>
            <a:r>
              <a:rPr lang="ru-RU" sz="2800" dirty="0" smtClean="0">
                <a:solidFill>
                  <a:srgbClr val="FFFF00"/>
                </a:solidFill>
              </a:rPr>
              <a:t> – </a:t>
            </a:r>
            <a:r>
              <a:rPr lang="en-US" sz="2800" dirty="0" smtClean="0">
                <a:solidFill>
                  <a:srgbClr val="FFFF00"/>
                </a:solidFill>
              </a:rPr>
              <a:t>XIII</a:t>
            </a:r>
            <a:r>
              <a:rPr lang="ru-RU" sz="2800" dirty="0" smtClean="0">
                <a:solidFill>
                  <a:srgbClr val="FFFF00"/>
                </a:solidFill>
              </a:rPr>
              <a:t> в.в.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2619375" cy="1743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Admin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2085975" cy="219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Admin\Desktop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1847850" cy="247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Admin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77072"/>
            <a:ext cx="2409825" cy="1895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63688" y="3573016"/>
            <a:ext cx="177029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Золотые ворота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6237312"/>
            <a:ext cx="17858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Успенский собор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861048"/>
            <a:ext cx="205376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Дмитровский собор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6237312"/>
            <a:ext cx="279057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Церковь Покрова на Нерли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FF66"/>
                </a:solidFill>
              </a:rPr>
              <a:t>Владимирская область и её образование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616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Владимирская губерния была учреждена императрицей Екатериной II 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u="sng" dirty="0" smtClean="0">
                <a:solidFill>
                  <a:srgbClr val="FFA197"/>
                </a:solidFill>
              </a:rPr>
              <a:t>2 </a:t>
            </a:r>
            <a:r>
              <a:rPr lang="ru-RU" sz="2000" b="1" u="sng" dirty="0">
                <a:solidFill>
                  <a:srgbClr val="FFA197"/>
                </a:solidFill>
              </a:rPr>
              <a:t>марта 1778 года</a:t>
            </a:r>
            <a:r>
              <a:rPr lang="ru-RU" sz="2000" b="1" i="1" dirty="0"/>
              <a:t> (именной указ №14714). В состав губернии входили Владимир, Суздаль, Переславль-Залесский, Шуя, Вязники, Муром, Покров, </a:t>
            </a:r>
            <a:r>
              <a:rPr lang="ru-RU" sz="2000" b="1" i="1" dirty="0" err="1"/>
              <a:t>Юрьев-Польской</a:t>
            </a:r>
            <a:r>
              <a:rPr lang="ru-RU" sz="2000" b="1" i="1" dirty="0"/>
              <a:t>, Меленки, Гороховец, </a:t>
            </a:r>
            <a:r>
              <a:rPr lang="ru-RU" sz="2000" b="1" i="1" dirty="0" err="1"/>
              <a:t>Киржач</a:t>
            </a:r>
            <a:r>
              <a:rPr lang="ru-RU" sz="2000" b="1" i="1" dirty="0"/>
              <a:t>, Ковров, Судогда, Александров.</a:t>
            </a:r>
            <a:r>
              <a:rPr lang="ru-RU" sz="1600" b="1" i="1" dirty="0"/>
              <a:t> </a:t>
            </a:r>
          </a:p>
        </p:txBody>
      </p:sp>
      <p:pic>
        <p:nvPicPr>
          <p:cNvPr id="123909" name="Picture 5" descr="pe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816350" cy="381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perep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124744"/>
            <a:ext cx="3589137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2132856"/>
            <a:ext cx="4038600" cy="4525963"/>
          </a:xfrm>
        </p:spPr>
        <p:txBody>
          <a:bodyPr/>
          <a:lstStyle/>
          <a:p>
            <a:r>
              <a:rPr lang="ru-RU" sz="2000" b="1" i="1" dirty="0" smtClean="0">
                <a:cs typeface="Times New Roman" pitchFamily="18" charset="0"/>
              </a:rPr>
              <a:t>Владимирская губерния существовала и после революции 1917 г. Она была упразднена только в 1929 году</a:t>
            </a:r>
            <a:r>
              <a:rPr lang="ru-RU" sz="2400" b="1" i="1" dirty="0" smtClean="0">
                <a:cs typeface="Times New Roman" pitchFamily="18" charset="0"/>
              </a:rPr>
              <a:t>.</a:t>
            </a:r>
            <a:endParaRPr lang="ru-RU" sz="20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25963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FFA197"/>
                </a:solidFill>
              </a:rPr>
              <a:t>14 августа 1944 года</a:t>
            </a:r>
            <a:r>
              <a:rPr lang="ru-RU" sz="2400" b="1" i="1" dirty="0" smtClean="0"/>
              <a:t> Указом Президиума ВС СССР образована Владимирская область, до этого Владимир входил в Ивановскую область. К области были присоединены несколько районов Горьковской и Московской областей.</a:t>
            </a:r>
          </a:p>
          <a:p>
            <a:endParaRPr lang="ru-RU" sz="2400" dirty="0"/>
          </a:p>
        </p:txBody>
      </p:sp>
      <p:pic>
        <p:nvPicPr>
          <p:cNvPr id="4098" name="Picture 2" descr="C:\Users\Admin\Desktop\DSC_3622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6004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229600" cy="58324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b="1" i="1" dirty="0">
                <a:effectLst/>
              </a:rPr>
              <a:t/>
            </a:r>
            <a:br>
              <a:rPr lang="ru-RU" sz="2000" b="1" i="1" dirty="0">
                <a:effectLst/>
              </a:rPr>
            </a:br>
            <a:endParaRPr lang="ru-RU" sz="20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effectLst/>
              </a:rPr>
              <a:t>Ныне </a:t>
            </a:r>
            <a:r>
              <a:rPr lang="ru-RU" sz="2000" b="1" i="1" dirty="0">
                <a:effectLst/>
              </a:rPr>
              <a:t>в состав </a:t>
            </a:r>
            <a:r>
              <a:rPr lang="ru-RU" sz="2000" b="1" i="1" dirty="0" smtClean="0">
                <a:effectLst/>
              </a:rPr>
              <a:t>Владимирской области </a:t>
            </a:r>
            <a:r>
              <a:rPr lang="ru-RU" sz="2000" b="1" i="1" dirty="0">
                <a:effectLst/>
              </a:rPr>
              <a:t>входят </a:t>
            </a:r>
            <a:r>
              <a:rPr lang="ru-RU" sz="2000" b="1" i="1" dirty="0" smtClean="0">
                <a:effectLst/>
              </a:rPr>
              <a:t>16 районов: </a:t>
            </a:r>
            <a:r>
              <a:rPr lang="ru-RU" sz="2000" b="1" i="1" dirty="0">
                <a:effectLst/>
              </a:rPr>
              <a:t>Александровский (г.Александров), </a:t>
            </a:r>
            <a:r>
              <a:rPr lang="ru-RU" sz="2000" b="1" i="1" dirty="0" err="1">
                <a:effectLst/>
              </a:rPr>
              <a:t>Вязниковский</a:t>
            </a:r>
            <a:r>
              <a:rPr lang="ru-RU" sz="2000" b="1" i="1" dirty="0">
                <a:effectLst/>
              </a:rPr>
              <a:t> (г.Вязники), </a:t>
            </a:r>
            <a:r>
              <a:rPr lang="ru-RU" sz="2000" b="1" i="1" dirty="0" err="1">
                <a:effectLst/>
              </a:rPr>
              <a:t>Гороховецкий</a:t>
            </a:r>
            <a:r>
              <a:rPr lang="ru-RU" sz="2000" b="1" i="1" dirty="0">
                <a:effectLst/>
              </a:rPr>
              <a:t> (г. Гороховец), Гусь-Хрустальный (г.Гусь-Хрустальный), </a:t>
            </a:r>
            <a:r>
              <a:rPr lang="ru-RU" sz="2000" b="1" i="1" dirty="0" err="1">
                <a:effectLst/>
              </a:rPr>
              <a:t>Камешковский</a:t>
            </a:r>
            <a:r>
              <a:rPr lang="ru-RU" sz="2000" b="1" i="1" dirty="0">
                <a:effectLst/>
              </a:rPr>
              <a:t> (г.Камешково), </a:t>
            </a:r>
            <a:r>
              <a:rPr lang="ru-RU" sz="2000" b="1" i="1" dirty="0" err="1">
                <a:effectLst/>
              </a:rPr>
              <a:t>Киржачский</a:t>
            </a:r>
            <a:r>
              <a:rPr lang="ru-RU" sz="2000" b="1" i="1" dirty="0">
                <a:effectLst/>
              </a:rPr>
              <a:t> (г. </a:t>
            </a:r>
            <a:r>
              <a:rPr lang="ru-RU" sz="2000" b="1" i="1" dirty="0" err="1">
                <a:effectLst/>
              </a:rPr>
              <a:t>Киржач</a:t>
            </a:r>
            <a:r>
              <a:rPr lang="ru-RU" sz="2000" b="1" i="1" dirty="0">
                <a:effectLst/>
              </a:rPr>
              <a:t>), </a:t>
            </a:r>
            <a:r>
              <a:rPr lang="ru-RU" sz="2000" b="1" i="1" dirty="0" err="1">
                <a:effectLst/>
              </a:rPr>
              <a:t>Ковровский</a:t>
            </a:r>
            <a:r>
              <a:rPr lang="ru-RU" sz="2000" b="1" i="1" dirty="0">
                <a:effectLst/>
              </a:rPr>
              <a:t> (г.Ковров), </a:t>
            </a:r>
            <a:r>
              <a:rPr lang="ru-RU" sz="2000" b="1" i="1" dirty="0" err="1">
                <a:effectLst/>
              </a:rPr>
              <a:t>Кольчугинский</a:t>
            </a:r>
            <a:r>
              <a:rPr lang="ru-RU" sz="2000" b="1" i="1" dirty="0">
                <a:effectLst/>
              </a:rPr>
              <a:t> (г.Кольчугино), </a:t>
            </a:r>
            <a:r>
              <a:rPr lang="ru-RU" sz="2000" b="1" i="1" dirty="0" err="1">
                <a:effectLst/>
              </a:rPr>
              <a:t>Меленковский</a:t>
            </a:r>
            <a:r>
              <a:rPr lang="ru-RU" sz="2000" b="1" i="1" dirty="0">
                <a:effectLst/>
              </a:rPr>
              <a:t> (г. Меленки), Муромский (г.Муром), </a:t>
            </a:r>
            <a:r>
              <a:rPr lang="ru-RU" sz="2000" b="1" i="1" dirty="0" err="1">
                <a:effectLst/>
              </a:rPr>
              <a:t>Петушинский</a:t>
            </a:r>
            <a:r>
              <a:rPr lang="ru-RU" sz="2000" b="1" i="1" dirty="0">
                <a:effectLst/>
              </a:rPr>
              <a:t> (г.Петушки), </a:t>
            </a:r>
            <a:r>
              <a:rPr lang="ru-RU" sz="2000" b="1" i="1" dirty="0" err="1">
                <a:effectLst/>
              </a:rPr>
              <a:t>Селивановский</a:t>
            </a:r>
            <a:r>
              <a:rPr lang="ru-RU" sz="2000" b="1" i="1" dirty="0">
                <a:effectLst/>
              </a:rPr>
              <a:t> (</a:t>
            </a:r>
            <a:r>
              <a:rPr lang="ru-RU" sz="2000" b="1" i="1" dirty="0" err="1">
                <a:effectLst/>
              </a:rPr>
              <a:t>пгт.Красная</a:t>
            </a:r>
            <a:r>
              <a:rPr lang="ru-RU" sz="2000" b="1" i="1" dirty="0">
                <a:effectLst/>
              </a:rPr>
              <a:t> Горбатка), </a:t>
            </a:r>
            <a:r>
              <a:rPr lang="ru-RU" sz="2000" b="1" i="1" dirty="0" err="1">
                <a:effectLst/>
              </a:rPr>
              <a:t>Собинский</a:t>
            </a:r>
            <a:r>
              <a:rPr lang="ru-RU" sz="2000" b="1" i="1" dirty="0">
                <a:effectLst/>
              </a:rPr>
              <a:t> (</a:t>
            </a:r>
            <a:r>
              <a:rPr lang="ru-RU" sz="2000" b="1" i="1" dirty="0" err="1">
                <a:effectLst/>
              </a:rPr>
              <a:t>г.Собинка</a:t>
            </a:r>
            <a:r>
              <a:rPr lang="ru-RU" sz="2000" b="1" i="1" dirty="0">
                <a:effectLst/>
              </a:rPr>
              <a:t>), </a:t>
            </a:r>
            <a:r>
              <a:rPr lang="ru-RU" sz="2000" b="1" i="1" dirty="0" err="1">
                <a:effectLst/>
              </a:rPr>
              <a:t>Судогодский</a:t>
            </a:r>
            <a:r>
              <a:rPr lang="ru-RU" sz="2000" b="1" i="1" dirty="0">
                <a:effectLst/>
              </a:rPr>
              <a:t> (г. Судогда), Суздальский (г.Суздаль), </a:t>
            </a:r>
            <a:r>
              <a:rPr lang="ru-RU" sz="2000" b="1" i="1" dirty="0" err="1">
                <a:effectLst/>
              </a:rPr>
              <a:t>Юрьев-Польской</a:t>
            </a:r>
            <a:r>
              <a:rPr lang="ru-RU" sz="2000" b="1" i="1" dirty="0">
                <a:effectLst/>
              </a:rPr>
              <a:t> (г. </a:t>
            </a:r>
            <a:r>
              <a:rPr lang="ru-RU" sz="2000" b="1" i="1" dirty="0" err="1">
                <a:effectLst/>
              </a:rPr>
              <a:t>Юрьев-Польской</a:t>
            </a:r>
            <a:r>
              <a:rPr lang="ru-RU" sz="2000" b="1" i="1" dirty="0">
                <a:effectLst/>
              </a:rPr>
              <a:t>). </a:t>
            </a:r>
            <a:endParaRPr lang="ru-RU" sz="2000" b="1" i="1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/>
              <a:t>23 города и 9 посёлков городского типа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/>
              <a:t>Территория региона составляет 29000 кв. км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effectLst/>
              </a:rPr>
              <a:t>Население – 1млн. 413 тыс. человек</a:t>
            </a:r>
            <a:r>
              <a:rPr lang="ru-RU" sz="2000" b="1" i="1" dirty="0">
                <a:effectLst/>
              </a:rPr>
              <a:t/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/>
            </a:r>
            <a:br>
              <a:rPr lang="ru-RU" sz="2000" b="1" i="1" dirty="0">
                <a:effectLst/>
              </a:rPr>
            </a:br>
            <a:endParaRPr lang="ru-RU" sz="2000" b="1" i="1" dirty="0">
              <a:effectLst/>
            </a:endParaRPr>
          </a:p>
        </p:txBody>
      </p:sp>
      <p:pic>
        <p:nvPicPr>
          <p:cNvPr id="5122" name="Picture 2" descr="C:\Users\Admin\Desktop\39d3776958b7b1833933c249ce435e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3218656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388</TotalTime>
  <Words>375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Тема23</vt:lpstr>
      <vt:lpstr>70-летию Владимирской области посвящается…</vt:lpstr>
      <vt:lpstr>Владимир - центр Руси</vt:lpstr>
      <vt:lpstr>Андрей Юрьевич Суздальский (Боголюбский) </vt:lpstr>
      <vt:lpstr>Поражение Владимиро – Суздальского княжества</vt:lpstr>
      <vt:lpstr>Выдающиеся памятники Владимиро – Суздальской архитектуры XII – XIII в.в.</vt:lpstr>
      <vt:lpstr>Владимирская область и её образование</vt:lpstr>
      <vt:lpstr>Слайд 7</vt:lpstr>
      <vt:lpstr>Слайд 8</vt:lpstr>
      <vt:lpstr>Слайд 9</vt:lpstr>
      <vt:lpstr>                                                         Гороховец              Александров</vt:lpstr>
      <vt:lpstr>Слайд 11</vt:lpstr>
      <vt:lpstr>Гордимся нашими достижениями</vt:lpstr>
      <vt:lpstr>Гордимся нашими достижениями</vt:lpstr>
      <vt:lpstr>Гордимся нашими достижениями</vt:lpstr>
      <vt:lpstr>Город Суздаль – музей  под открытым небом</vt:lpstr>
      <vt:lpstr>Слайд 16</vt:lpstr>
      <vt:lpstr>Знаменитый владимирский тяжеловоз</vt:lpstr>
      <vt:lpstr>Слайд 18</vt:lpstr>
      <vt:lpstr>Слайд 19</vt:lpstr>
      <vt:lpstr>Использованные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Владимирской области посвящается…</dc:title>
  <dc:creator>Admin</dc:creator>
  <cp:lastModifiedBy>Admin</cp:lastModifiedBy>
  <cp:revision>40</cp:revision>
  <dcterms:created xsi:type="dcterms:W3CDTF">2014-08-27T16:01:41Z</dcterms:created>
  <dcterms:modified xsi:type="dcterms:W3CDTF">2014-08-29T17:16:11Z</dcterms:modified>
</cp:coreProperties>
</file>