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4E1F-21F6-436B-8125-4A3056810259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A9A5-17F9-4407-AD01-CECE4A94AA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4E1F-21F6-436B-8125-4A3056810259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A9A5-17F9-4407-AD01-CECE4A94A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4E1F-21F6-436B-8125-4A3056810259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A9A5-17F9-4407-AD01-CECE4A94A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4E1F-21F6-436B-8125-4A3056810259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A9A5-17F9-4407-AD01-CECE4A94AA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4E1F-21F6-436B-8125-4A3056810259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A9A5-17F9-4407-AD01-CECE4A94A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4E1F-21F6-436B-8125-4A3056810259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A9A5-17F9-4407-AD01-CECE4A94AA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4E1F-21F6-436B-8125-4A3056810259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A9A5-17F9-4407-AD01-CECE4A94AA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4E1F-21F6-436B-8125-4A3056810259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A9A5-17F9-4407-AD01-CECE4A94A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4E1F-21F6-436B-8125-4A3056810259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A9A5-17F9-4407-AD01-CECE4A94A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4E1F-21F6-436B-8125-4A3056810259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A9A5-17F9-4407-AD01-CECE4A94AA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4E1F-21F6-436B-8125-4A3056810259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A9A5-17F9-4407-AD01-CECE4A94AA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334E1F-21F6-436B-8125-4A3056810259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0DA9A5-17F9-4407-AD01-CECE4A94AA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8676" y="655570"/>
            <a:ext cx="7529538" cy="507209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учитель-логопед: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Повалей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София 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Александровна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71736" y="1928802"/>
            <a:ext cx="3786214" cy="2428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вук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214500_html_m646540b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7224" y="642918"/>
            <a:ext cx="1500198" cy="12954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lum bright="-12000"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4429132"/>
            <a:ext cx="1571636" cy="128588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Содержимое 5" descr="слоги - копия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4214818"/>
            <a:ext cx="1294695" cy="150758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Содержимое 4" descr="0_5c6f4_677c0d55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2071678"/>
            <a:ext cx="1493691" cy="1643074"/>
          </a:xfrm>
          <a:prstGeom prst="rect">
            <a:avLst/>
          </a:prstGeom>
          <a:ln w="38100">
            <a:noFill/>
          </a:ln>
        </p:spPr>
      </p:pic>
      <p:pic>
        <p:nvPicPr>
          <p:cNvPr id="13" name="Содержимое 3" descr="4569_html_m5ad6d0c7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454" y="642918"/>
            <a:ext cx="1428760" cy="1317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2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0"/>
    </mc:Choice>
    <mc:Fallback xmlns="">
      <p:transition spd="slow" advTm="819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1500174"/>
            <a:ext cx="7858180" cy="5000660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Повтори: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 –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УЧЬИ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КОСТЁ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КОТЁ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– ИГ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ШУ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 – ТУ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ЫБКА  -У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ЫБКА 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500034" y="428604"/>
            <a:ext cx="8229600" cy="621510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ДИФФЕРЕНЦИАЦИЯ ЗВУКОВ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СЛОВАХ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0" y="5429264"/>
            <a:ext cx="1443901" cy="142873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" name="Содержимое 7" descr="0a20cf33ea3863d54029706cd3f18ff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0"/>
            <a:ext cx="1500166" cy="157161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2209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8"/>
    </mc:Choice>
    <mc:Fallback xmlns="">
      <p:transition spd="slow" advTm="291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142844" y="0"/>
            <a:ext cx="8858312" cy="17144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142852"/>
            <a:ext cx="8501122" cy="1500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ДИФФЕРЕНЦИАЦИЯ ЗВУКОВ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[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]-[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СЛОВАХ-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КВАЗИОМОНИМАХ  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Игра « Будь внимателен».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Детям предлагается чётко назвать то, что они видят на картинке. (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С помощью таких картинок проверяется способность слуховой дифференциации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] [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] [j]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14" descr="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928802"/>
            <a:ext cx="3670386" cy="2047207"/>
          </a:xfrm>
          <a:prstGeom prst="rect">
            <a:avLst/>
          </a:prstGeom>
          <a:ln w="38100"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Содержимое 6" descr="9-300x2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357694"/>
            <a:ext cx="3714776" cy="185738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Содержимое 13" descr="2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1928802"/>
            <a:ext cx="3500462" cy="1981877"/>
          </a:xfrm>
          <a:prstGeom prst="rect">
            <a:avLst/>
          </a:prstGeom>
          <a:ln w="38100"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9" name="Содержимое 6" descr="23 - копи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4286256"/>
            <a:ext cx="3682441" cy="185738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Picture 10" descr="http://i49.mindmix.ru/0/46/34600/9/323709/eyes7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4643446"/>
            <a:ext cx="1714512" cy="1000132"/>
          </a:xfrm>
          <a:prstGeom prst="rect">
            <a:avLst/>
          </a:prstGeom>
          <a:noFill/>
        </p:spPr>
      </p:pic>
      <p:pic>
        <p:nvPicPr>
          <p:cNvPr id="11" name="Picture 10" descr="http://www.itogi74.ru/files/block/000001/image/pr3e100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4429132"/>
            <a:ext cx="1643074" cy="159857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2" name="Текст 4"/>
          <p:cNvSpPr txBox="1">
            <a:spLocks/>
          </p:cNvSpPr>
          <p:nvPr/>
        </p:nvSpPr>
        <p:spPr>
          <a:xfrm>
            <a:off x="1357290" y="4000504"/>
            <a:ext cx="1500197" cy="28575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РОЖКИ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-ЛОЖКИ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4"/>
          <p:cNvSpPr txBox="1">
            <a:spLocks/>
          </p:cNvSpPr>
          <p:nvPr/>
        </p:nvSpPr>
        <p:spPr>
          <a:xfrm>
            <a:off x="6143636" y="3929066"/>
            <a:ext cx="1285884" cy="28575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Р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АК-ЛАК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4"/>
          <p:cNvSpPr txBox="1">
            <a:spLocks/>
          </p:cNvSpPr>
          <p:nvPr/>
        </p:nvSpPr>
        <p:spPr>
          <a:xfrm>
            <a:off x="1357290" y="6215082"/>
            <a:ext cx="1481149" cy="28575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МАРК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А-МАЙКА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4"/>
          <p:cNvSpPr txBox="1">
            <a:spLocks/>
          </p:cNvSpPr>
          <p:nvPr/>
        </p:nvSpPr>
        <p:spPr>
          <a:xfrm>
            <a:off x="6357950" y="6215082"/>
            <a:ext cx="1285884" cy="28575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ГЛАЗА-ГРОЗА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0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7858180" cy="4214842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Повтори: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АД,ЗЕ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О,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АССО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К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О,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ЫБО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ОВ,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ЫГА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УБИ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500034" y="428604"/>
            <a:ext cx="8229600" cy="621510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ДИФФЕРЕНЦИАЦИЯ ЗВУКОВ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СЛОВАХ, ГДЕ ВСТРЕЧАЮТСЯ</a:t>
            </a:r>
          </a:p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ОБА  ЗВУКА</a:t>
            </a:r>
          </a:p>
          <a:p>
            <a:pPr algn="ctr"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7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8"/>
    </mc:Choice>
    <mc:Fallback xmlns="">
      <p:transition spd="slow" advTm="291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42910" y="1857364"/>
            <a:ext cx="7858180" cy="4357718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Повтори: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РИСОВА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ХУДОЖНИК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АМУ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 КА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ТИНУ   ВСТАВИ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В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АМУ.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ГОВОРИ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 СО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ОКЕ  СО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ОКА: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 Я  КАК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ЫБА  МО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ЧУ НА У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ОКЕ».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  У  К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Ы  УК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  КО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Ы,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  К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 У  КА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 УК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 К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НЕТ.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500034" y="428604"/>
            <a:ext cx="8229600" cy="621510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ДИФФЕРЕНЦИАЦИЯ ЗВУКОВ</a:t>
            </a:r>
          </a:p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СКОРОГОВОРКАХ</a:t>
            </a:r>
          </a:p>
          <a:p>
            <a:pPr algn="ctr"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8"/>
    </mc:Choice>
    <mc:Fallback xmlns="">
      <p:transition spd="slow" advTm="291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7858180" cy="4214842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ОГО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ЧЁННАЯ  СО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ВОЗВ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АЩА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АСЯ   С  У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ОКА.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ВЕСЬ  У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  БО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 С  СОЙКОЙ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 ДОМОЙ  ВЕ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НУ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АСЬ  С  ДВОЙКОЙ.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500034" y="428604"/>
            <a:ext cx="8229600" cy="621510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ДИФФЕРЕНЦИАЦИЯ ЗВУКОВ</a:t>
            </a:r>
          </a:p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СТИХОТВОРЕНИЯХ</a:t>
            </a:r>
          </a:p>
          <a:p>
            <a:pPr algn="ctr"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8"/>
    </mc:Choice>
    <mc:Fallback xmlns="">
      <p:transition spd="slow" advTm="291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142844" y="142852"/>
            <a:ext cx="8858312" cy="650085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ЗВУКОВОГО АНАЛИЗА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142844" y="1285860"/>
            <a:ext cx="8858312" cy="52864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Определение наличия или отсутствия заданного звука в слове. </a:t>
            </a:r>
          </a:p>
          <a:p>
            <a:pPr lvl="0"/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  «ПОЙМАЙ  НУЖНЫЙ  ЗВУК».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сидят по кругу. Педагог предлагает детям хлопнуть в ладоши, когда они услышат звук [Р]. Далее предлагаются разные звуки: А, П, Р, Т, У, Р, С, О, Р,  К, Н и т.п.</a:t>
            </a:r>
          </a:p>
          <a:p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Выделение первого и последнего звука в слове.</a:t>
            </a:r>
          </a:p>
          <a:p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  «ОПРЕДЕЛИ  МЕСТО  ЗВУКА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 СЛОВАХ  (в начале слова, в конце)».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Rectangle 2"/>
          <p:cNvSpPr>
            <a:spLocks noChangeAspect="1" noChangeArrowheads="1"/>
          </p:cNvSpPr>
          <p:nvPr/>
        </p:nvSpPr>
        <p:spPr bwMode="auto">
          <a:xfrm>
            <a:off x="2610845" y="5934093"/>
            <a:ext cx="175213" cy="304800"/>
          </a:xfrm>
          <a:prstGeom prst="rect">
            <a:avLst/>
          </a:prstGeom>
          <a:solidFill>
            <a:srgbClr val="FF1D1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AutoShape 5"/>
          <p:cNvSpPr>
            <a:spLocks noChangeAspect="1" noChangeArrowheads="1"/>
          </p:cNvSpPr>
          <p:nvPr/>
        </p:nvSpPr>
        <p:spPr bwMode="auto">
          <a:xfrm>
            <a:off x="2328858" y="6086493"/>
            <a:ext cx="261542" cy="152401"/>
          </a:xfrm>
          <a:prstGeom prst="flowChartProcess">
            <a:avLst/>
          </a:prstGeom>
          <a:solidFill>
            <a:srgbClr val="275C9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AutoShape 6"/>
          <p:cNvSpPr>
            <a:spLocks noChangeAspect="1" noChangeArrowheads="1"/>
          </p:cNvSpPr>
          <p:nvPr/>
        </p:nvSpPr>
        <p:spPr bwMode="auto">
          <a:xfrm>
            <a:off x="2328858" y="5934093"/>
            <a:ext cx="85818" cy="52388"/>
          </a:xfrm>
          <a:prstGeom prst="flowChartProcess">
            <a:avLst/>
          </a:prstGeom>
          <a:gradFill rotWithShape="0">
            <a:gsLst>
              <a:gs pos="0">
                <a:srgbClr val="4F81BD"/>
              </a:gs>
              <a:gs pos="100000">
                <a:srgbClr val="365E8F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AutoShape 7"/>
          <p:cNvSpPr>
            <a:spLocks noChangeAspect="1" noChangeArrowheads="1"/>
          </p:cNvSpPr>
          <p:nvPr/>
        </p:nvSpPr>
        <p:spPr bwMode="auto">
          <a:xfrm>
            <a:off x="2328858" y="6010293"/>
            <a:ext cx="85818" cy="53578"/>
          </a:xfrm>
          <a:prstGeom prst="flowChartProcess">
            <a:avLst/>
          </a:prstGeom>
          <a:solidFill>
            <a:srgbClr val="E36C0A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AutoShape 8"/>
          <p:cNvSpPr>
            <a:spLocks noChangeAspect="1" noChangeArrowheads="1"/>
          </p:cNvSpPr>
          <p:nvPr/>
        </p:nvSpPr>
        <p:spPr bwMode="auto">
          <a:xfrm rot="10800000">
            <a:off x="2633658" y="5934093"/>
            <a:ext cx="152400" cy="152680"/>
          </a:xfrm>
          <a:prstGeom prst="flowChartDelay">
            <a:avLst/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AutoShape 9"/>
          <p:cNvSpPr>
            <a:spLocks noChangeAspect="1" noChangeArrowheads="1"/>
          </p:cNvSpPr>
          <p:nvPr/>
        </p:nvSpPr>
        <p:spPr bwMode="auto">
          <a:xfrm>
            <a:off x="2252658" y="6315093"/>
            <a:ext cx="567451" cy="76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Oval 10"/>
          <p:cNvSpPr>
            <a:spLocks noChangeAspect="1" noChangeArrowheads="1"/>
          </p:cNvSpPr>
          <p:nvPr/>
        </p:nvSpPr>
        <p:spPr bwMode="auto">
          <a:xfrm>
            <a:off x="2252658" y="6315093"/>
            <a:ext cx="226548" cy="228600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AutoShape 13"/>
          <p:cNvSpPr>
            <a:spLocks noChangeAspect="1" noChangeArrowheads="1"/>
          </p:cNvSpPr>
          <p:nvPr/>
        </p:nvSpPr>
        <p:spPr bwMode="auto">
          <a:xfrm>
            <a:off x="2176458" y="6238893"/>
            <a:ext cx="625026" cy="76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Oval 14"/>
          <p:cNvSpPr>
            <a:spLocks noChangeAspect="1" noChangeArrowheads="1"/>
          </p:cNvSpPr>
          <p:nvPr/>
        </p:nvSpPr>
        <p:spPr bwMode="auto">
          <a:xfrm>
            <a:off x="2557458" y="6315093"/>
            <a:ext cx="228600" cy="222563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Oval 17"/>
          <p:cNvSpPr>
            <a:spLocks noChangeAspect="1" noChangeArrowheads="1"/>
          </p:cNvSpPr>
          <p:nvPr/>
        </p:nvSpPr>
        <p:spPr bwMode="auto">
          <a:xfrm>
            <a:off x="2328858" y="6391293"/>
            <a:ext cx="76200" cy="79225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AutoShape 18"/>
          <p:cNvSpPr>
            <a:spLocks noChangeAspect="1" noChangeArrowheads="1"/>
          </p:cNvSpPr>
          <p:nvPr/>
        </p:nvSpPr>
        <p:spPr bwMode="auto">
          <a:xfrm rot="2676984" flipV="1">
            <a:off x="2299692" y="6271877"/>
            <a:ext cx="332864" cy="53519"/>
          </a:xfrm>
          <a:prstGeom prst="flowChartManualInpu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AutoShape 20"/>
          <p:cNvSpPr>
            <a:spLocks noChangeAspect="1" noChangeArrowheads="1"/>
          </p:cNvSpPr>
          <p:nvPr/>
        </p:nvSpPr>
        <p:spPr bwMode="auto">
          <a:xfrm rot="5400000" flipH="1">
            <a:off x="2495211" y="6224940"/>
            <a:ext cx="45719" cy="378425"/>
          </a:xfrm>
          <a:prstGeom prst="flowChartProcess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AutoShape 12"/>
          <p:cNvSpPr>
            <a:spLocks noChangeAspect="1" noChangeArrowheads="1"/>
          </p:cNvSpPr>
          <p:nvPr/>
        </p:nvSpPr>
        <p:spPr bwMode="auto">
          <a:xfrm>
            <a:off x="2481258" y="5857893"/>
            <a:ext cx="327170" cy="4571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Oval 17"/>
          <p:cNvSpPr>
            <a:spLocks noChangeAspect="1" noChangeArrowheads="1"/>
          </p:cNvSpPr>
          <p:nvPr/>
        </p:nvSpPr>
        <p:spPr bwMode="auto">
          <a:xfrm flipV="1">
            <a:off x="2633658" y="6391293"/>
            <a:ext cx="106683" cy="110918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AutoShape 25"/>
          <p:cNvSpPr>
            <a:spLocks noChangeAspect="1" noChangeArrowheads="1"/>
          </p:cNvSpPr>
          <p:nvPr/>
        </p:nvSpPr>
        <p:spPr bwMode="auto">
          <a:xfrm>
            <a:off x="2786058" y="6238893"/>
            <a:ext cx="183555" cy="333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26"/>
          <p:cNvSpPr>
            <a:spLocks noChangeArrowheads="1"/>
          </p:cNvSpPr>
          <p:nvPr/>
        </p:nvSpPr>
        <p:spPr bwMode="auto">
          <a:xfrm rot="16983">
            <a:off x="3015979" y="5934101"/>
            <a:ext cx="760862" cy="380994"/>
          </a:xfrm>
          <a:prstGeom prst="flowChartProcess">
            <a:avLst/>
          </a:prstGeom>
          <a:solidFill>
            <a:srgbClr val="00B050"/>
          </a:soli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AutoShape 28"/>
          <p:cNvSpPr>
            <a:spLocks noChangeArrowheads="1"/>
          </p:cNvSpPr>
          <p:nvPr/>
        </p:nvSpPr>
        <p:spPr bwMode="auto">
          <a:xfrm>
            <a:off x="2938458" y="5857893"/>
            <a:ext cx="914400" cy="4571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9"/>
          <p:cNvSpPr>
            <a:spLocks noChangeArrowheads="1"/>
          </p:cNvSpPr>
          <p:nvPr/>
        </p:nvSpPr>
        <p:spPr bwMode="auto">
          <a:xfrm rot="16983" flipV="1">
            <a:off x="3014766" y="6240774"/>
            <a:ext cx="761641" cy="45719"/>
          </a:xfrm>
          <a:prstGeom prst="flowChartProcess">
            <a:avLst/>
          </a:prstGeom>
          <a:solidFill>
            <a:srgbClr val="D9092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27"/>
          <p:cNvSpPr>
            <a:spLocks noChangeArrowheads="1"/>
          </p:cNvSpPr>
          <p:nvPr/>
        </p:nvSpPr>
        <p:spPr bwMode="auto">
          <a:xfrm rot="16983">
            <a:off x="3091235" y="6010671"/>
            <a:ext cx="153154" cy="152772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Oval 14"/>
          <p:cNvSpPr>
            <a:spLocks noChangeAspect="1" noChangeArrowheads="1"/>
          </p:cNvSpPr>
          <p:nvPr/>
        </p:nvSpPr>
        <p:spPr bwMode="auto">
          <a:xfrm>
            <a:off x="3471858" y="6315093"/>
            <a:ext cx="228600" cy="222563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Oval 14"/>
          <p:cNvSpPr>
            <a:spLocks noChangeAspect="1" noChangeArrowheads="1"/>
          </p:cNvSpPr>
          <p:nvPr/>
        </p:nvSpPr>
        <p:spPr bwMode="auto">
          <a:xfrm>
            <a:off x="3090858" y="6315093"/>
            <a:ext cx="228600" cy="222563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AutoShape 27"/>
          <p:cNvSpPr>
            <a:spLocks noChangeArrowheads="1"/>
          </p:cNvSpPr>
          <p:nvPr/>
        </p:nvSpPr>
        <p:spPr bwMode="auto">
          <a:xfrm rot="16983">
            <a:off x="3319835" y="6010671"/>
            <a:ext cx="153154" cy="152772"/>
          </a:xfrm>
          <a:prstGeom prst="flowChartProcess">
            <a:avLst/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AutoShape 27"/>
          <p:cNvSpPr>
            <a:spLocks noChangeArrowheads="1"/>
          </p:cNvSpPr>
          <p:nvPr/>
        </p:nvSpPr>
        <p:spPr bwMode="auto">
          <a:xfrm rot="16983">
            <a:off x="3548435" y="6010670"/>
            <a:ext cx="153154" cy="152772"/>
          </a:xfrm>
          <a:prstGeom prst="flowChartProcess">
            <a:avLst/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" name="AutoShape 25"/>
          <p:cNvSpPr>
            <a:spLocks noChangeAspect="1" noChangeArrowheads="1"/>
          </p:cNvSpPr>
          <p:nvPr/>
        </p:nvSpPr>
        <p:spPr bwMode="auto">
          <a:xfrm>
            <a:off x="3776658" y="6238893"/>
            <a:ext cx="183555" cy="333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AutoShape 26"/>
          <p:cNvSpPr>
            <a:spLocks noChangeArrowheads="1"/>
          </p:cNvSpPr>
          <p:nvPr/>
        </p:nvSpPr>
        <p:spPr bwMode="auto">
          <a:xfrm rot="16983">
            <a:off x="4006579" y="5934101"/>
            <a:ext cx="760862" cy="380994"/>
          </a:xfrm>
          <a:prstGeom prst="flowChartProcess">
            <a:avLst/>
          </a:prstGeom>
          <a:solidFill>
            <a:srgbClr val="00B050"/>
          </a:soli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AutoShape 29"/>
          <p:cNvSpPr>
            <a:spLocks noChangeArrowheads="1"/>
          </p:cNvSpPr>
          <p:nvPr/>
        </p:nvSpPr>
        <p:spPr bwMode="auto">
          <a:xfrm rot="16983" flipV="1">
            <a:off x="4005366" y="6240774"/>
            <a:ext cx="761641" cy="45719"/>
          </a:xfrm>
          <a:prstGeom prst="flowChartProcess">
            <a:avLst/>
          </a:prstGeom>
          <a:solidFill>
            <a:srgbClr val="D9092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AutoShape 27"/>
          <p:cNvSpPr>
            <a:spLocks noChangeArrowheads="1"/>
          </p:cNvSpPr>
          <p:nvPr/>
        </p:nvSpPr>
        <p:spPr bwMode="auto">
          <a:xfrm rot="16983">
            <a:off x="4081835" y="6010671"/>
            <a:ext cx="153154" cy="152772"/>
          </a:xfrm>
          <a:prstGeom prst="flowChartProcess">
            <a:avLst/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Oval 14"/>
          <p:cNvSpPr>
            <a:spLocks noChangeAspect="1" noChangeArrowheads="1"/>
          </p:cNvSpPr>
          <p:nvPr/>
        </p:nvSpPr>
        <p:spPr bwMode="auto">
          <a:xfrm>
            <a:off x="4462458" y="6315093"/>
            <a:ext cx="228600" cy="222563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Oval 14"/>
          <p:cNvSpPr>
            <a:spLocks noChangeAspect="1" noChangeArrowheads="1"/>
          </p:cNvSpPr>
          <p:nvPr/>
        </p:nvSpPr>
        <p:spPr bwMode="auto">
          <a:xfrm>
            <a:off x="4081458" y="6315093"/>
            <a:ext cx="228600" cy="222563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AutoShape 27"/>
          <p:cNvSpPr>
            <a:spLocks noChangeArrowheads="1"/>
          </p:cNvSpPr>
          <p:nvPr/>
        </p:nvSpPr>
        <p:spPr bwMode="auto">
          <a:xfrm rot="16983">
            <a:off x="4310435" y="6010671"/>
            <a:ext cx="153154" cy="152772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AutoShape 27"/>
          <p:cNvSpPr>
            <a:spLocks noChangeArrowheads="1"/>
          </p:cNvSpPr>
          <p:nvPr/>
        </p:nvSpPr>
        <p:spPr bwMode="auto">
          <a:xfrm rot="16983">
            <a:off x="4539035" y="6010670"/>
            <a:ext cx="153154" cy="152772"/>
          </a:xfrm>
          <a:prstGeom prst="flowChartProcess">
            <a:avLst/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AutoShape 25"/>
          <p:cNvSpPr>
            <a:spLocks noChangeAspect="1" noChangeArrowheads="1"/>
          </p:cNvSpPr>
          <p:nvPr/>
        </p:nvSpPr>
        <p:spPr bwMode="auto">
          <a:xfrm>
            <a:off x="4767258" y="6238893"/>
            <a:ext cx="183555" cy="333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AutoShape 26"/>
          <p:cNvSpPr>
            <a:spLocks noChangeArrowheads="1"/>
          </p:cNvSpPr>
          <p:nvPr/>
        </p:nvSpPr>
        <p:spPr bwMode="auto">
          <a:xfrm rot="16983">
            <a:off x="4997178" y="5934101"/>
            <a:ext cx="760862" cy="380994"/>
          </a:xfrm>
          <a:prstGeom prst="flowChartProcess">
            <a:avLst/>
          </a:prstGeom>
          <a:solidFill>
            <a:srgbClr val="00B050"/>
          </a:soli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AutoShape 29"/>
          <p:cNvSpPr>
            <a:spLocks noChangeArrowheads="1"/>
          </p:cNvSpPr>
          <p:nvPr/>
        </p:nvSpPr>
        <p:spPr bwMode="auto">
          <a:xfrm rot="16983" flipV="1">
            <a:off x="4995965" y="6240774"/>
            <a:ext cx="761641" cy="45719"/>
          </a:xfrm>
          <a:prstGeom prst="flowChartProcess">
            <a:avLst/>
          </a:prstGeom>
          <a:solidFill>
            <a:srgbClr val="D9092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AutoShape 27"/>
          <p:cNvSpPr>
            <a:spLocks noChangeArrowheads="1"/>
          </p:cNvSpPr>
          <p:nvPr/>
        </p:nvSpPr>
        <p:spPr bwMode="auto">
          <a:xfrm rot="16983">
            <a:off x="5072434" y="6010671"/>
            <a:ext cx="153154" cy="152772"/>
          </a:xfrm>
          <a:prstGeom prst="flowChartProcess">
            <a:avLst/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8" name="Oval 14"/>
          <p:cNvSpPr>
            <a:spLocks noChangeAspect="1" noChangeArrowheads="1"/>
          </p:cNvSpPr>
          <p:nvPr/>
        </p:nvSpPr>
        <p:spPr bwMode="auto">
          <a:xfrm>
            <a:off x="5453058" y="6315093"/>
            <a:ext cx="228600" cy="222563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Oval 14"/>
          <p:cNvSpPr>
            <a:spLocks noChangeAspect="1" noChangeArrowheads="1"/>
          </p:cNvSpPr>
          <p:nvPr/>
        </p:nvSpPr>
        <p:spPr bwMode="auto">
          <a:xfrm>
            <a:off x="5072058" y="6315093"/>
            <a:ext cx="228600" cy="222563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AutoShape 27"/>
          <p:cNvSpPr>
            <a:spLocks noChangeArrowheads="1"/>
          </p:cNvSpPr>
          <p:nvPr/>
        </p:nvSpPr>
        <p:spPr bwMode="auto">
          <a:xfrm rot="16983">
            <a:off x="5301034" y="6010671"/>
            <a:ext cx="153154" cy="152772"/>
          </a:xfrm>
          <a:prstGeom prst="flowChartProcess">
            <a:avLst/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" name="AutoShape 27"/>
          <p:cNvSpPr>
            <a:spLocks noChangeArrowheads="1"/>
          </p:cNvSpPr>
          <p:nvPr/>
        </p:nvSpPr>
        <p:spPr bwMode="auto">
          <a:xfrm rot="16983">
            <a:off x="5529634" y="6010670"/>
            <a:ext cx="153154" cy="152772"/>
          </a:xfrm>
          <a:prstGeom prst="flowChartProcess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AutoShape 28"/>
          <p:cNvSpPr>
            <a:spLocks noChangeArrowheads="1"/>
          </p:cNvSpPr>
          <p:nvPr/>
        </p:nvSpPr>
        <p:spPr bwMode="auto">
          <a:xfrm>
            <a:off x="3929058" y="5857892"/>
            <a:ext cx="914400" cy="76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AutoShape 28"/>
          <p:cNvSpPr>
            <a:spLocks noChangeArrowheads="1"/>
          </p:cNvSpPr>
          <p:nvPr/>
        </p:nvSpPr>
        <p:spPr bwMode="auto">
          <a:xfrm>
            <a:off x="4919658" y="5857892"/>
            <a:ext cx="914400" cy="4571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3" cstate="email">
            <a:lum bright="-6000"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713696"/>
            <a:ext cx="1378747" cy="135837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4" cstate="email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4429132"/>
            <a:ext cx="1285884" cy="125580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5" cstate="email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3786190"/>
            <a:ext cx="1357322" cy="127103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lum bright="-12000"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4429132"/>
            <a:ext cx="1383667" cy="142876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98" name="Picture 8"/>
          <p:cNvPicPr>
            <a:picLocks noChangeAspect="1" noChangeArrowheads="1"/>
          </p:cNvPicPr>
          <p:nvPr/>
        </p:nvPicPr>
        <p:blipFill>
          <a:blip r:embed="rId7" cstate="email">
            <a:lum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4429132"/>
            <a:ext cx="1428760" cy="134938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97" name="Picture 7"/>
          <p:cNvPicPr>
            <a:picLocks noChangeAspect="1" noChangeArrowheads="1"/>
          </p:cNvPicPr>
          <p:nvPr/>
        </p:nvPicPr>
        <p:blipFill>
          <a:blip r:embed="rId8" cstate="email">
            <a:lum bright="-12000"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3714752"/>
            <a:ext cx="1357322" cy="137651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80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61"/>
    </mc:Choice>
    <mc:Fallback xmlns="">
      <p:transition spd="slow" advTm="1056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142844" y="142852"/>
            <a:ext cx="8858312" cy="650085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ЗВУКОВОГО  СИНТЕЗА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142844" y="1357298"/>
            <a:ext cx="8858312" cy="52864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Составление слова на основе первых звуков предъявляемых слов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 «Составь слово».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Ребёнку предлагается составить слово по первым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звукам предъявленных слов и найти справа соответствующую картинку.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" name="Содержимое 4" descr="Прочитай по первым буквам_1 -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92232"/>
            <a:ext cx="4143404" cy="142437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2" name="Содержимое 6" descr="Прочитай по первым буквам_2 - коп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86190"/>
            <a:ext cx="4143404" cy="140174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5" name="Содержимое 5" descr="Прочитай по первым буквам_3 - коп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5392268"/>
            <a:ext cx="4214842" cy="146573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6">
            <a:lum contrast="24000"/>
          </a:blip>
          <a:srcRect l="50822" b="68571"/>
          <a:stretch>
            <a:fillRect/>
          </a:stretch>
        </p:blipFill>
        <p:spPr bwMode="auto">
          <a:xfrm>
            <a:off x="5286380" y="4214818"/>
            <a:ext cx="1298575" cy="12160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7">
            <a:lum bright="6000" contrast="30000"/>
          </a:blip>
          <a:srcRect/>
          <a:stretch>
            <a:fillRect/>
          </a:stretch>
        </p:blipFill>
        <p:spPr bwMode="auto">
          <a:xfrm>
            <a:off x="5214942" y="2786058"/>
            <a:ext cx="1305105" cy="121444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" name="Содержимое 8" descr="i (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9454" y="1714488"/>
            <a:ext cx="1357322" cy="128587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3" name="Picture 8"/>
          <p:cNvPicPr>
            <a:picLocks noChangeAspect="1" noChangeArrowheads="1"/>
          </p:cNvPicPr>
          <p:nvPr/>
        </p:nvPicPr>
        <p:blipFill>
          <a:blip r:embed="rId9">
            <a:lum contrast="42000"/>
          </a:blip>
          <a:srcRect/>
          <a:stretch>
            <a:fillRect/>
          </a:stretch>
        </p:blipFill>
        <p:spPr bwMode="auto">
          <a:xfrm>
            <a:off x="7072330" y="3357562"/>
            <a:ext cx="1447958" cy="142876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4" name="Содержимое 4" descr="i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3768" y="5072074"/>
            <a:ext cx="1428759" cy="121444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5" name="Прямоугольник 104"/>
          <p:cNvSpPr/>
          <p:nvPr/>
        </p:nvSpPr>
        <p:spPr>
          <a:xfrm>
            <a:off x="7358082" y="6286520"/>
            <a:ext cx="8572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гром</a:t>
            </a:r>
            <a:endParaRPr lang="ru-RU" sz="1100" b="1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7358082" y="3000372"/>
            <a:ext cx="4603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град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5637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8"/>
    </mc:Choice>
    <mc:Fallback xmlns="">
      <p:transition spd="slow" advTm="1035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142844" y="142852"/>
            <a:ext cx="8858312" cy="650085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ЗВУКОВОГО  СИНТЕЗА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0" y="1357298"/>
            <a:ext cx="9001156" cy="52864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Составление слова на основе первых звуков предъявляемых слов </a:t>
            </a:r>
          </a:p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 «СОСТАВЬ  СЛОВО».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Ребёнку предлагается составить слово по первым</a:t>
            </a: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звукам предъявленных слов и найти слева соответствующую картинку.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715140" y="4143380"/>
            <a:ext cx="8572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b="1" dirty="0"/>
          </a:p>
        </p:txBody>
      </p:sp>
      <p:pic>
        <p:nvPicPr>
          <p:cNvPr id="14" name="Содержимое 7" descr="Прочитай по первым буквам_5 - копия (2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2214554"/>
            <a:ext cx="4214842" cy="146753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5" name="Содержимое 9" descr="Прочитай по первым буквам_5 - копия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786190"/>
            <a:ext cx="4214842" cy="147179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6" name="Содержимое 8" descr="Прочитай по первым буквам_6 - копия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5386205"/>
            <a:ext cx="4214841" cy="147179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4643446"/>
            <a:ext cx="1601510" cy="150019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email">
            <a:lum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2786058"/>
            <a:ext cx="1571635" cy="155512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email">
            <a:lum bright="-6000"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285992"/>
            <a:ext cx="1450185" cy="142876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9" cstate="email">
            <a:lum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643314"/>
            <a:ext cx="1500197" cy="142124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1" name="Содержимое 12" descr="50950-2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00636"/>
            <a:ext cx="1643074" cy="157163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2005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8"/>
    </mc:Choice>
    <mc:Fallback xmlns="">
      <p:transition spd="slow" advTm="1085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2071678"/>
            <a:ext cx="4143372" cy="1928826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ИГРА «НАЙДИ СЛОВО» </a:t>
            </a:r>
            <a:b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Ребёнку предлагается назвать картинки, выделяя звук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определить позицию звука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слове. Далее ребёнка просят соединить каждую картинку с соответствующей схемой.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142844" y="142852"/>
            <a:ext cx="8858312" cy="650085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ЗВУКОВОГО АНАЛИЗА И СИНТЕЗА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0" y="1357298"/>
            <a:ext cx="9001156" cy="55007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715140" y="4143380"/>
            <a:ext cx="8572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b="1" dirty="0"/>
          </a:p>
        </p:txBody>
      </p:sp>
      <p:pic>
        <p:nvPicPr>
          <p:cNvPr id="7" name="Содержимое 13" descr="20140107_225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500174"/>
            <a:ext cx="4798195" cy="521497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915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8"/>
    </mc:Choice>
    <mc:Fallback xmlns="">
      <p:transition spd="slow" advTm="1085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14282" y="2071678"/>
            <a:ext cx="8586790" cy="1714512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Буратино узнал, что если заменить хотя бы один звук в слове, его смысл изменится. Замени в словах 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звук на звук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(в левом столбике), чтобы получилось новое слово. Образец: мак - ……… (рак).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Замени в словах 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последний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звук на звук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(в правом столбике), чтобы получилось новое слово. Образец: сын - ……… (сыр).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142844" y="142852"/>
            <a:ext cx="8858312" cy="650085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ЗВУКОВОГО АНАЛИЗА И СИНТЕЗА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0" y="1357298"/>
            <a:ext cx="9001156" cy="55007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ИГРА «НОВЫЕ СЛОВА» 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715140" y="4143380"/>
            <a:ext cx="8572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b="1" dirty="0"/>
          </a:p>
        </p:txBody>
      </p:sp>
      <p:pic>
        <p:nvPicPr>
          <p:cNvPr id="22" name="Содержимое 6" descr="20140106_0507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4071942"/>
            <a:ext cx="6500858" cy="246254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8545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8"/>
    </mc:Choice>
    <mc:Fallback xmlns="">
      <p:transition spd="slow" advTm="1085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142844" y="142852"/>
            <a:ext cx="8858312" cy="650085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[P]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СЛОГАХ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457200" y="1285860"/>
            <a:ext cx="8229600" cy="52864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«Повтори - не ошибись!».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Ребёнку предлагается повторить слоговые цепочки.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Содержимое 6" descr="слоги - копия (2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4954">
            <a:off x="1234109" y="4527399"/>
            <a:ext cx="1655311" cy="154900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Содержимое 5" descr="слоги - копия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5810">
            <a:off x="818154" y="2444711"/>
            <a:ext cx="1465139" cy="170606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Содержимое 10" descr="слоги - копия (3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38">
            <a:off x="5341019" y="2331720"/>
            <a:ext cx="1524000" cy="180136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Содержимое 11" descr="слоги - копия (4)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52">
            <a:off x="6124056" y="4416829"/>
            <a:ext cx="1993392" cy="176174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Содержимое 4" descr="0_5c6f4_677c0d55_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2643182"/>
            <a:ext cx="2662666" cy="2928958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279420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8"/>
    </mc:Choice>
    <mc:Fallback xmlns="">
      <p:transition spd="slow" advTm="1099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42910" y="1643050"/>
            <a:ext cx="7858180" cy="4214842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ВНИМАНИЕ 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500034" y="428604"/>
            <a:ext cx="8229600" cy="621510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1447800" cy="1571612"/>
          </a:xfrm>
          <a:prstGeom prst="rect">
            <a:avLst/>
          </a:prstGeom>
          <a:solidFill>
            <a:srgbClr val="FFFFFF"/>
          </a:solidFill>
          <a:ln w="635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lum bright="-12000" contrast="48000"/>
          </a:blip>
          <a:srcRect/>
          <a:stretch>
            <a:fillRect/>
          </a:stretch>
        </p:blipFill>
        <p:spPr bwMode="auto">
          <a:xfrm>
            <a:off x="7643834" y="5336627"/>
            <a:ext cx="1500166" cy="152137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" name="Содержимое 4" descr="0_5c6f4_677c0d55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500166" cy="1500173"/>
          </a:xfrm>
          <a:prstGeom prst="rect">
            <a:avLst/>
          </a:prstGeom>
          <a:ln w="38100">
            <a:noFill/>
          </a:ln>
        </p:spPr>
      </p:pic>
      <p:pic>
        <p:nvPicPr>
          <p:cNvPr id="11" name="Содержимое 5" descr="75642105_10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4786322"/>
            <a:ext cx="1928826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8"/>
    </mc:Choice>
    <mc:Fallback xmlns="">
      <p:transition spd="slow" advTm="291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142844" y="142852"/>
            <a:ext cx="8858312" cy="650085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[P]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СЛОВАХ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457200" y="1285860"/>
            <a:ext cx="8229600" cy="52864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kumimoji="0" lang="ru-RU" sz="32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«Лабиринт»</a:t>
            </a:r>
          </a:p>
          <a:p>
            <a:endParaRPr kumimoji="0" lang="ru-RU" b="0" i="0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endParaRPr kumimoji="0" lang="ru-RU" b="0" i="0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endParaRPr kumimoji="0" lang="ru-RU" sz="1600" b="0" i="0" u="sng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6005513" algn="l"/>
              </a:tabLst>
            </a:pPr>
            <a:endParaRPr kumimoji="0" lang="ru-RU" sz="1600" b="0" i="0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endParaRPr kumimoji="0" lang="ru-RU" sz="16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6" descr="лабиринт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428736"/>
            <a:ext cx="3857652" cy="505380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41243" y="3573016"/>
            <a:ext cx="3929090" cy="142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Ребёнку предлагается «пройти» по лабиринту. На каждый шаг нужно называть нарисованный предмет, выделяя голосом звук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42"/>
    </mc:Choice>
    <mc:Fallback xmlns="">
      <p:transition spd="slow" advTm="1084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7929618" cy="5357850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500034" y="428604"/>
            <a:ext cx="8229600" cy="628654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СТЕЧЕНИИ СОГЛАСНЫХ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omegrana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2143116"/>
            <a:ext cx="1497192" cy="1571636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2143116"/>
            <a:ext cx="1563829" cy="1494628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3" descr="C:\Users\Логопед\Documents\Downloads\i (7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143116"/>
            <a:ext cx="1500198" cy="1500198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 descr="C:\Users\Логопед\Documents\Downloads\da5cda36298b691e05694cc6f55e731c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2143116"/>
            <a:ext cx="1500198" cy="1500198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85786" y="6072206"/>
            <a:ext cx="7643866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КРан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тёРКа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каРТошка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КРокодил</a:t>
            </a:r>
            <a:endParaRPr lang="ru-RU" sz="28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500570"/>
            <a:ext cx="1559135" cy="150019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857224" y="3857628"/>
            <a:ext cx="7643866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ГРанат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ГРабли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ГРач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ГРадусник</a:t>
            </a:r>
            <a:endParaRPr lang="ru-RU" sz="2800" b="1" i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email">
            <a:lum bright="-12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4504374"/>
            <a:ext cx="1428760" cy="150486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>
            <a:lum bright="-6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4500570"/>
            <a:ext cx="1485931" cy="143138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0" cstate="email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4572008"/>
            <a:ext cx="1493395" cy="136353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93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8"/>
    </mc:Choice>
    <mc:Fallback xmlns="">
      <p:transition spd="slow" advTm="291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1500174"/>
            <a:ext cx="7858180" cy="5000660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Повтори  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ВРА-ВРА-ВРА — у нас дома нет ковра.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БРА-БРА-БРА — пожелаем всем добра.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ГРА-ГРА-ГРА — у нас новая игра.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КРА-КРА-КРА — очень вкусная икра.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ТРА-ТРА-ТРА — мы сидели у костра.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ТРЫ-ТРЫ-ТРЫ — топоры у нас остры.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500034" y="428604"/>
            <a:ext cx="8229600" cy="621510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СТЕЧЕНИИ СОГЛАСНЫХ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omegrana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57826"/>
            <a:ext cx="1429115" cy="1500174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677817" y="33991"/>
            <a:ext cx="1500174" cy="143219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759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8"/>
    </mc:Choice>
    <mc:Fallback xmlns="">
      <p:transition spd="slow" advTm="291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142844" y="142852"/>
            <a:ext cx="8858312" cy="650085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[P]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СЛОГАХ и ФРАЗОВОЙ РЕЧИ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457200" y="1285860"/>
            <a:ext cx="8229600" cy="52864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Шутки</a:t>
            </a:r>
            <a:r>
              <a:rPr kumimoji="0" lang="ru-RU" sz="32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3200" b="0" i="0" u="sng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чистоговорки</a:t>
            </a:r>
            <a:endParaRPr kumimoji="0" lang="ru-RU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7" descr="20140105_1326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1285860"/>
            <a:ext cx="4209421" cy="538321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48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4"/>
    </mc:Choice>
    <mc:Fallback xmlns="">
      <p:transition spd="slow" advTm="1101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142844" y="142852"/>
            <a:ext cx="8858312" cy="650085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[P]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 ФРАЗОВОЙ  РЕЧИ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457200" y="1285860"/>
            <a:ext cx="8229600" cy="52864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Загадки</a:t>
            </a:r>
            <a:endParaRPr kumimoji="0" lang="ru-RU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загадки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285860"/>
            <a:ext cx="4293193" cy="535797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Содержимое 7" descr="загадки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1857364"/>
            <a:ext cx="4067707" cy="481171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439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8"/>
    </mc:Choice>
    <mc:Fallback xmlns="">
      <p:transition spd="slow" advTm="1049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7858180" cy="4214842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ПОВТОРИ: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ЛА-РА,  ЛО-РО,  ЛУ- РУ,  ЛЫ-РЫ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ЛА-РА-ЛА    ЛО-РО-ЛО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ЛУ-РУ-ЛУ   ЛЫ-РЫ-ЛЫ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500034" y="428604"/>
            <a:ext cx="8229600" cy="621510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ДИФФЕРЕНЦИАЦИЯ ЗВУКОВ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СЛОГАХ</a:t>
            </a:r>
          </a:p>
          <a:p>
            <a:pPr algn="ctr"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5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8"/>
    </mc:Choice>
    <mc:Fallback xmlns="">
      <p:transition spd="slow" advTm="291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"/>
          <p:cNvGrpSpPr/>
          <p:nvPr/>
        </p:nvGrpSpPr>
        <p:grpSpPr>
          <a:xfrm rot="4037208">
            <a:off x="116903" y="5523899"/>
            <a:ext cx="949069" cy="885059"/>
            <a:chOff x="3287778" y="2899565"/>
            <a:chExt cx="1139683" cy="1256261"/>
          </a:xfrm>
        </p:grpSpPr>
        <p:sp>
          <p:nvSpPr>
            <p:cNvPr id="9" name="Капля 8"/>
            <p:cNvSpPr/>
            <p:nvPr/>
          </p:nvSpPr>
          <p:spPr>
            <a:xfrm rot="14658512">
              <a:off x="3229489" y="2957854"/>
              <a:ext cx="1256261" cy="1139683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ласты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28992" y="3071810"/>
              <a:ext cx="914400" cy="857256"/>
            </a:xfrm>
            <a:prstGeom prst="rect">
              <a:avLst/>
            </a:prstGeom>
          </p:spPr>
        </p:pic>
      </p:grpSp>
      <p:grpSp>
        <p:nvGrpSpPr>
          <p:cNvPr id="3" name="Группа 27"/>
          <p:cNvGrpSpPr/>
          <p:nvPr/>
        </p:nvGrpSpPr>
        <p:grpSpPr>
          <a:xfrm rot="1938797">
            <a:off x="7679987" y="4630023"/>
            <a:ext cx="825083" cy="1176149"/>
            <a:chOff x="1457861" y="3721990"/>
            <a:chExt cx="1206128" cy="1271409"/>
          </a:xfrm>
        </p:grpSpPr>
        <p:sp>
          <p:nvSpPr>
            <p:cNvPr id="10" name="Капля 9"/>
            <p:cNvSpPr/>
            <p:nvPr/>
          </p:nvSpPr>
          <p:spPr>
            <a:xfrm rot="19707567">
              <a:off x="1457861" y="3721990"/>
              <a:ext cx="1206128" cy="1271409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D:\book\Рабочая\таня\звук Л\стул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3786190"/>
              <a:ext cx="714380" cy="1051415"/>
            </a:xfrm>
            <a:prstGeom prst="rect">
              <a:avLst/>
            </a:prstGeom>
            <a:noFill/>
          </p:spPr>
        </p:pic>
      </p:grpSp>
      <p:grpSp>
        <p:nvGrpSpPr>
          <p:cNvPr id="22" name="Группа 28"/>
          <p:cNvGrpSpPr/>
          <p:nvPr/>
        </p:nvGrpSpPr>
        <p:grpSpPr>
          <a:xfrm rot="21088983">
            <a:off x="556406" y="4087495"/>
            <a:ext cx="1238289" cy="853463"/>
            <a:chOff x="379707" y="2093289"/>
            <a:chExt cx="1238289" cy="1208742"/>
          </a:xfrm>
        </p:grpSpPr>
        <p:sp>
          <p:nvSpPr>
            <p:cNvPr id="11" name="Капля 10"/>
            <p:cNvSpPr/>
            <p:nvPr/>
          </p:nvSpPr>
          <p:spPr>
            <a:xfrm rot="3243589">
              <a:off x="394481" y="2078515"/>
              <a:ext cx="1208742" cy="1238289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юла.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34" y="2143116"/>
              <a:ext cx="1071554" cy="1071554"/>
            </a:xfrm>
            <a:prstGeom prst="rect">
              <a:avLst/>
            </a:prstGeom>
          </p:spPr>
        </p:pic>
      </p:grpSp>
      <p:grpSp>
        <p:nvGrpSpPr>
          <p:cNvPr id="24" name="Группа 29"/>
          <p:cNvGrpSpPr/>
          <p:nvPr/>
        </p:nvGrpSpPr>
        <p:grpSpPr>
          <a:xfrm>
            <a:off x="1500166" y="4786322"/>
            <a:ext cx="1000132" cy="1263333"/>
            <a:chOff x="1516624" y="756395"/>
            <a:chExt cx="1289173" cy="1263333"/>
          </a:xfrm>
        </p:grpSpPr>
        <p:sp>
          <p:nvSpPr>
            <p:cNvPr id="6" name="Капля 5"/>
            <p:cNvSpPr/>
            <p:nvPr/>
          </p:nvSpPr>
          <p:spPr>
            <a:xfrm rot="7518307">
              <a:off x="1529544" y="743475"/>
              <a:ext cx="1263333" cy="1289173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D:\book\Рабочая\таня\звук Л\узел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928670"/>
              <a:ext cx="866276" cy="895346"/>
            </a:xfrm>
            <a:prstGeom prst="rect">
              <a:avLst/>
            </a:prstGeom>
            <a:noFill/>
          </p:spPr>
        </p:pic>
      </p:grpSp>
      <p:grpSp>
        <p:nvGrpSpPr>
          <p:cNvPr id="26" name="Группа 30"/>
          <p:cNvGrpSpPr/>
          <p:nvPr/>
        </p:nvGrpSpPr>
        <p:grpSpPr>
          <a:xfrm rot="16200000">
            <a:off x="1405135" y="2381022"/>
            <a:ext cx="1168190" cy="1263881"/>
            <a:chOff x="2914742" y="1279023"/>
            <a:chExt cx="1311067" cy="1263881"/>
          </a:xfrm>
        </p:grpSpPr>
        <p:sp>
          <p:nvSpPr>
            <p:cNvPr id="8" name="Капля 7"/>
            <p:cNvSpPr/>
            <p:nvPr/>
          </p:nvSpPr>
          <p:spPr>
            <a:xfrm rot="10444074">
              <a:off x="2914742" y="1279023"/>
              <a:ext cx="1311067" cy="1175870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кукла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71802" y="1357298"/>
              <a:ext cx="765060" cy="1185606"/>
            </a:xfrm>
            <a:prstGeom prst="rect">
              <a:avLst/>
            </a:prstGeom>
          </p:spPr>
        </p:pic>
      </p:grpSp>
      <p:grpSp>
        <p:nvGrpSpPr>
          <p:cNvPr id="27" name="Группа 34"/>
          <p:cNvGrpSpPr/>
          <p:nvPr/>
        </p:nvGrpSpPr>
        <p:grpSpPr>
          <a:xfrm rot="5050628" flipH="1">
            <a:off x="6911812" y="5457133"/>
            <a:ext cx="834382" cy="861769"/>
            <a:chOff x="4945756" y="1471338"/>
            <a:chExt cx="1266877" cy="1289369"/>
          </a:xfrm>
        </p:grpSpPr>
        <p:sp>
          <p:nvSpPr>
            <p:cNvPr id="13" name="Капля 12"/>
            <p:cNvSpPr/>
            <p:nvPr/>
          </p:nvSpPr>
          <p:spPr>
            <a:xfrm rot="4892077">
              <a:off x="4934510" y="1482584"/>
              <a:ext cx="1289369" cy="1266877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6" descr="C:\Documents and Settings\Лена\Рабочий стол\Новая папка (4)\post-280722-1299595369.png"/>
            <p:cNvPicPr>
              <a:picLocks noChangeAspect="1" noChangeArrowheads="1"/>
            </p:cNvPicPr>
            <p:nvPr/>
          </p:nvPicPr>
          <p:blipFill>
            <a:blip r:embed="rId7" cstate="email">
              <a:lum bright="-20000" contras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4" y="1714488"/>
              <a:ext cx="78581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Группа 33"/>
          <p:cNvGrpSpPr/>
          <p:nvPr/>
        </p:nvGrpSpPr>
        <p:grpSpPr>
          <a:xfrm rot="20828552" flipH="1">
            <a:off x="3575599" y="2374252"/>
            <a:ext cx="1099863" cy="799520"/>
            <a:chOff x="5048736" y="3188648"/>
            <a:chExt cx="1323266" cy="1194256"/>
          </a:xfrm>
        </p:grpSpPr>
        <p:sp>
          <p:nvSpPr>
            <p:cNvPr id="15" name="Капля 14"/>
            <p:cNvSpPr/>
            <p:nvPr/>
          </p:nvSpPr>
          <p:spPr>
            <a:xfrm rot="797392">
              <a:off x="5048736" y="3188648"/>
              <a:ext cx="1323266" cy="1194256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3" descr="C:\Documents and Settings\Лена\Рабочий стол\Новая папка (5)\post-29934-1221936485.png"/>
            <p:cNvPicPr>
              <a:picLocks noChangeAspect="1" noChangeArrowheads="1"/>
            </p:cNvPicPr>
            <p:nvPr/>
          </p:nvPicPr>
          <p:blipFill>
            <a:blip r:embed="rId8" cstate="email">
              <a:lum bright="-20000"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42" y="3357562"/>
              <a:ext cx="1071563" cy="716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Группа 32"/>
          <p:cNvGrpSpPr/>
          <p:nvPr/>
        </p:nvGrpSpPr>
        <p:grpSpPr>
          <a:xfrm>
            <a:off x="5857884" y="2571744"/>
            <a:ext cx="770018" cy="1089242"/>
            <a:chOff x="6782644" y="3612320"/>
            <a:chExt cx="1171925" cy="1276433"/>
          </a:xfrm>
        </p:grpSpPr>
        <p:sp>
          <p:nvSpPr>
            <p:cNvPr id="14" name="Капля 13"/>
            <p:cNvSpPr/>
            <p:nvPr/>
          </p:nvSpPr>
          <p:spPr>
            <a:xfrm rot="17642054">
              <a:off x="6730390" y="3664574"/>
              <a:ext cx="1276433" cy="1171925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 descr="C:\Documents and Settings\Лена\Мои документы\Мои рисунки\f67137e9e794t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16" y="3929066"/>
              <a:ext cx="1071559" cy="396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Группа 31"/>
          <p:cNvGrpSpPr/>
          <p:nvPr/>
        </p:nvGrpSpPr>
        <p:grpSpPr>
          <a:xfrm rot="19767498">
            <a:off x="4257280" y="3294265"/>
            <a:ext cx="1127493" cy="922900"/>
            <a:chOff x="7665343" y="1981617"/>
            <a:chExt cx="1242833" cy="1226907"/>
          </a:xfrm>
        </p:grpSpPr>
        <p:sp>
          <p:nvSpPr>
            <p:cNvPr id="12" name="Капля 11"/>
            <p:cNvSpPr/>
            <p:nvPr/>
          </p:nvSpPr>
          <p:spPr>
            <a:xfrm rot="12819488">
              <a:off x="7665343" y="1981617"/>
              <a:ext cx="1242833" cy="1226907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24" y="2000240"/>
              <a:ext cx="714376" cy="1086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Группа 35"/>
          <p:cNvGrpSpPr/>
          <p:nvPr/>
        </p:nvGrpSpPr>
        <p:grpSpPr>
          <a:xfrm rot="180000">
            <a:off x="6816395" y="2744352"/>
            <a:ext cx="1166850" cy="1170024"/>
            <a:chOff x="6349970" y="952793"/>
            <a:chExt cx="1166850" cy="1170024"/>
          </a:xfrm>
        </p:grpSpPr>
        <p:sp>
          <p:nvSpPr>
            <p:cNvPr id="7" name="Капля 6"/>
            <p:cNvSpPr/>
            <p:nvPr/>
          </p:nvSpPr>
          <p:spPr>
            <a:xfrm rot="8385829">
              <a:off x="6349970" y="952793"/>
              <a:ext cx="1166850" cy="1170024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8" descr="C:\Documents and Settings\Лена\Рабочий стол\6\f685e27fcc81t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/>
            <a:stretch>
              <a:fillRect/>
            </a:stretch>
          </p:blipFill>
          <p:spPr bwMode="auto">
            <a:xfrm rot="16200000">
              <a:off x="6465134" y="1178678"/>
              <a:ext cx="928646" cy="714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Овал 3"/>
          <p:cNvSpPr/>
          <p:nvPr/>
        </p:nvSpPr>
        <p:spPr>
          <a:xfrm>
            <a:off x="8143900" y="2786058"/>
            <a:ext cx="642942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Л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282" y="2857496"/>
            <a:ext cx="642942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Р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8786810" y="6715124"/>
            <a:ext cx="357190" cy="142876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Содержимое 3" descr="3d0e799f6611.png"/>
          <p:cNvPicPr>
            <a:picLocks noGrp="1" noChangeAspect="1"/>
          </p:cNvPicPr>
          <p:nvPr>
            <p:ph sz="quarter" idx="13"/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6260">
            <a:off x="2294277" y="4826560"/>
            <a:ext cx="1896559" cy="1403610"/>
          </a:xfrm>
        </p:spPr>
      </p:pic>
      <p:pic>
        <p:nvPicPr>
          <p:cNvPr id="37" name="Содержимое 3" descr="75642123_24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4071942"/>
            <a:ext cx="1857388" cy="2553257"/>
          </a:xfrm>
          <a:prstGeom prst="rect">
            <a:avLst/>
          </a:prstGeom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214282" y="214290"/>
            <a:ext cx="8715436" cy="1643074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71472" y="285728"/>
            <a:ext cx="8001056" cy="1500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ИГРА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НА  ДИФФЕРЕНЦИАЦИЮ  ЗВУКОВ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В  СЛОВАХ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«Волшебные цветы»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Цель: помоги раку и лягушонку собрать цветочки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выбирая лепестки с заданным звуком. Далее детям предлагается определить позицию звука в выбранных  картинках.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(на следующем слайде представлен итог игры)</a:t>
            </a:r>
            <a:endParaRPr kumimoji="0" lang="ru-RU" sz="23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8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9306E-6 C -0.04774 -0.00394 -0.09514 -0.00787 -0.11458 0.00994 C -0.13385 0.02774 -0.11666 0.09109 -0.11701 0.1075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0.00208 C 0.0066 -0.08208 0.03125 -0.16601 0.03125 -0.2178 C 0.03125 -0.26959 0.0066 -0.28925 -0.01788 -0.30867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2381 C 0.01042 -0.11029 0.01771 -0.19653 0.02066 -0.230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65 -0.00139 C 0.10642 -0.04578 0.13872 -0.08948 0.17483 -0.13226 C 0.21059 -0.1755 0.25799 -0.2296 0.28993 -0.2585 C 0.3217 -0.28717 0.34358 -0.29665 0.36597 -0.30544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8 0.00716 C 0.22396 0.08115 0.33889 0.1556 0.3849 0.185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01965 C -0.10642 0.06242 -0.21632 0.10566 -0.26024 0.123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8717 C 0.02621 0.15399 0.05347 0.22104 0.06423 0.2478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-0.04809 C 0.04479 -0.077 0.07274 -0.10567 0.09306 -0.13526 C 0.11337 -0.16509 0.12622 -0.19607 0.13906 -0.22659 " pathEditMode="relative" rAng="0" ptsTypes="a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1 0.06174 C -0.18733 0.11399 -0.29514 0.16648 -0.3382 0.187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2104 C -0.05937 -0.09503 -0.13455 -0.2111 -0.16476 -0.2573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</TotalTime>
  <Words>369</Words>
  <Application>Microsoft Office PowerPoint</Application>
  <PresentationFormat>Экран (4:3)</PresentationFormat>
  <Paragraphs>169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             </vt:lpstr>
      <vt:lpstr>Повтори    чистоговорки:   ВРА-ВРА-ВРА — у нас дома нет ковра. БРА-БРА-БРА — пожелаем всем добра. ГРА-ГРА-ГРА — у нас новая игра. КРА-КРА-КРА — очень вкусная икра. ТРА-ТРА-ТРА — мы сидели у костра. ТРЫ-ТРЫ-ТРЫ — топоры у нас остры.</vt:lpstr>
      <vt:lpstr>Презентация PowerPoint</vt:lpstr>
      <vt:lpstr>Презентация PowerPoint</vt:lpstr>
      <vt:lpstr>   ПОВТОРИ:  ЛА-РА,  ЛО-РО,  ЛУ- РУ,  ЛЫ-РЫ ЛА-РА-ЛА    ЛО-РО-ЛО ЛУ-РУ-ЛУ   ЛЫ-РЫ-ЛЫ         </vt:lpstr>
      <vt:lpstr>Презентация PowerPoint</vt:lpstr>
      <vt:lpstr>Повтори:   ЛУЧИ – РУЧЬИ КОСТЁР – КОТЁЛ ИКРА – ИГЛА ШУРУП – ТУЛУП РЫБКА  -УЛЫБКА   </vt:lpstr>
      <vt:lpstr>        </vt:lpstr>
      <vt:lpstr>Повтори:   МАРМЕЛАД,ЗЕРКАЛО, РУЛОН,  РАССОЛ, КРЫЛО, РЫБОЛОВ,  ИГРАЛ, ПРЫГАЛ, РУБИЛ </vt:lpstr>
      <vt:lpstr>         Повтори:  РИСОВАЛ   ХУДОЖНИК  ЛАМУ И  КАРТИНУ   ВСТАВИЛ  В  РАМУ.  ГОВОРИЛА  СОРОКЕ  СОРОКА: « Я  КАК  РЫБА  МОЛЧУ НА УРОКЕ».  КАРЛ  У  КЛАРЫ  УКРАЛ  КОРАЛЛЫ,  А  КЛАРА  У  КАРЛА  УКРАЛА  КЛАРНЕТ.              </vt:lpstr>
      <vt:lpstr>         ОГОРЧЁННАЯ  СОРОКА ВОЗВРАЩАЛАСЯ   С  УРОКА. ВЕСЬ  УРОК  БОЛТАЛА  С  СОЙКОЙ И  ДОМОЙ  ВЕРНУЛАСЬ  С  ДВОЙКОЙ.               </vt:lpstr>
      <vt:lpstr>Презентация PowerPoint</vt:lpstr>
      <vt:lpstr>Презентация PowerPoint</vt:lpstr>
      <vt:lpstr>Презентация PowerPoint</vt:lpstr>
      <vt:lpstr>       ИГРА «НАЙДИ СЛОВО»  Ребёнку предлагается назвать картинки, выделяя звук [Р] и определить позицию звука [Р] в слове. Далее ребёнка просят соединить каждую картинку с соответствующей схемой.         </vt:lpstr>
      <vt:lpstr>     Буратино узнал, что если заменить хотя бы один звук в слове, его смысл изменится. Замени в словах  первый звук на звук [Р] (в левом столбике), чтобы получилось новое слово. Образец: мак - ……… (рак). Замени в словах  последний звук на звук [Р] (в правом столбике), чтобы получилось новое слово. Образец: сын - ……… (сыр).         </vt:lpstr>
      <vt:lpstr>         СПАСИБО  ЗА  ВНИМАНИЕ !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 автоматизации поставленного звука можно переходить лишь тогда, когда ребенок произносит его четко изолированно при многократном повторении. Не следует вводить в слоги и слова звук, который произносится еще недостаточно отчетливо, так как это приведет лишь к закреплению неправильных навыков. Автоматизация поставленного звука должна проводиться в строгой последовательности:  - в слогах типа: РА, АРА, АР, ДРА и т.п. - в словах: в начале: рак, роза, рука и т.п. в середине между гласными: баран, ворота, пирог и т.п. в конце: забор, сахар, помидор и т.п. в стечении согласных: трава, дырка, арбуз и т.п. с двумя звуками [Р]: раскрасить, конструктор и т.п. - во фразах, чистоговорках:  в зарослях грозно рычит тигр и т.п. - в  текстах.</dc:title>
  <dc:creator>User</dc:creator>
  <cp:lastModifiedBy>User</cp:lastModifiedBy>
  <cp:revision>7</cp:revision>
  <dcterms:created xsi:type="dcterms:W3CDTF">2014-03-18T15:39:19Z</dcterms:created>
  <dcterms:modified xsi:type="dcterms:W3CDTF">2014-03-18T15:56:48Z</dcterms:modified>
</cp:coreProperties>
</file>