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2" r:id="rId3"/>
    <p:sldId id="257" r:id="rId4"/>
    <p:sldId id="267" r:id="rId5"/>
    <p:sldId id="258" r:id="rId6"/>
    <p:sldId id="259" r:id="rId7"/>
    <p:sldId id="260" r:id="rId8"/>
    <p:sldId id="261" r:id="rId9"/>
    <p:sldId id="272" r:id="rId10"/>
    <p:sldId id="271" r:id="rId11"/>
    <p:sldId id="273" r:id="rId12"/>
    <p:sldId id="274" r:id="rId13"/>
    <p:sldId id="268" r:id="rId14"/>
    <p:sldId id="270" r:id="rId15"/>
    <p:sldId id="266" r:id="rId16"/>
    <p:sldId id="263" r:id="rId17"/>
    <p:sldId id="26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&#1041;&#1086;&#1085;&#1076;&#1072;&#1088;&#1077;&#1085;&#1082;&#1086;\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I:\&#1041;&#1086;&#1085;&#1076;&#1072;&#1088;&#1077;&#1085;&#1082;&#1086;\&#1051;&#1080;&#1089;&#1090;%20Microsoft%20Office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I:\&#1041;&#1086;&#1085;&#1076;&#1072;&#1088;&#1077;&#1085;&#1082;&#1086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Лист1!$O$10</c:f>
              <c:strCache>
                <c:ptCount val="1"/>
                <c:pt idx="0">
                  <c:v>Петров Иван</c:v>
                </c:pt>
              </c:strCache>
            </c:strRef>
          </c:tx>
          <c:dLbls>
            <c:showVal val="1"/>
          </c:dLbls>
          <c:cat>
            <c:multiLvlStrRef>
              <c:f>Лист1!$P$8:$R$9</c:f>
              <c:multiLvlStrCache>
                <c:ptCount val="3"/>
                <c:lvl>
                  <c:pt idx="0">
                    <c:v>Предыдущий год</c:v>
                  </c:pt>
                  <c:pt idx="1">
                    <c:v>1 четверть</c:v>
                  </c:pt>
                  <c:pt idx="2">
                    <c:v>2 четверть</c:v>
                  </c:pt>
                </c:lvl>
                <c:lvl>
                  <c:pt idx="0">
                    <c:v>Качество</c:v>
                  </c:pt>
                </c:lvl>
              </c:multiLvlStrCache>
            </c:multiLvlStrRef>
          </c:cat>
          <c:val>
            <c:numRef>
              <c:f>Лист1!$P$10:$R$10</c:f>
              <c:numCache>
                <c:formatCode>0%</c:formatCode>
                <c:ptCount val="3"/>
                <c:pt idx="0">
                  <c:v>0.8</c:v>
                </c:pt>
                <c:pt idx="1">
                  <c:v>0.60000000000000031</c:v>
                </c:pt>
                <c:pt idx="2">
                  <c:v>0.8</c:v>
                </c:pt>
              </c:numCache>
            </c:numRef>
          </c:val>
        </c:ser>
        <c:shape val="box"/>
        <c:axId val="61014784"/>
        <c:axId val="61133184"/>
        <c:axId val="0"/>
      </c:bar3DChart>
      <c:catAx>
        <c:axId val="61014784"/>
        <c:scaling>
          <c:orientation val="minMax"/>
        </c:scaling>
        <c:axPos val="b"/>
        <c:tickLblPos val="nextTo"/>
        <c:crossAx val="61133184"/>
        <c:crosses val="autoZero"/>
        <c:auto val="1"/>
        <c:lblAlgn val="ctr"/>
        <c:lblOffset val="100"/>
      </c:catAx>
      <c:valAx>
        <c:axId val="61133184"/>
        <c:scaling>
          <c:orientation val="minMax"/>
        </c:scaling>
        <c:axPos val="l"/>
        <c:majorGridlines/>
        <c:numFmt formatCode="0%" sourceLinked="1"/>
        <c:tickLblPos val="nextTo"/>
        <c:crossAx val="61014784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Лист1!$O$11</c:f>
              <c:strCache>
                <c:ptCount val="1"/>
                <c:pt idx="0">
                  <c:v>Иванов Пётр</c:v>
                </c:pt>
              </c:strCache>
            </c:strRef>
          </c:tx>
          <c:dLbls>
            <c:showVal val="1"/>
          </c:dLbls>
          <c:cat>
            <c:strRef>
              <c:f>Лист1!$P$9:$R$9</c:f>
              <c:strCache>
                <c:ptCount val="3"/>
                <c:pt idx="0">
                  <c:v>Предыдущий год</c:v>
                </c:pt>
                <c:pt idx="1">
                  <c:v>1 четверть</c:v>
                </c:pt>
                <c:pt idx="2">
                  <c:v>2 четверть</c:v>
                </c:pt>
              </c:strCache>
            </c:strRef>
          </c:cat>
          <c:val>
            <c:numRef>
              <c:f>Лист1!$P$11:$R$11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hape val="box"/>
        <c:axId val="62099840"/>
        <c:axId val="62101376"/>
        <c:axId val="0"/>
      </c:bar3DChart>
      <c:catAx>
        <c:axId val="62099840"/>
        <c:scaling>
          <c:orientation val="minMax"/>
        </c:scaling>
        <c:axPos val="b"/>
        <c:tickLblPos val="nextTo"/>
        <c:crossAx val="62101376"/>
        <c:crosses val="autoZero"/>
        <c:auto val="1"/>
        <c:lblAlgn val="ctr"/>
        <c:lblOffset val="100"/>
      </c:catAx>
      <c:valAx>
        <c:axId val="62101376"/>
        <c:scaling>
          <c:orientation val="minMax"/>
        </c:scaling>
        <c:axPos val="l"/>
        <c:majorGridlines/>
        <c:numFmt formatCode="0%" sourceLinked="1"/>
        <c:tickLblPos val="nextTo"/>
        <c:crossAx val="62099840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Лист1!$O$10</c:f>
              <c:strCache>
                <c:ptCount val="1"/>
                <c:pt idx="0">
                  <c:v>Петров Иван</c:v>
                </c:pt>
              </c:strCache>
            </c:strRef>
          </c:tx>
          <c:dLbls>
            <c:dLbl>
              <c:idx val="0"/>
              <c:layout>
                <c:manualLayout>
                  <c:x val="-2.2222066687197302E-3"/>
                  <c:y val="-8.4655492141703925E-3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Петров Иван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Петров Иван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Петров Иван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multiLvlStrRef>
              <c:f>Лист1!$P$8:$R$9</c:f>
              <c:multiLvlStrCache>
                <c:ptCount val="3"/>
                <c:lvl>
                  <c:pt idx="0">
                    <c:v>Предыдущий год</c:v>
                  </c:pt>
                  <c:pt idx="1">
                    <c:v>1 четверть</c:v>
                  </c:pt>
                  <c:pt idx="2">
                    <c:v>2 четверть</c:v>
                  </c:pt>
                </c:lvl>
                <c:lvl>
                  <c:pt idx="0">
                    <c:v>Качество</c:v>
                  </c:pt>
                </c:lvl>
              </c:multiLvlStrCache>
            </c:multiLvlStrRef>
          </c:cat>
          <c:val>
            <c:numRef>
              <c:f>Лист1!$P$10:$R$10</c:f>
              <c:numCache>
                <c:formatCode>0%</c:formatCode>
                <c:ptCount val="3"/>
                <c:pt idx="0">
                  <c:v>0.8</c:v>
                </c:pt>
                <c:pt idx="1">
                  <c:v>0.60000000000000031</c:v>
                </c:pt>
                <c:pt idx="2">
                  <c:v>0.8</c:v>
                </c:pt>
              </c:numCache>
            </c:numRef>
          </c:val>
        </c:ser>
        <c:ser>
          <c:idx val="1"/>
          <c:order val="1"/>
          <c:tx>
            <c:strRef>
              <c:f>Лист1!$O$11</c:f>
              <c:strCache>
                <c:ptCount val="1"/>
                <c:pt idx="0">
                  <c:v>Иванов Пётр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Иванов Пётр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Иванов Пётр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Иванов Пётр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multiLvlStrRef>
              <c:f>Лист1!$P$8:$R$9</c:f>
              <c:multiLvlStrCache>
                <c:ptCount val="3"/>
                <c:lvl>
                  <c:pt idx="0">
                    <c:v>Предыдущий год</c:v>
                  </c:pt>
                  <c:pt idx="1">
                    <c:v>1 четверть</c:v>
                  </c:pt>
                  <c:pt idx="2">
                    <c:v>2 четверть</c:v>
                  </c:pt>
                </c:lvl>
                <c:lvl>
                  <c:pt idx="0">
                    <c:v>Качество</c:v>
                  </c:pt>
                </c:lvl>
              </c:multiLvlStrCache>
            </c:multiLvlStrRef>
          </c:cat>
          <c:val>
            <c:numRef>
              <c:f>Лист1!$P$11:$R$11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hape val="box"/>
        <c:axId val="62118912"/>
        <c:axId val="63992576"/>
        <c:axId val="0"/>
      </c:bar3DChart>
      <c:catAx>
        <c:axId val="62118912"/>
        <c:scaling>
          <c:orientation val="minMax"/>
        </c:scaling>
        <c:axPos val="b"/>
        <c:tickLblPos val="nextTo"/>
        <c:crossAx val="63992576"/>
        <c:crosses val="autoZero"/>
        <c:auto val="1"/>
        <c:lblAlgn val="ctr"/>
        <c:lblOffset val="100"/>
      </c:catAx>
      <c:valAx>
        <c:axId val="63992576"/>
        <c:scaling>
          <c:orientation val="minMax"/>
        </c:scaling>
        <c:axPos val="l"/>
        <c:majorGridlines/>
        <c:numFmt formatCode="0%" sourceLinked="1"/>
        <c:tickLblPos val="nextTo"/>
        <c:crossAx val="621189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99333-0A6C-4FA7-94C9-0309E00C265D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F637B-A0D7-485B-A4F7-FD0385C8E9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F637B-A0D7-485B-A4F7-FD0385C8E91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2285992"/>
            <a:ext cx="6172200" cy="1894362"/>
          </a:xfrm>
        </p:spPr>
        <p:txBody>
          <a:bodyPr>
            <a:normAutofit fontScale="90000"/>
          </a:bodyPr>
          <a:lstStyle/>
          <a:p>
            <a:pPr>
              <a:tabLst>
                <a:tab pos="2352675" algn="l"/>
              </a:tabLst>
            </a:pPr>
            <a:r>
              <a:rPr lang="ru-RU" b="1" dirty="0" smtClean="0"/>
              <a:t>Роль классного руководителя</a:t>
            </a:r>
            <a:br>
              <a:rPr lang="ru-RU" b="1" dirty="0" smtClean="0"/>
            </a:br>
            <a:r>
              <a:rPr lang="ru-RU" b="1" dirty="0" smtClean="0"/>
              <a:t>в повышении качества обучения</a:t>
            </a:r>
            <a:br>
              <a:rPr lang="ru-RU" b="1" dirty="0" smtClean="0"/>
            </a:br>
            <a:r>
              <a:rPr lang="ru-RU" b="1" dirty="0" smtClean="0"/>
              <a:t>школьников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24" y="714356"/>
          <a:ext cx="7858187" cy="4728793"/>
        </p:xfrm>
        <a:graphic>
          <a:graphicData uri="http://schemas.openxmlformats.org/drawingml/2006/table">
            <a:tbl>
              <a:tblPr/>
              <a:tblGrid>
                <a:gridCol w="645318"/>
                <a:gridCol w="201924"/>
                <a:gridCol w="201924"/>
                <a:gridCol w="201924"/>
                <a:gridCol w="201924"/>
                <a:gridCol w="201924"/>
                <a:gridCol w="201924"/>
                <a:gridCol w="201924"/>
                <a:gridCol w="201924"/>
                <a:gridCol w="201924"/>
                <a:gridCol w="230770"/>
                <a:gridCol w="230770"/>
                <a:gridCol w="202389"/>
                <a:gridCol w="202389"/>
                <a:gridCol w="202389"/>
                <a:gridCol w="202389"/>
                <a:gridCol w="202389"/>
                <a:gridCol w="202389"/>
                <a:gridCol w="202389"/>
                <a:gridCol w="86452"/>
                <a:gridCol w="202389"/>
                <a:gridCol w="202389"/>
                <a:gridCol w="202389"/>
                <a:gridCol w="202389"/>
                <a:gridCol w="221463"/>
                <a:gridCol w="221463"/>
                <a:gridCol w="202389"/>
                <a:gridCol w="202389"/>
                <a:gridCol w="227048"/>
                <a:gridCol w="227048"/>
                <a:gridCol w="198202"/>
                <a:gridCol w="198202"/>
                <a:gridCol w="197736"/>
                <a:gridCol w="197736"/>
                <a:gridCol w="197736"/>
                <a:gridCol w="329870"/>
              </a:tblGrid>
              <a:tr h="14518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Calibri"/>
                          <a:cs typeface="Times New Roman"/>
                        </a:rPr>
                        <a:t>Фамилия.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Calibri"/>
                          <a:cs typeface="Times New Roman"/>
                        </a:rPr>
                        <a:t>Имя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Понедельник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Вторник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Среда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Четверг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Пятница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суббота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Подпись учащегося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Биология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Математика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Физ. культура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История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История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Математика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Ин.  язык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Литература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Физ. культура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География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Физ. культура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Химия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МХК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Математика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ОБЖ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Ин.  язык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Информатика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Физика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Математика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Физ. культура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Литература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Литература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Ин. язык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Технология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Классный час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3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ru-RU" sz="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3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ru-RU" sz="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39" marR="37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397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Ведомость посещения уроков, опозданий   учащимися 9в класса</a:t>
            </a:r>
            <a:endParaRPr lang="ru-RU" sz="16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Период  с _____________ </a:t>
            </a:r>
            <a:r>
              <a:rPr kumimoji="0" lang="ru-RU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по_____________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86182" y="557214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Классный руководитель </a:t>
            </a:r>
            <a:r>
              <a:rPr lang="ru-RU" sz="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_______________Майлибанва</a:t>
            </a:r>
            <a:r>
              <a:rPr lang="ru-RU" sz="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Н.К.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928670"/>
          <a:ext cx="7858180" cy="5072098"/>
        </p:xfrm>
        <a:graphic>
          <a:graphicData uri="http://schemas.openxmlformats.org/drawingml/2006/table">
            <a:tbl>
              <a:tblPr/>
              <a:tblGrid>
                <a:gridCol w="768286"/>
                <a:gridCol w="768286"/>
                <a:gridCol w="693296"/>
                <a:gridCol w="730543"/>
                <a:gridCol w="730543"/>
                <a:gridCol w="585031"/>
                <a:gridCol w="585031"/>
                <a:gridCol w="567151"/>
                <a:gridCol w="602413"/>
                <a:gridCol w="913800"/>
                <a:gridCol w="913800"/>
              </a:tblGrid>
              <a:tr h="311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/>
                          <a:ea typeface="Times New Roman"/>
                          <a:cs typeface="Times New Roman"/>
                        </a:rPr>
                        <a:t>ФИО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  <a:cs typeface="Times New Roman"/>
                        </a:rPr>
                        <a:t>Качество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  <a:cs typeface="Times New Roman"/>
                        </a:rPr>
                        <a:t>Результат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  <a:cs typeface="Times New Roman"/>
                        </a:rPr>
                        <a:t>Проделанная работа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45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/>
                          <a:ea typeface="Times New Roman"/>
                          <a:cs typeface="Times New Roman"/>
                        </a:rPr>
                        <a:t>Петров Иван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71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Оценки предыдущего года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1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1 четверть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Беседа с учащимся, родителями, учителем-предметником, информационное письмо родителям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2 четверть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3 четверть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4 четверть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45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  <a:cs typeface="Times New Roman"/>
                        </a:rPr>
                        <a:t>Иванов Пётр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71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Оценки предыдущего года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1 четверть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2 четверть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3 четверть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4 четверть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45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(%)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четверть: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45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балл 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четверть: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45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(%)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четверть: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45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балл 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четверть: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08" marR="41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820" name="AutoShape 4"/>
          <p:cNvSpPr>
            <a:spLocks noChangeShapeType="1"/>
          </p:cNvSpPr>
          <p:nvPr/>
        </p:nvSpPr>
        <p:spPr bwMode="auto">
          <a:xfrm>
            <a:off x="7072330" y="4143380"/>
            <a:ext cx="0" cy="127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19" name="AutoShape 3"/>
          <p:cNvSpPr>
            <a:spLocks noChangeShapeType="1"/>
          </p:cNvSpPr>
          <p:nvPr/>
        </p:nvSpPr>
        <p:spPr bwMode="auto">
          <a:xfrm flipV="1">
            <a:off x="7000892" y="2571744"/>
            <a:ext cx="0" cy="1587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18" name="AutoShape 2"/>
          <p:cNvSpPr>
            <a:spLocks noChangeShapeType="1"/>
          </p:cNvSpPr>
          <p:nvPr/>
        </p:nvSpPr>
        <p:spPr bwMode="auto">
          <a:xfrm>
            <a:off x="7000892" y="3929066"/>
            <a:ext cx="0" cy="127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17" name="AutoShape 1"/>
          <p:cNvSpPr>
            <a:spLocks noChangeShapeType="1"/>
          </p:cNvSpPr>
          <p:nvPr/>
        </p:nvSpPr>
        <p:spPr bwMode="auto">
          <a:xfrm>
            <a:off x="7000892" y="2214554"/>
            <a:ext cx="0" cy="127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28662" y="357166"/>
            <a:ext cx="7467600" cy="5000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Успеваемость учащихся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-285784" y="785794"/>
          <a:ext cx="4714908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071934" y="857232"/>
          <a:ext cx="4143388" cy="2014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1643042" y="3143248"/>
          <a:ext cx="5715040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857232"/>
          <a:ext cx="2182994" cy="5922598"/>
        </p:xfrm>
        <a:graphic>
          <a:graphicData uri="http://schemas.openxmlformats.org/drawingml/2006/table">
            <a:tbl>
              <a:tblPr/>
              <a:tblGrid>
                <a:gridCol w="1044646"/>
                <a:gridCol w="1138348"/>
              </a:tblGrid>
              <a:tr h="16256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Краснова Анна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56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Текущие оценки с 09.01.13 по 09.02.13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Оценки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Литература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Алгебра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Геометрия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МХК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ОБЖ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Иностранный язык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Технология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Информатика и ИКТ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Физическая культура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Подпись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кл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рук.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Подпись родителей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2254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Классный руководитель- родители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Табель текущих оценок за месяц:</a:t>
            </a:r>
          </a:p>
          <a:p>
            <a:pPr>
              <a:buNone/>
            </a:pPr>
            <a:r>
              <a:rPr lang="ru-RU" sz="1800" dirty="0" smtClean="0"/>
              <a:t>                                           Информационные письма, на основании          </a:t>
            </a:r>
          </a:p>
          <a:p>
            <a:pPr>
              <a:buNone/>
            </a:pPr>
            <a:r>
              <a:rPr lang="ru-RU" sz="1800" dirty="0" smtClean="0"/>
              <a:t>                                            докладных от учителей-предметников: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86116" y="1571612"/>
          <a:ext cx="4751400" cy="4576572"/>
        </p:xfrm>
        <a:graphic>
          <a:graphicData uri="http://schemas.openxmlformats.org/drawingml/2006/table">
            <a:tbl>
              <a:tblPr/>
              <a:tblGrid>
                <a:gridCol w="47514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MS Mincho"/>
                          <a:cs typeface="Times New Roman"/>
                        </a:rPr>
                        <a:t>Уважаемы родители!</a:t>
                      </a:r>
                      <a:endParaRPr lang="ru-RU" sz="1100" dirty="0" smtClean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MS Mincho"/>
                          <a:cs typeface="Times New Roman"/>
                        </a:rPr>
                        <a:t>Довожу до Вашего сведения, что  на Вашу дочь </a:t>
                      </a:r>
                      <a:r>
                        <a:rPr lang="ru-RU" sz="1400" u="sng" dirty="0" smtClean="0">
                          <a:latin typeface="Times New Roman"/>
                          <a:ea typeface="MS Mincho"/>
                          <a:cs typeface="Times New Roman"/>
                        </a:rPr>
                        <a:t>Байрамову </a:t>
                      </a:r>
                      <a:r>
                        <a:rPr lang="ru-RU" sz="1400" u="sng" dirty="0" err="1" smtClean="0">
                          <a:latin typeface="Times New Roman"/>
                          <a:ea typeface="MS Mincho"/>
                          <a:cs typeface="Times New Roman"/>
                        </a:rPr>
                        <a:t>Раксану</a:t>
                      </a:r>
                      <a:r>
                        <a:rPr lang="ru-RU" sz="1400" u="sng" dirty="0" smtClean="0">
                          <a:latin typeface="Times New Roman"/>
                          <a:ea typeface="MS Mincho"/>
                          <a:cs typeface="Times New Roman"/>
                        </a:rPr>
                        <a:t> поступила докладная от учителя химии  </a:t>
                      </a:r>
                      <a:r>
                        <a:rPr lang="ru-RU" sz="1400" u="sng" dirty="0" err="1" smtClean="0">
                          <a:latin typeface="Times New Roman"/>
                          <a:ea typeface="MS Mincho"/>
                          <a:cs typeface="Times New Roman"/>
                        </a:rPr>
                        <a:t>Глуховой</a:t>
                      </a:r>
                      <a:r>
                        <a:rPr lang="ru-RU" sz="1400" u="sng" dirty="0" smtClean="0">
                          <a:latin typeface="Times New Roman"/>
                          <a:ea typeface="MS Mincho"/>
                          <a:cs typeface="Times New Roman"/>
                        </a:rPr>
                        <a:t> Т.Н. 18.01.12г.</a:t>
                      </a:r>
                      <a:endParaRPr lang="ru-RU" sz="1100" dirty="0" smtClean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MS Mincho"/>
                          <a:cs typeface="Times New Roman"/>
                        </a:rPr>
                        <a:t>В начале учебного года Ваша дочь выбрала на добровольной основе  профильный курс изучения предмета  «Химия». Из 25 уроков, которые нужно было пройти период с 01.09.2012г. по 17.01.2013г.,  </a:t>
                      </a:r>
                      <a:r>
                        <a:rPr lang="ru-RU" sz="1400" dirty="0" err="1" smtClean="0">
                          <a:latin typeface="Times New Roman"/>
                          <a:ea typeface="MS Mincho"/>
                          <a:cs typeface="Times New Roman"/>
                        </a:rPr>
                        <a:t>Раксана</a:t>
                      </a:r>
                      <a:r>
                        <a:rPr lang="ru-RU" sz="1400" dirty="0" smtClean="0">
                          <a:latin typeface="Times New Roman"/>
                          <a:ea typeface="MS Mincho"/>
                          <a:cs typeface="Times New Roman"/>
                        </a:rPr>
                        <a:t> прошла 1 урок, тем самым  она не выполняет учебный план данного курса (контрольные и практические работы).</a:t>
                      </a:r>
                      <a:endParaRPr lang="ru-RU" sz="1100" dirty="0" smtClean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MS Mincho"/>
                          <a:cs typeface="Times New Roman"/>
                        </a:rPr>
                        <a:t>Прошу </a:t>
                      </a:r>
                      <a:r>
                        <a:rPr lang="ru-RU" sz="1400" dirty="0">
                          <a:latin typeface="Times New Roman"/>
                          <a:ea typeface="MS Mincho"/>
                          <a:cs typeface="Times New Roman"/>
                        </a:rPr>
                        <a:t>Вас </a:t>
                      </a:r>
                      <a:r>
                        <a:rPr lang="ru-RU" sz="1400" u="sng" dirty="0">
                          <a:latin typeface="Times New Roman"/>
                          <a:ea typeface="MS Mincho"/>
                          <a:cs typeface="Times New Roman"/>
                        </a:rPr>
                        <a:t>проконтролировать и принять срочные меры </a:t>
                      </a:r>
                      <a:r>
                        <a:rPr lang="ru-RU" sz="1400" dirty="0">
                          <a:latin typeface="Times New Roman"/>
                          <a:ea typeface="MS Mincho"/>
                          <a:cs typeface="Times New Roman"/>
                        </a:rPr>
                        <a:t>, чтобы Ваша дочь аннулировала </a:t>
                      </a:r>
                      <a:r>
                        <a:rPr lang="ru-RU" sz="1400" dirty="0" err="1">
                          <a:latin typeface="Times New Roman"/>
                          <a:ea typeface="MS Mincho"/>
                          <a:cs typeface="Times New Roman"/>
                        </a:rPr>
                        <a:t>задолжность</a:t>
                      </a:r>
                      <a:r>
                        <a:rPr lang="ru-RU" sz="1400" dirty="0">
                          <a:latin typeface="Times New Roman"/>
                          <a:ea typeface="MS Mincho"/>
                          <a:cs typeface="Times New Roman"/>
                        </a:rPr>
                        <a:t> по профильному курсу изучения предмета «Химия». </a:t>
                      </a:r>
                      <a:endParaRPr lang="ru-RU" sz="1100" dirty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MS Mincho"/>
                          <a:cs typeface="Times New Roman"/>
                        </a:rPr>
                        <a:t>Классный руководитель </a:t>
                      </a:r>
                      <a:r>
                        <a:rPr lang="ru-RU" sz="1400" dirty="0" err="1">
                          <a:latin typeface="Times New Roman"/>
                          <a:ea typeface="MS Mincho"/>
                          <a:cs typeface="Times New Roman"/>
                        </a:rPr>
                        <a:t>__________Майлибаева</a:t>
                      </a:r>
                      <a:r>
                        <a:rPr lang="ru-RU" sz="1400" dirty="0">
                          <a:latin typeface="Times New Roman"/>
                          <a:ea typeface="MS Mincho"/>
                          <a:cs typeface="Times New Roman"/>
                        </a:rPr>
                        <a:t> Н.К.</a:t>
                      </a:r>
                      <a:endParaRPr lang="ru-RU" sz="1100" dirty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MS Mincho"/>
                          <a:cs typeface="Times New Roman"/>
                        </a:rPr>
                        <a:t>Подпись </a:t>
                      </a:r>
                      <a:r>
                        <a:rPr lang="ru-RU" sz="1400" dirty="0" err="1">
                          <a:latin typeface="Times New Roman"/>
                          <a:ea typeface="MS Mincho"/>
                          <a:cs typeface="Times New Roman"/>
                        </a:rPr>
                        <a:t>родителей_____________________________</a:t>
                      </a:r>
                      <a:endParaRPr lang="ru-RU" sz="11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357166"/>
          <a:ext cx="5930900" cy="3976497"/>
        </p:xfrm>
        <a:graphic>
          <a:graphicData uri="http://schemas.openxmlformats.org/drawingml/2006/table">
            <a:tbl>
              <a:tblPr/>
              <a:tblGrid>
                <a:gridCol w="59309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MS Mincho"/>
                          <a:cs typeface="Times New Roman"/>
                        </a:rPr>
                        <a:t>Уважаемы родители!</a:t>
                      </a:r>
                      <a:endParaRPr lang="ru-RU" sz="1050" dirty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Довожу до Вашего сведения, что Ваша дочь </a:t>
                      </a:r>
                      <a:r>
                        <a:rPr lang="ru-RU" sz="1050" u="sng" dirty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Савицкая Алла </a:t>
                      </a:r>
                      <a:r>
                        <a:rPr lang="ru-RU" sz="1050" dirty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итогам </a:t>
                      </a:r>
                      <a:r>
                        <a:rPr lang="en-US" sz="1050" dirty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I </a:t>
                      </a:r>
                      <a:r>
                        <a:rPr lang="ru-RU" sz="1050" dirty="0" smtClean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четверти </a:t>
                      </a:r>
                      <a:r>
                        <a:rPr lang="ru-RU" sz="1050" dirty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имеет следующие оценки по предметам: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Русский язык-4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Литература-5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Алгебра-4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Геометрия-3</a:t>
                      </a:r>
                      <a:endParaRPr lang="ru-RU" sz="10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История-4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Обществознание-4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МХК-4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География-4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Биология-5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Химия-4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Физика-4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ОБЖ-5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Иностранный язык-4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Технология-5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Информатика и ИКТ-4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Физическая культура-4.</a:t>
                      </a:r>
                    </a:p>
                    <a:p>
                      <a:r>
                        <a:rPr lang="ru-RU" sz="1050" u="sng" dirty="0">
                          <a:latin typeface="Times New Roman" pitchFamily="18" charset="0"/>
                          <a:cs typeface="Times New Roman" pitchFamily="18" charset="0"/>
                        </a:rPr>
                        <a:t>За первое полугодие пропущено 4 дней (19 уроков). </a:t>
                      </a:r>
                      <a:endParaRPr lang="ru-RU" sz="1050" u="sng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Классный </a:t>
                      </a:r>
                      <a:r>
                        <a:rPr lang="ru-RU" sz="1050" dirty="0">
                          <a:latin typeface="Times New Roman" pitchFamily="18" charset="0"/>
                          <a:cs typeface="Times New Roman" pitchFamily="18" charset="0"/>
                        </a:rPr>
                        <a:t>руководитель </a:t>
                      </a:r>
                      <a:r>
                        <a:rPr lang="ru-RU" sz="1050" dirty="0" err="1">
                          <a:latin typeface="Times New Roman" pitchFamily="18" charset="0"/>
                          <a:cs typeface="Times New Roman" pitchFamily="18" charset="0"/>
                        </a:rPr>
                        <a:t>__________Майлибаева</a:t>
                      </a:r>
                      <a:r>
                        <a:rPr lang="ru-RU" sz="1050" dirty="0">
                          <a:latin typeface="Times New Roman" pitchFamily="18" charset="0"/>
                          <a:cs typeface="Times New Roman" pitchFamily="18" charset="0"/>
                        </a:rPr>
                        <a:t> Н.К. </a:t>
                      </a:r>
                      <a:endParaRPr lang="ru-RU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Подпись </a:t>
                      </a:r>
                      <a:r>
                        <a:rPr lang="ru-RU" sz="1050" dirty="0" err="1">
                          <a:latin typeface="Times New Roman" pitchFamily="18" charset="0"/>
                          <a:cs typeface="Times New Roman" pitchFamily="18" charset="0"/>
                        </a:rPr>
                        <a:t>родителей</a:t>
                      </a:r>
                      <a:r>
                        <a:rPr lang="ru-RU" sz="10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____________________________</a:t>
                      </a: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642910" y="4357694"/>
            <a:ext cx="59293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3" y="0"/>
            <a:ext cx="8929687" cy="108267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3.Классный руководитель - учителя предметники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14414" y="1857364"/>
          <a:ext cx="6506848" cy="1493520"/>
        </p:xfrm>
        <a:graphic>
          <a:graphicData uri="http://schemas.openxmlformats.org/drawingml/2006/table">
            <a:tbl>
              <a:tblPr/>
              <a:tblGrid>
                <a:gridCol w="1626712"/>
                <a:gridCol w="1626712"/>
                <a:gridCol w="1626712"/>
                <a:gridCol w="1626712"/>
              </a:tblGrid>
              <a:tr h="426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Специалист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Дата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Форма взаимодействия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Результат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indent="44958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Учитель-предметник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Педагог-психолог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Используя СЛОВО, ДЕЛО и НАБЛЮДЕНИЕ (диагностику), классный руководитель создает условия, чтобы ребенок проявил себя. Для того чтобы помочь ребенку, я определила для себя основное правило – </a:t>
            </a:r>
            <a:r>
              <a:rPr lang="ru-RU" sz="1800" b="1" i="1" dirty="0" smtClean="0"/>
              <a:t>«ПРАВИЛО 7 У». 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i="1" dirty="0" smtClean="0"/>
              <a:t>Уверенность – знание своих прав и прав ребенка, способность защитить его. Классный руководитель – гарант соблюдения прав ребенка. </a:t>
            </a:r>
          </a:p>
          <a:p>
            <a:r>
              <a:rPr lang="ru-RU" i="1" dirty="0" smtClean="0"/>
              <a:t>Успешность – берясь за любое дело, классный руководитель должен предвидеть положительный результат, то есть быть уверен, что оно под силу детям и ему. </a:t>
            </a:r>
          </a:p>
          <a:p>
            <a:r>
              <a:rPr lang="ru-RU" i="1" dirty="0" smtClean="0"/>
              <a:t>Удивительность – надо развивать в себе незаурядность, дети не любят «пирожки ни с чем». </a:t>
            </a:r>
          </a:p>
          <a:p>
            <a:r>
              <a:rPr lang="ru-RU" i="1" dirty="0" smtClean="0"/>
              <a:t>Убедительность – уметь зажечь детские сердца, убедить их в важности дела. </a:t>
            </a:r>
          </a:p>
          <a:p>
            <a:r>
              <a:rPr lang="ru-RU" i="1" dirty="0" smtClean="0"/>
              <a:t>Уважительность – необходимо взаимное уважение: уважаешь мнение детей, – они уважают твое. Воспитание без уважения – подавление. </a:t>
            </a:r>
          </a:p>
          <a:p>
            <a:r>
              <a:rPr lang="ru-RU" i="1" dirty="0" smtClean="0"/>
              <a:t>Уравновешенность – в классе нужно быть готовым ко всему, не падать в обморок, а анализировать и работать. </a:t>
            </a:r>
          </a:p>
          <a:p>
            <a:r>
              <a:rPr lang="ru-RU" i="1" dirty="0" smtClean="0"/>
              <a:t>Улыбчивость – без чувства юмора в школе жить невозможно. Улыбка – это и оценка, и одобрение, и подбадривание. </a:t>
            </a:r>
          </a:p>
          <a:p>
            <a:pPr>
              <a:buNone/>
            </a:pPr>
            <a:r>
              <a:rPr lang="ru-RU" dirty="0" smtClean="0"/>
              <a:t>И тогда РАДУГА чувств, осветив душу и сердце ребенка, направит его на путь познания себя.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J:\Фотки\мой класс\IMG_088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928802"/>
            <a:ext cx="5201920" cy="390144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2620" y="594263"/>
            <a:ext cx="83968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Самое главное у классного руководителя, желающего повысить качество обучения - </a:t>
            </a:r>
            <a:r>
              <a:rPr lang="ru-RU" b="1" i="1" dirty="0" smtClean="0"/>
              <a:t>создание условий для успешного обучения и воспитания.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</a:rPr>
              <a:t>Классный руководитель выбирает различные формы работы для контролирования учебной деятельности учащихся, но прежде всего он должен учитывать все факторы, влияющие на достижение успехов в учебе детей, таких как уровень толерантности учителя-предметника и учеников, эмоциональную наполняемость учебной среды и  самооценку учащегося.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классного руководителя в повышении качества обучения: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2857488" y="2285992"/>
            <a:ext cx="2857520" cy="17859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Классный руководитель</a:t>
            </a:r>
            <a:endParaRPr lang="ru-RU" dirty="0"/>
          </a:p>
        </p:txBody>
      </p:sp>
      <p:sp>
        <p:nvSpPr>
          <p:cNvPr id="10" name="Улыбающееся лицо 9"/>
          <p:cNvSpPr/>
          <p:nvPr/>
        </p:nvSpPr>
        <p:spPr>
          <a:xfrm>
            <a:off x="6072198" y="2357430"/>
            <a:ext cx="1714512" cy="157163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Учителя-предметники</a:t>
            </a:r>
            <a:endParaRPr lang="ru-RU" dirty="0"/>
          </a:p>
        </p:txBody>
      </p:sp>
      <p:sp>
        <p:nvSpPr>
          <p:cNvPr id="11" name="5-конечная звезда 10"/>
          <p:cNvSpPr/>
          <p:nvPr/>
        </p:nvSpPr>
        <p:spPr>
          <a:xfrm>
            <a:off x="428596" y="3714752"/>
            <a:ext cx="1928826" cy="114300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Ученик</a:t>
            </a:r>
            <a:endParaRPr lang="ru-RU" dirty="0"/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1071538" y="2071678"/>
            <a:ext cx="1143008" cy="135732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Родители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2357422" y="3786190"/>
            <a:ext cx="785818" cy="7143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357422" y="2285992"/>
            <a:ext cx="714380" cy="4286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643570" y="2857496"/>
            <a:ext cx="42862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1.Классный руководитель- ученик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 многих учащихся возникают проблемы с учебной успеваемостью и учителями. И это порой вовсе  не связано с работоспособностью ребёнка или его интеллектуальными возможностями. Зачастую это связано с резким падением интереса к учению, изменением учебной мотивации.</a:t>
            </a:r>
          </a:p>
          <a:p>
            <a:pPr>
              <a:buNone/>
            </a:pPr>
            <a:r>
              <a:rPr lang="ru-RU" dirty="0" smtClean="0"/>
              <a:t>Классный руководитель должен вовремя исследовать причины учебных проблем ученика и использовать полученные результаты в работе с классом. В этом могут помочь следующие методики.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7467600" cy="1143000"/>
          </a:xfrm>
        </p:spPr>
        <p:txBody>
          <a:bodyPr/>
          <a:lstStyle/>
          <a:p>
            <a:pPr algn="ctr"/>
            <a:r>
              <a:rPr lang="ru-RU" dirty="0" smtClean="0"/>
              <a:t>Изучение отношения учащихся к учебным предметам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785794"/>
            <a:ext cx="8329642" cy="62865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1200" dirty="0" smtClean="0"/>
              <a:t>Учащиеся заполняют таблицу. Напротив записанного учебного предмета указывают причину , почему изучение этого предмета для него необходимо (1 часть таблицы) или интересно (2 часть таблицы). Заполнить таблицу нужно, используя предложенные варианты ответов.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400" dirty="0" smtClean="0"/>
              <a:t>Вопросы анкеты позволяют классному руководителю выяснить, что представляет собой познавательный интерес учащихся класса, какие предметы вызывают у учащихся трудности, с чем или с кем связаны учебные трудности детей. </a:t>
            </a:r>
          </a:p>
          <a:p>
            <a:pPr>
              <a:buNone/>
            </a:pPr>
            <a:r>
              <a:rPr lang="ru-RU" sz="1400" dirty="0" smtClean="0"/>
              <a:t>Вопросы 1 блока- это вопросы, которые объединены событийностью, теоретическими основами, нравственной проблематикой.</a:t>
            </a:r>
          </a:p>
          <a:p>
            <a:pPr>
              <a:buNone/>
            </a:pPr>
            <a:r>
              <a:rPr lang="ru-RU" sz="1400" dirty="0" smtClean="0"/>
              <a:t>Вопросы 2 блока- это вопросы, которые объединены способами познавательной деятельности, характером отношений между учащимися  и учителем; характером отношений внутри коллектива и вне его.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На основании данной таблицы так же можно помочь  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организовать выбор элективных курсов.</a:t>
            </a: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285860"/>
          <a:ext cx="8572559" cy="3762389"/>
        </p:xfrm>
        <a:graphic>
          <a:graphicData uri="http://schemas.openxmlformats.org/drawingml/2006/table">
            <a:tbl>
              <a:tblPr/>
              <a:tblGrid>
                <a:gridCol w="1000132"/>
                <a:gridCol w="1571636"/>
                <a:gridCol w="1285884"/>
                <a:gridCol w="4714907"/>
              </a:tblGrid>
              <a:tr h="14973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Необходимые предметы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Причина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(потому что)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Интересные предметы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Причина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(потому что)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Интересно узнавать о разных факторах, удивительных событиях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Интересно узнавать о жизни людей и их деятельности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Интересно выяснить причины событий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Интересно слушать объяснения учителя по этому предмету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Интересно на уроках и дома решать задачи, выполнять упражнения, практические работы, заполнять таблицы, карты, схемы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Интересно находить дополнительные сведения , выступать с ними перед классом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Интересно находить объяснение явлению, ставит проблему и решать её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Интересно , так как учитель преподаёт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интересно , необычно, тем самым привлекает интерес к предмету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Интересно, так как этот предмет даётся мне легко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Этот предмет связан с другими предметами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Интересно, потому что по этому предмету легко получить оценку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Интересно, потому что этот предмет мобилизует волю и заставляет сосредоточенно мыслить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Доминирующие мотивы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Учащиеся выполняют задания на листочках: ставят напротив перечня мотива балл, указанный в таблице.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142852"/>
          <a:ext cx="6804399" cy="4981107"/>
        </p:xfrm>
        <a:graphic>
          <a:graphicData uri="http://schemas.openxmlformats.org/drawingml/2006/table">
            <a:tbl>
              <a:tblPr/>
              <a:tblGrid>
                <a:gridCol w="853405"/>
                <a:gridCol w="4246723"/>
                <a:gridCol w="317171"/>
                <a:gridCol w="277420"/>
                <a:gridCol w="277420"/>
                <a:gridCol w="277420"/>
                <a:gridCol w="277420"/>
                <a:gridCol w="277420"/>
              </a:tblGrid>
              <a:tr h="135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Перечень мотивов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Баллы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Понимаю, что ученик должен учиться хорошо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Стремлюсь быстро и точно выполнять требования учителя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Понимаю свою ответственность за учение перед классом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Хочу закончить школу и учиться дальше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Понимаю, что знания мне нужны для будущего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Хочу быть культурным и развитым человеком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Хочу получить хорошие оценки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Хочу получать одобрение родителей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Хочу, чтобы класс был обо мне хорошего мнения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Хочу быть лучшим учеником класса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Хочу, чтобы ответы на уроках были самыми лучшими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Хочу занять достойное место среди лучших в классе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Хочу, чтобы одноклассники не судили меня за плохую учёбу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Хочу, чтобы не ругали родители и учителя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Не могу получать плохие оценки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Мне нравится учиться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Люблю узнавать новое и неизведанное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Нравятся необычные и нестандарттные уроки учителей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Мне нравится преодолевать трудности в учебной деятельности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Люблю уроки, на которых можно рассуждать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Люблю, когда учитель оценивает справедливо мои учебные успехи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42844" y="5143512"/>
            <a:ext cx="864399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Анализ результатов: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1-3-мотивы долга и ответственности; 4-6-мотивы самоопределения и самосовершенствования; 7-9-мотивы собственного благополучия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10-12-мотивы престижности; 13-15-мотивы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избежания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неприятностей;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16-18-мотивы отношения к процессу обучения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19-21-мотивы отношения к процессу учения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Однако, классному руководителю будет очень важно изучить наиболее и наименее осознаваемые мотивы учения учащихся. Данная методика помогла мне организовать работу с семьёй и учеником для преодоления проблем в обучении.</a:t>
            </a:r>
            <a:endParaRPr kumimoji="0" lang="ru-RU" sz="12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00075" y="274638"/>
            <a:ext cx="8543925" cy="1082675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Организация индивидуальной работы с учащимися</a:t>
            </a:r>
            <a:endParaRPr lang="ru-RU" sz="2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41780" y="2004695"/>
          <a:ext cx="6060440" cy="2705419"/>
        </p:xfrm>
        <a:graphic>
          <a:graphicData uri="http://schemas.openxmlformats.org/drawingml/2006/table">
            <a:tbl>
              <a:tblPr/>
              <a:tblGrid>
                <a:gridCol w="1438275"/>
                <a:gridCol w="1943100"/>
                <a:gridCol w="1337945"/>
                <a:gridCol w="134112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24125" algn="l"/>
                        </a:tabLs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Группа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24125" algn="l"/>
                        </a:tabLs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работы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24125" algn="l"/>
                        </a:tabLs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Кто участвует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24125" algn="l"/>
                        </a:tabLs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Результат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4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2412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Высокомотивированные обучающиеся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24125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24125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2412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Слабоуспевающие обучающиеся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24125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2412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Обучающиеся, оказавшиеся в трудной жизненной ситуации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24125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24125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24125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283</TotalTime>
  <Words>1377</Words>
  <PresentationFormat>Экран (4:3)</PresentationFormat>
  <Paragraphs>358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Роль классного руководителя в повышении качества обучения школьников </vt:lpstr>
      <vt:lpstr>Слайд 2</vt:lpstr>
      <vt:lpstr>Слайд 3</vt:lpstr>
      <vt:lpstr>Работа классного руководителя в повышении качества обучения:</vt:lpstr>
      <vt:lpstr>1.Классный руководитель- ученик</vt:lpstr>
      <vt:lpstr>Изучение отношения учащихся к учебным предметам</vt:lpstr>
      <vt:lpstr>Доминирующие мотивы</vt:lpstr>
      <vt:lpstr>Слайд 8</vt:lpstr>
      <vt:lpstr>Организация индивидуальной работы с учащимися</vt:lpstr>
      <vt:lpstr>Слайд 10</vt:lpstr>
      <vt:lpstr>Успеваемость учащихся</vt:lpstr>
      <vt:lpstr>Слайд 12</vt:lpstr>
      <vt:lpstr>2. Классный руководитель- родители</vt:lpstr>
      <vt:lpstr>Слайд 14</vt:lpstr>
      <vt:lpstr>3.Классный руководитель - учителя предметники</vt:lpstr>
      <vt:lpstr>Используя СЛОВО, ДЕЛО и НАБЛЮДЕНИЕ (диагностику), классный руководитель создает условия, чтобы ребенок проявил себя. Для того чтобы помочь ребенку, я определила для себя основное правило – «ПРАВИЛО 7 У». 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классного руководителя в повышении качества обучения школьников.</dc:title>
  <dc:creator>Макс</dc:creator>
  <cp:lastModifiedBy>Админ</cp:lastModifiedBy>
  <cp:revision>31</cp:revision>
  <dcterms:created xsi:type="dcterms:W3CDTF">2013-02-13T18:36:24Z</dcterms:created>
  <dcterms:modified xsi:type="dcterms:W3CDTF">2014-08-25T07:06:50Z</dcterms:modified>
</cp:coreProperties>
</file>