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5"/>
  </p:notesMasterIdLst>
  <p:handoutMasterIdLst>
    <p:handoutMasterId r:id="rId16"/>
  </p:handoutMasterIdLst>
  <p:sldIdLst>
    <p:sldId id="270" r:id="rId3"/>
    <p:sldId id="258" r:id="rId4"/>
    <p:sldId id="257" r:id="rId5"/>
    <p:sldId id="260" r:id="rId6"/>
    <p:sldId id="262" r:id="rId7"/>
    <p:sldId id="266" r:id="rId8"/>
    <p:sldId id="264" r:id="rId9"/>
    <p:sldId id="263" r:id="rId10"/>
    <p:sldId id="269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8/2/2014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latinLnBrk="0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latinLnBrk="0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latinLnBrk="0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latinLnBrk="0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latinLnBrk="0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6.xml"/><Relationship Id="rId7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6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.xml"/><Relationship Id="rId7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10.xml"/><Relationship Id="rId10" Type="http://schemas.openxmlformats.org/officeDocument/2006/relationships/image" Target="../media/image6.jpeg"/><Relationship Id="rId4" Type="http://schemas.openxmlformats.org/officeDocument/2006/relationships/image" Target="../media/image4.gif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1.xml"/><Relationship Id="rId7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6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6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5400"/>
            <a:ext cx="70695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формула</a:t>
            </a:r>
          </a:p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Относительная </a:t>
            </a:r>
          </a:p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олекулярная масса</a:t>
            </a:r>
          </a:p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вещества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rot="20376714">
            <a:off x="23486" y="2272294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HNO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rot="657805">
            <a:off x="152400" y="5486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800" b="1" i="0" u="non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800" b="1" i="0" u="non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en-US" sz="1800" b="1" i="0" u="non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1800" b="0" i="0" u="non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1230105">
            <a:off x="304800" y="3505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NaCl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 rot="20650612">
            <a:off x="30141" y="4481844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Cu(OH)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17526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987683">
            <a:off x="20408" y="1227368"/>
            <a:ext cx="106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kumimoji="0" lang="en-US" sz="16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" y="685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524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 rot="863914">
            <a:off x="417346" y="2660792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 rot="20842852">
            <a:off x="21335" y="6382032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en-US" sz="16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COOH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" y="40386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0480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57200" y="3048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28600" y="6019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KOH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5638800"/>
            <a:ext cx="4633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Тертычная Марина Дмитриевна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читель химии ГБОУ СОШ № 184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1" grpId="0"/>
      <p:bldP spid="5122" grpId="0"/>
      <p:bldP spid="5123" grpId="0"/>
      <p:bldP spid="5124" grpId="0"/>
      <p:bldP spid="5125" grpId="0"/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990600"/>
          <a:ext cx="6781800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0600"/>
                <a:gridCol w="3352800"/>
                <a:gridCol w="2438400"/>
              </a:tblGrid>
              <a:tr h="381000">
                <a:tc rowSpan="4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0132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92760">
                <a:tc gridSpan="3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914400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28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90800" y="10668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- кислород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13716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одна молекула      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90800" y="19050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один атом кислорода   О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19800" y="19050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простое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 вещество</a:t>
            </a:r>
            <a:endParaRPr kumimoji="0" lang="en-US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867400" y="1828800"/>
            <a:ext cx="152400" cy="533400"/>
          </a:xfrm>
          <a:prstGeom prst="rightBrace">
            <a:avLst>
              <a:gd name="adj1" fmla="val 19337"/>
              <a:gd name="adj2" fmla="val 4730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00200" y="23622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2362200"/>
            <a:ext cx="499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= 1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32</a:t>
            </a:r>
            <a:endParaRPr lang="ru-RU" sz="2400" dirty="0"/>
          </a:p>
        </p:txBody>
      </p:sp>
      <p:pic>
        <p:nvPicPr>
          <p:cNvPr id="14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0" y="3124200"/>
          <a:ext cx="6781800" cy="2768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0600"/>
                <a:gridCol w="3352800"/>
                <a:gridCol w="2438400"/>
              </a:tblGrid>
              <a:tr h="152400">
                <a:tc rowSpan="5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0132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01320">
                <a:tc vMerge="1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92760">
                <a:tc gridSpan="3">
                  <a:txBody>
                    <a:bodyPr/>
                    <a:lstStyle/>
                    <a:p>
                      <a:endParaRPr lang="ru-RU" sz="1600" b="1" dirty="0" smtClean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endParaRPr lang="ru-RU" sz="1600" b="1" dirty="0" smtClean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514600" y="31242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- угольная</a:t>
            </a:r>
            <a:r>
              <a:rPr kumimoji="0" lang="ru-RU" b="1" i="0" u="none" strike="noStrike" cap="none" normalizeH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 кислота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514600" y="3505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одна молекула    </a:t>
            </a:r>
            <a:r>
              <a:rPr lang="en-US" b="1" dirty="0" smtClean="0">
                <a:latin typeface="Comic Sans MS" pitchFamily="66" charset="0"/>
              </a:rPr>
              <a:t>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С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ru-RU" b="1" baseline="-25000" dirty="0" smtClean="0">
                <a:latin typeface="Comic Sans MS" pitchFamily="66" charset="0"/>
              </a:rPr>
              <a:t>3</a:t>
            </a:r>
            <a:endParaRPr lang="ru-RU" dirty="0" smtClean="0">
              <a:latin typeface="Comic Sans MS" pitchFamily="66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90800" y="38862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два атома водорода    </a:t>
            </a:r>
            <a:r>
              <a:rPr lang="en-US" b="1" dirty="0" smtClean="0">
                <a:latin typeface="Comic Sans MS" pitchFamily="66" charset="0"/>
              </a:rPr>
              <a:t>H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590800" y="42672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один атом углерода    С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2590800" y="46482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три атома кислорода   О</a:t>
            </a:r>
            <a:endParaRPr kumimoji="0" lang="en-US" b="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867400" y="3886200"/>
            <a:ext cx="228600" cy="1219200"/>
          </a:xfrm>
          <a:prstGeom prst="rightBrace">
            <a:avLst>
              <a:gd name="adj1" fmla="val 19337"/>
              <a:gd name="adj2" fmla="val 4730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096000" y="42672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сложное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latin typeface="Comic Sans MS" pitchFamily="66" charset="0"/>
                <a:cs typeface="Times New Roman" pitchFamily="18" charset="0"/>
              </a:rPr>
              <a:t> вещество</a:t>
            </a:r>
            <a:endParaRPr kumimoji="0" lang="en-US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600200" y="51054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ru-RU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ru-RU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5105400"/>
            <a:ext cx="4568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+ 3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=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= 2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 +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12 + 3 16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62</a:t>
            </a:r>
            <a:endParaRPr lang="ru-RU" sz="2400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3886200" y="5638800"/>
            <a:ext cx="762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5638800" y="5638800"/>
            <a:ext cx="762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47800" y="31242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ru-RU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ru-RU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8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3000" y="1752600"/>
          <a:ext cx="7848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5141"/>
                <a:gridCol w="3693459"/>
              </a:tblGrid>
              <a:tr h="42165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lang="ru-RU" b="1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ВАРИАНТ</a:t>
                      </a:r>
                      <a:endParaRPr lang="ru-RU" b="1" i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lang="ru-RU" b="1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ВАРИАНТ</a:t>
                      </a:r>
                      <a:endParaRPr lang="ru-RU" b="1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8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9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2895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ru-RU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-водород</a:t>
            </a:r>
            <a:endParaRPr lang="ru-RU" b="1" dirty="0" smtClean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2286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-карбонат натрия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228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-азот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3429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-оксид алюминия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28194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 Р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-оксид фосфора (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V)</a:t>
            </a:r>
            <a:endParaRPr lang="ru-RU" sz="2000" b="1" dirty="0" smtClean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34290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lang="en-US" sz="2000" b="1" baseline="-300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-сульфат калия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990600"/>
            <a:ext cx="7602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это условная запись состава вещества </a:t>
            </a:r>
          </a:p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 помощью химических знаков 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индексов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Рисунок 25" descr="http://fotovision.ua/files/icon_info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86600" y="1676400"/>
            <a:ext cx="419100" cy="4191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066800" y="3352800"/>
          <a:ext cx="56388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362200"/>
                <a:gridCol w="2438400"/>
                <a:gridCol w="838200"/>
              </a:tblGrid>
              <a:tr h="13716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двух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атомов водорода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Овал 25"/>
          <p:cNvSpPr/>
          <p:nvPr/>
        </p:nvSpPr>
        <p:spPr>
          <a:xfrm>
            <a:off x="3733800" y="35814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181600" y="35814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943600" y="3505200"/>
            <a:ext cx="667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Н</a:t>
            </a:r>
            <a:r>
              <a:rPr lang="ru-RU" sz="3200" b="1" baseline="-25000" dirty="0" smtClean="0">
                <a:latin typeface="Comic Sans MS" pitchFamily="66" charset="0"/>
              </a:rPr>
              <a:t>2</a:t>
            </a:r>
            <a:endParaRPr lang="ru-RU" sz="3200" b="1" dirty="0" smtClean="0">
              <a:latin typeface="Comic Sans MS" pitchFamily="66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066800" y="4191000"/>
          <a:ext cx="56388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362200"/>
                <a:gridCol w="24384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одного атома серы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Овал 29"/>
          <p:cNvSpPr/>
          <p:nvPr/>
        </p:nvSpPr>
        <p:spPr>
          <a:xfrm>
            <a:off x="4419600" y="4267200"/>
            <a:ext cx="609600" cy="609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019800" y="4267200"/>
            <a:ext cx="667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S</a:t>
            </a:r>
            <a:endParaRPr lang="ru-RU" sz="3200" b="1" dirty="0" smtClean="0">
              <a:latin typeface="Comic Sans MS" pitchFamily="66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1066800" y="5029200"/>
          <a:ext cx="563880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362200"/>
                <a:gridCol w="2438400"/>
                <a:gridCol w="838200"/>
              </a:tblGrid>
              <a:tr h="82296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четырёх атомов кислорода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Овал 32"/>
          <p:cNvSpPr/>
          <p:nvPr/>
        </p:nvSpPr>
        <p:spPr>
          <a:xfrm rot="20446158">
            <a:off x="3567739" y="5167939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114800" y="56388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1737054">
            <a:off x="4654088" y="5111289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181600" y="56388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943600" y="5257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О</a:t>
            </a:r>
            <a:r>
              <a:rPr lang="ru-RU" sz="3200" b="1" baseline="-25000" dirty="0" smtClean="0">
                <a:latin typeface="Comic Sans MS" pitchFamily="66" charset="0"/>
              </a:rPr>
              <a:t>4</a:t>
            </a:r>
            <a:endParaRPr lang="ru-RU" sz="3200" b="1" dirty="0" smtClean="0">
              <a:latin typeface="Comic Sans MS" pitchFamily="66" charset="0"/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6705600" y="3276600"/>
            <a:ext cx="381000" cy="3048000"/>
          </a:xfrm>
          <a:prstGeom prst="rightBrace">
            <a:avLst>
              <a:gd name="adj1" fmla="val 50766"/>
              <a:gd name="adj2" fmla="val 4849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4200" y="4953000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2514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  </a:t>
            </a:r>
            <a:r>
              <a:rPr lang="ru-RU" sz="2400" b="1" dirty="0" smtClean="0">
                <a:latin typeface="Comic Sans MS" pitchFamily="66" charset="0"/>
              </a:rPr>
              <a:t>Серная кислоты состоит </a:t>
            </a:r>
            <a:r>
              <a:rPr lang="ru-RU" sz="2400" b="1" dirty="0" smtClean="0">
                <a:latin typeface="Comic Sans MS" pitchFamily="66" charset="0"/>
              </a:rPr>
              <a:t>из: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36576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omic Sans MS" pitchFamily="66" charset="0"/>
              </a:rPr>
              <a:t>Химическая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формула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серной  кислоты</a:t>
            </a:r>
            <a:endParaRPr lang="ru-RU" sz="2000" b="1" dirty="0">
              <a:latin typeface="Comic Sans MS" pitchFamily="66" charset="0"/>
            </a:endParaRPr>
          </a:p>
        </p:txBody>
      </p:sp>
      <p:pic>
        <p:nvPicPr>
          <p:cNvPr id="43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7"/>
            <a:ext cx="1096162" cy="1066800"/>
          </a:xfrm>
          <a:prstGeom prst="rect">
            <a:avLst/>
          </a:prstGeom>
          <a:noFill/>
        </p:spPr>
      </p:pic>
      <p:pic>
        <p:nvPicPr>
          <p:cNvPr id="7172" name="Picture 4" descr="H:\docs\Терт\картинки\ХИМ посуда\символика\atom2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 bldLvl="3"/>
      <p:bldP spid="26" grpId="0" animBg="1"/>
      <p:bldP spid="27" grpId="0" animBg="1"/>
      <p:bldP spid="28" grpId="0"/>
      <p:bldP spid="30" grpId="0" animBg="1"/>
      <p:bldP spid="31" grpId="0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312" y="228600"/>
            <a:ext cx="7989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Знаки химических элементов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2216727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14400" y="3657600"/>
            <a:ext cx="1600200" cy="98488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Comic Sans MS" pitchFamily="66" charset="0"/>
              </a:rPr>
              <a:t>Йенс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Якоб</a:t>
            </a:r>
            <a:endParaRPr lang="ru-RU" sz="2000" b="1" dirty="0" smtClean="0">
              <a:latin typeface="Comic Sans MS" pitchFamily="66" charset="0"/>
            </a:endParaRP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Берцелиус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(1779 – 1848</a:t>
            </a:r>
            <a:r>
              <a:rPr lang="ru-RU" b="1" dirty="0" smtClean="0">
                <a:latin typeface="Comic Sans MS" pitchFamily="66" charset="0"/>
              </a:rPr>
              <a:t>)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295400"/>
            <a:ext cx="5689378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   Шведский химик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Йенс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Якоб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Берцелиус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для обозначения химических элементов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предложил использовать начальные буквы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их латинских названий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(1814).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   Он ввел первые формулы химических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соединений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(1817-30).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   По его мнению, для обозначений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химических соединений следовало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использовать буквы и цифры, чтобы их легко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можно было писать и печатать.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67000" y="4419600"/>
          <a:ext cx="5105400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81200"/>
                <a:gridCol w="2209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Кислород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O</a:t>
                      </a:r>
                      <a:r>
                        <a:rPr lang="en-US" sz="2400" b="1" dirty="0" err="1" smtClean="0">
                          <a:latin typeface="Comic Sans MS" pitchFamily="66" charset="0"/>
                        </a:rPr>
                        <a:t>xygenium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mic Sans MS" pitchFamily="66" charset="0"/>
                        </a:rPr>
                        <a:t>O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667000" y="4876800"/>
          <a:ext cx="5105400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81200"/>
                <a:gridCol w="2209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Водород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</a:t>
                      </a:r>
                      <a:r>
                        <a:rPr lang="en-US" sz="2400" b="1" dirty="0" err="1" smtClean="0">
                          <a:latin typeface="Comic Sans MS" pitchFamily="66" charset="0"/>
                        </a:rPr>
                        <a:t>ydrogenium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mic Sans MS" pitchFamily="66" charset="0"/>
                        </a:rPr>
                        <a:t>H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667000" y="5334000"/>
          <a:ext cx="5105400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81200"/>
                <a:gridCol w="2209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Углерод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</a:t>
                      </a:r>
                      <a:r>
                        <a:rPr lang="en-US" sz="2400" b="1" dirty="0" err="1" smtClean="0">
                          <a:latin typeface="Comic Sans MS" pitchFamily="66" charset="0"/>
                        </a:rPr>
                        <a:t>arboneum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mic Sans MS" pitchFamily="66" charset="0"/>
                        </a:rPr>
                        <a:t>C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667000" y="5791200"/>
          <a:ext cx="5105400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81200"/>
                <a:gridCol w="2209800"/>
                <a:gridCol w="9144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Медь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Cu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prum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mic Sans MS" pitchFamily="66" charset="0"/>
                        </a:rPr>
                        <a:t>Cu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667000" y="6248400"/>
          <a:ext cx="5105400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81200"/>
                <a:gridCol w="2209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Кальций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Ca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lcium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mic Sans MS" pitchFamily="66" charset="0"/>
                        </a:rPr>
                        <a:t>Ca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Picture 4" descr="H:\docs\Терт\картинки\ХИМ посуда\символика\i[5]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2" y="5664725"/>
            <a:ext cx="1096162" cy="1066800"/>
          </a:xfrm>
          <a:prstGeom prst="rect">
            <a:avLst/>
          </a:prstGeom>
          <a:noFill/>
        </p:spPr>
      </p:pic>
      <p:pic>
        <p:nvPicPr>
          <p:cNvPr id="17" name="Picture 4" descr="H:\docs\Терт\картинки\ХИМ посуда\символика\atom2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4" descr="H:\docs\Терт\картинки\ХИМ посуда\символика\i[5]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pic>
        <p:nvPicPr>
          <p:cNvPr id="7" name="Picture 4" descr="H:\docs\Терт\картинки\ХИМ посуда\символика\atom2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pic>
        <p:nvPicPr>
          <p:cNvPr id="5" name="Picture 3" descr="H:\docs\Терт\картинки\ХИМ посуда\человечки\2[2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1428" t="12507" r="21429" b="9541"/>
          <a:stretch>
            <a:fillRect/>
          </a:stretch>
        </p:blipFill>
        <p:spPr bwMode="auto">
          <a:xfrm>
            <a:off x="0" y="5715000"/>
            <a:ext cx="990600" cy="990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3657600"/>
            <a:ext cx="1130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495800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657600"/>
            <a:ext cx="10390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657600"/>
            <a:ext cx="1167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4495800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990600"/>
            <a:ext cx="7602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это условная запись состава вещества </a:t>
            </a:r>
          </a:p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 помощью химических знаков 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индексов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2590800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химический знак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водорода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2362200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химический знак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серы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2667000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химический знак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кислорода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79120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индексы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6248400"/>
            <a:ext cx="554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показывают количество атомов каждого вида</a:t>
            </a:r>
            <a:endParaRPr lang="ru-RU" b="1" dirty="0">
              <a:latin typeface="Comic Sans MS" pitchFamily="66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2743199" y="3200401"/>
            <a:ext cx="685802" cy="685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6019800" y="3276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343400" y="3429000"/>
            <a:ext cx="762000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4000502" y="5295901"/>
            <a:ext cx="609599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5219700" y="52197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1"/>
      <p:bldP spid="10" grpId="1"/>
      <p:bldP spid="11" grpId="1"/>
      <p:bldP spid="12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28600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90600" y="1219200"/>
          <a:ext cx="7848600" cy="2656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33600"/>
                <a:gridCol w="2857500"/>
                <a:gridCol w="2857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Название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вещества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Состав вещества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52832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4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Формула вещества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29000" y="1219200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Азотная кислота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2200" y="1219200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Фосфорная кислота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48400" y="16764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86600" y="16764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924800" y="16764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9248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66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0" name="Овал 19"/>
          <p:cNvSpPr/>
          <p:nvPr/>
        </p:nvSpPr>
        <p:spPr>
          <a:xfrm rot="20446158">
            <a:off x="3339139" y="2805738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rot="20446158">
            <a:off x="5091739" y="2805738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rot="20446158">
            <a:off x="4177340" y="2805738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rot="20446158">
            <a:off x="8139738" y="2805739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rot="20446158">
            <a:off x="7453939" y="2805738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rot="20446158">
            <a:off x="6768138" y="2805738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rot="20446158">
            <a:off x="6158537" y="2805739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7818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534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10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28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O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35" name="Овал 34"/>
          <p:cNvSpPr/>
          <p:nvPr/>
        </p:nvSpPr>
        <p:spPr>
          <a:xfrm rot="203327">
            <a:off x="6949301" y="2149847"/>
            <a:ext cx="565330" cy="527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086600" y="2209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P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86200" y="34290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HNO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81800" y="3429000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990600" y="4191000"/>
          <a:ext cx="7848600" cy="1778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33600"/>
                <a:gridCol w="2857500"/>
                <a:gridCol w="2857500"/>
              </a:tblGrid>
              <a:tr h="518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Название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вещества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Состав вещества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Формула вещества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191000" y="42672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Вода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200" y="4267200"/>
            <a:ext cx="2626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Углекислый газ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4724400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два атома водорода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24200" y="5105400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один атом кислорода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19800" y="4724400"/>
            <a:ext cx="261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один атом углерода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5105400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два атома кислорода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9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4038600" y="54864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10400" y="5486400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2" name="Овал 51"/>
          <p:cNvSpPr/>
          <p:nvPr/>
        </p:nvSpPr>
        <p:spPr>
          <a:xfrm rot="20446158">
            <a:off x="4182303" y="2198080"/>
            <a:ext cx="474595" cy="4902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4191000" y="2209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N</a:t>
            </a:r>
            <a:endParaRPr lang="ru-RU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7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17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8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"/>
            <a:ext cx="6801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 формула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990600"/>
            <a:ext cx="2662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показывает: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1524000"/>
            <a:ext cx="335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название вещества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1905000"/>
            <a:ext cx="765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одну частицу этого вещества (одну молекулу)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2286000"/>
            <a:ext cx="311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состав вещества: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2667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качественный состав вещества (какие атомы)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pic>
        <p:nvPicPr>
          <p:cNvPr id="26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066800" y="3048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количественный состав вещества(сколько атомов)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3429000"/>
            <a:ext cx="5357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простое или сложное вещество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0600" y="3810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4.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относительную молекулярную массу вещества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066800" y="4267200"/>
          <a:ext cx="6781800" cy="2057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0600"/>
                <a:gridCol w="3352800"/>
                <a:gridCol w="2438400"/>
              </a:tblGrid>
              <a:tr h="381000">
                <a:tc rowSpan="4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401320">
                <a:tc vMerge="1"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omic Sans MS" pitchFamily="66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  <a:tr h="533400">
                <a:tc gridSpan="3"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n w="38100"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143000" y="43434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2200" y="43434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АММИАК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514600" y="50292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один атом азота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514600" y="54102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три атома водорода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Н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362200" y="4648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одна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частица      </a:t>
            </a:r>
            <a:r>
              <a:rPr lang="en-US" b="1" dirty="0" smtClean="0"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b="1" baseline="-30000" dirty="0" smtClean="0"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5410200" y="4953000"/>
            <a:ext cx="228600" cy="838200"/>
          </a:xfrm>
          <a:prstGeom prst="rightBrace">
            <a:avLst>
              <a:gd name="adj1" fmla="val 19337"/>
              <a:gd name="adj2" fmla="val 4730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562600" y="51816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latin typeface="Comic Sans MS" pitchFamily="66" charset="0"/>
                <a:cs typeface="Times New Roman" pitchFamily="18" charset="0"/>
              </a:rPr>
              <a:t>ложное вещество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600200" y="5791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(NH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42" name="Рисунок 25" descr="http://fotovision.ua/files/icon_info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3000" y="5867400"/>
            <a:ext cx="419100" cy="4191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895600" y="5791200"/>
            <a:ext cx="499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err="1" smtClean="0"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US" sz="2400" b="1" dirty="0" smtClean="0"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(N) + 3Ar(H) = 14 + 3 = 17</a:t>
            </a:r>
            <a:endParaRPr lang="ru-RU" sz="2400" dirty="0"/>
          </a:p>
        </p:txBody>
      </p:sp>
      <p:pic>
        <p:nvPicPr>
          <p:cNvPr id="24" name="Picture 3" descr="H:\docs\Терт\картинки\ХИМ посуда\человечки\2[2]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1428" t="12507" r="21429" b="9541"/>
          <a:stretch>
            <a:fillRect/>
          </a:stretch>
        </p:blipFill>
        <p:spPr bwMode="auto">
          <a:xfrm>
            <a:off x="0" y="57150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7" grpId="0"/>
      <p:bldP spid="28" grpId="0"/>
      <p:bldP spid="29" grpId="0"/>
      <p:bldP spid="31" grpId="0"/>
      <p:bldP spid="32" grpId="0"/>
      <p:bldP spid="34" grpId="0"/>
      <p:bldP spid="35" grpId="0"/>
      <p:bldP spid="36" grpId="0"/>
      <p:bldP spid="38" grpId="0" animBg="1"/>
      <p:bldP spid="39" grpId="0"/>
      <p:bldP spid="4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152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Относительная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молекулярная масса вещества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00200"/>
            <a:ext cx="7924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latin typeface="Comic Sans MS" pitchFamily="66" charset="0"/>
              </a:rPr>
              <a:t>Относительная молекулярная масса </a:t>
            </a:r>
            <a:r>
              <a:rPr lang="en-US" sz="1600" b="1" dirty="0" err="1" smtClean="0">
                <a:latin typeface="Comic Sans MS" pitchFamily="66" charset="0"/>
              </a:rPr>
              <a:t>Mr</a:t>
            </a:r>
            <a:r>
              <a:rPr lang="ru-RU" sz="1600" b="1" dirty="0" smtClean="0">
                <a:latin typeface="Comic Sans MS" pitchFamily="66" charset="0"/>
              </a:rPr>
              <a:t> выражается в атомных единицах массы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066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- это отношение массы молекулы данного вещества к 1/12 массы атома углерода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133600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latin typeface="Comic Sans MS" pitchFamily="66" charset="0"/>
              </a:rPr>
              <a:t>Атомная единица массы – это 1/12 массы изотопа углерода </a:t>
            </a:r>
            <a:r>
              <a:rPr lang="ru-RU" sz="1600" b="1" baseline="30000" dirty="0" smtClean="0">
                <a:latin typeface="Comic Sans MS" pitchFamily="66" charset="0"/>
              </a:rPr>
              <a:t>12</a:t>
            </a:r>
            <a:r>
              <a:rPr lang="ru-RU" sz="1600" b="1" dirty="0" smtClean="0">
                <a:latin typeface="Comic Sans MS" pitchFamily="66" charset="0"/>
              </a:rPr>
              <a:t>С</a:t>
            </a:r>
            <a:endParaRPr lang="ru-RU" sz="1600" dirty="0" smtClean="0">
              <a:latin typeface="Comic Sans MS" pitchFamily="66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66800" y="2590800"/>
          <a:ext cx="7848600" cy="990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848600"/>
              </a:tblGrid>
              <a:tr h="990600"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glow rad="101600">
                            <a:schemeClr val="accent6">
                              <a:satMod val="175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2590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Относительная молекулярная масса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может быть вычислена путём сложения относительных атомных масс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Ar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элементов, входящих в состав молекулы вещества, с учётом их количества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66800" y="3581400"/>
          <a:ext cx="7848600" cy="106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848600"/>
              </a:tblGrid>
              <a:tr h="1066800">
                <a:tc>
                  <a:txBody>
                    <a:bodyPr/>
                    <a:lstStyle/>
                    <a:p>
                      <a:endParaRPr lang="ru-RU" sz="1600" b="1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1143000" y="48768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95400" y="4953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Н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5715000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Водород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876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53340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1,00797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70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19600" y="49530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436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4" descr="H:\docs\Терт\картинки\ХИМ посуда\символика\i[5].jp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819400" y="5562600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О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4953000"/>
            <a:ext cx="55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N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5486400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Cu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3200" y="632460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Кислород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57912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Азот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63246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Медь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86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8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4953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7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9000" y="5486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29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2800" y="59436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15,9994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54102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14,0067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601980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63,546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9000" y="4800600"/>
            <a:ext cx="495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0" y="4876800"/>
            <a:ext cx="495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endParaRPr lang="ru-RU" sz="20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 flipH="1">
            <a:off x="3380303" y="5458898"/>
            <a:ext cx="742890" cy="188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2743202" y="5105399"/>
            <a:ext cx="685798" cy="228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5867400" y="5181599"/>
            <a:ext cx="990600" cy="228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6629401" y="5562602"/>
            <a:ext cx="762001" cy="152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66800" y="3657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Относительная атомная масса 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химических элементов указана в периодической системе химических элементов Дмитрия Ивановича Менделеева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/>
      <p:bldP spid="17" grpId="0"/>
      <p:bldP spid="18" grpId="0"/>
      <p:bldP spid="19" grpId="0"/>
      <p:bldP spid="19" grpId="1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3" grpId="1"/>
      <p:bldP spid="34" grpId="0"/>
      <p:bldP spid="34" grpId="1"/>
      <p:bldP spid="35" grpId="0"/>
      <p:bldP spid="35" grpId="1"/>
      <p:bldP spid="37" grpId="0"/>
      <p:bldP spid="37" grpId="1"/>
      <p:bldP spid="38" grpId="0"/>
      <p:bldP spid="38" grpId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52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Относительная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молекулярная масса вещества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430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19200" y="5486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Н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1,00797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6324600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Водород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90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733800" y="63246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Азот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12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505200" y="5486400"/>
            <a:ext cx="55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N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7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14,0067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0" y="632460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Кислород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29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5867400" y="5486400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О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8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15,9994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1295400"/>
            <a:ext cx="16129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HNO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447800" y="2971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124200" y="2819400"/>
            <a:ext cx="9906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105400" y="28956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6002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8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N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rot="16200000" flipH="1">
            <a:off x="1066800" y="2209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905000" y="1905000"/>
            <a:ext cx="1447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286000" y="1905000"/>
            <a:ext cx="41910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667000" y="1371600"/>
            <a:ext cx="3903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- азотная кислота</a:t>
            </a:r>
          </a:p>
        </p:txBody>
      </p:sp>
      <p:sp>
        <p:nvSpPr>
          <p:cNvPr id="72" name="Овал 71"/>
          <p:cNvSpPr/>
          <p:nvPr/>
        </p:nvSpPr>
        <p:spPr>
          <a:xfrm>
            <a:off x="6324600" y="28956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7543800" y="28956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5532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724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05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1295400" y="312420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(H)=1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71800" y="312420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(N)=14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876800" y="31242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96000" y="31242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91400" y="31242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47800" y="3429000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Водород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352800" y="3429000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Азот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105400" y="34290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620000" y="34290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00800" y="34290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90600" y="3810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mic Sans MS" pitchFamily="66" charset="0"/>
              </a:rPr>
              <a:t>Mr</a:t>
            </a:r>
            <a:r>
              <a:rPr lang="en-US" sz="2000" b="1" dirty="0" smtClean="0">
                <a:latin typeface="Comic Sans MS" pitchFamily="66" charset="0"/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HNO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sz="2400" b="1" dirty="0" smtClean="0">
                <a:latin typeface="Comic Sans MS" pitchFamily="66" charset="0"/>
              </a:rPr>
              <a:t> = </a:t>
            </a:r>
            <a:r>
              <a:rPr lang="en-US" sz="2400" b="1" dirty="0" err="1" smtClean="0">
                <a:latin typeface="Comic Sans MS" pitchFamily="66" charset="0"/>
              </a:rPr>
              <a:t>Ar</a:t>
            </a:r>
            <a:r>
              <a:rPr lang="en-US" sz="2400" b="1" dirty="0" smtClean="0">
                <a:latin typeface="Comic Sans MS" pitchFamily="66" charset="0"/>
              </a:rPr>
              <a:t>(H) + </a:t>
            </a:r>
            <a:r>
              <a:rPr lang="en-US" sz="2400" b="1" dirty="0" err="1" smtClean="0">
                <a:latin typeface="Comic Sans MS" pitchFamily="66" charset="0"/>
              </a:rPr>
              <a:t>Ar</a:t>
            </a:r>
            <a:r>
              <a:rPr lang="en-US" sz="2400" b="1" dirty="0" smtClean="0">
                <a:latin typeface="Comic Sans MS" pitchFamily="66" charset="0"/>
              </a:rPr>
              <a:t>(N) + </a:t>
            </a:r>
            <a:r>
              <a:rPr lang="en-US" sz="2400" b="1" dirty="0" err="1" smtClean="0">
                <a:latin typeface="Comic Sans MS" pitchFamily="66" charset="0"/>
              </a:rPr>
              <a:t>Ar</a:t>
            </a:r>
            <a:r>
              <a:rPr lang="en-US" sz="2400" b="1" dirty="0" smtClean="0">
                <a:latin typeface="Comic Sans MS" pitchFamily="66" charset="0"/>
              </a:rPr>
              <a:t>(O) + </a:t>
            </a:r>
            <a:r>
              <a:rPr lang="en-US" sz="2400" b="1" dirty="0" err="1" smtClean="0">
                <a:latin typeface="Comic Sans MS" pitchFamily="66" charset="0"/>
              </a:rPr>
              <a:t>Ar</a:t>
            </a:r>
            <a:r>
              <a:rPr lang="en-US" sz="2400" b="1" dirty="0" smtClean="0">
                <a:latin typeface="Comic Sans MS" pitchFamily="66" charset="0"/>
              </a:rPr>
              <a:t>(O) +</a:t>
            </a:r>
            <a:r>
              <a:rPr lang="en-US" sz="2400" b="1" dirty="0" err="1" smtClean="0">
                <a:latin typeface="Comic Sans MS" pitchFamily="66" charset="0"/>
              </a:rPr>
              <a:t>Ar</a:t>
            </a:r>
            <a:r>
              <a:rPr lang="en-US" sz="2400" b="1" dirty="0" smtClean="0">
                <a:latin typeface="Comic Sans MS" pitchFamily="66" charset="0"/>
              </a:rPr>
              <a:t>(O)</a:t>
            </a:r>
            <a:endParaRPr lang="ru-RU" sz="2400" b="1" dirty="0" smtClean="0"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990600" y="4267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mic Sans MS" pitchFamily="66" charset="0"/>
              </a:rPr>
              <a:t>Mr</a:t>
            </a:r>
            <a:r>
              <a:rPr lang="en-US" sz="2400" b="1" dirty="0" smtClean="0">
                <a:latin typeface="Comic Sans MS" pitchFamily="66" charset="0"/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HNO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sz="2800" b="1" dirty="0" smtClean="0">
                <a:latin typeface="Comic Sans MS" pitchFamily="66" charset="0"/>
              </a:rPr>
              <a:t> = </a:t>
            </a:r>
            <a:r>
              <a:rPr lang="en-US" sz="2800" b="1" dirty="0" err="1" smtClean="0">
                <a:latin typeface="Comic Sans MS" pitchFamily="66" charset="0"/>
              </a:rPr>
              <a:t>Ar</a:t>
            </a:r>
            <a:r>
              <a:rPr lang="en-US" sz="2800" b="1" dirty="0" smtClean="0">
                <a:latin typeface="Comic Sans MS" pitchFamily="66" charset="0"/>
              </a:rPr>
              <a:t>(H) + </a:t>
            </a:r>
            <a:r>
              <a:rPr lang="en-US" sz="2800" b="1" dirty="0" err="1" smtClean="0">
                <a:latin typeface="Comic Sans MS" pitchFamily="66" charset="0"/>
              </a:rPr>
              <a:t>Ar</a:t>
            </a:r>
            <a:r>
              <a:rPr lang="en-US" sz="2800" b="1" dirty="0" smtClean="0">
                <a:latin typeface="Comic Sans MS" pitchFamily="66" charset="0"/>
              </a:rPr>
              <a:t>(N) + 3Ar(O) = </a:t>
            </a:r>
          </a:p>
        </p:txBody>
      </p:sp>
      <p:sp>
        <p:nvSpPr>
          <p:cNvPr id="106" name="Блок-схема: узел 105"/>
          <p:cNvSpPr/>
          <p:nvPr/>
        </p:nvSpPr>
        <p:spPr>
          <a:xfrm>
            <a:off x="3429000" y="4876800"/>
            <a:ext cx="762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990600" y="4648200"/>
            <a:ext cx="3469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= 1 + 14 + 3 16</a:t>
            </a:r>
            <a:r>
              <a:rPr lang="ru-RU" sz="2800" b="1" dirty="0" smtClean="0">
                <a:latin typeface="Comic Sans MS" pitchFamily="66" charset="0"/>
              </a:rPr>
              <a:t> =</a:t>
            </a:r>
          </a:p>
        </p:txBody>
      </p:sp>
      <p:pic>
        <p:nvPicPr>
          <p:cNvPr id="51" name="Picture 3" descr="H:\docs\Терт\картинки\ХИМ посуда\человечки\2[2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1428" t="12507" r="21429" b="9541"/>
          <a:stretch>
            <a:fillRect/>
          </a:stretch>
        </p:blipFill>
        <p:spPr bwMode="auto">
          <a:xfrm>
            <a:off x="0" y="5715000"/>
            <a:ext cx="990600" cy="9906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4191000" y="4648200"/>
            <a:ext cx="77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 63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  <p:bldP spid="19" grpId="0" animBg="1"/>
      <p:bldP spid="23" grpId="0"/>
      <p:bldP spid="24" grpId="0" animBg="1"/>
      <p:bldP spid="25" grpId="0"/>
      <p:bldP spid="26" grpId="0"/>
      <p:bldP spid="27" grpId="0"/>
      <p:bldP spid="27" grpId="1"/>
      <p:bldP spid="28" grpId="0"/>
      <p:bldP spid="30" grpId="0"/>
      <p:bldP spid="31" grpId="0"/>
      <p:bldP spid="32" grpId="0"/>
      <p:bldP spid="32" grpId="1"/>
      <p:bldP spid="39" grpId="0"/>
      <p:bldP spid="40" grpId="0" animBg="1"/>
      <p:bldP spid="41" grpId="0" animBg="1"/>
      <p:bldP spid="42" grpId="0" animBg="1"/>
      <p:bldP spid="48" grpId="0"/>
      <p:bldP spid="48" grpId="1"/>
      <p:bldP spid="49" grpId="0"/>
      <p:bldP spid="49" grpId="1"/>
      <p:bldP spid="50" grpId="0"/>
      <p:bldP spid="50" grpId="1"/>
      <p:bldP spid="67" grpId="0"/>
      <p:bldP spid="72" grpId="0" animBg="1"/>
      <p:bldP spid="73" grpId="0" animBg="1"/>
      <p:bldP spid="82" grpId="0"/>
      <p:bldP spid="82" grpId="1"/>
      <p:bldP spid="83" grpId="0"/>
      <p:bldP spid="83" grpId="1"/>
      <p:bldP spid="94" grpId="0"/>
      <p:bldP spid="95" grpId="0"/>
      <p:bldP spid="96" grpId="0"/>
      <p:bldP spid="97" grpId="0"/>
      <p:bldP spid="98" grpId="0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 uiExpand="1" build="p" bldLvl="2"/>
      <p:bldP spid="106" grpId="0" animBg="1"/>
      <p:bldP spid="107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:\docs\Терт\картинки\ХИМ посуда\символика\atom2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685800" cy="714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52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Относительная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молекулярная масса вещества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430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19200" y="5486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Н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1,00797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6324600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Водород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90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733800" y="632460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Фосфор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1200" y="5486400"/>
            <a:ext cx="1905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505200" y="54864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Р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76800" y="5486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15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30,9738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0" y="632460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Кислород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29" name="Picture 4" descr="H:\docs\Терт\картинки\ХИМ посуда\символика\i[5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5292">
            <a:off x="7925793" y="5664726"/>
            <a:ext cx="1096162" cy="10668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5867400" y="5486400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О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00" y="5486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8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586740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15,9994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1295400"/>
            <a:ext cx="1677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62000" y="22860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810000" y="2743200"/>
            <a:ext cx="1143000" cy="1143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477000" y="19812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914400" y="2286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910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Р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29400" y="1981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rot="16200000" flipH="1">
            <a:off x="1257300" y="21717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905000" y="1828800"/>
            <a:ext cx="2133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286000" y="1905000"/>
            <a:ext cx="3581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667000" y="1371600"/>
            <a:ext cx="4637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- фосфорная кислота</a:t>
            </a:r>
          </a:p>
        </p:txBody>
      </p:sp>
      <p:sp>
        <p:nvSpPr>
          <p:cNvPr id="72" name="Овал 71"/>
          <p:cNvSpPr/>
          <p:nvPr/>
        </p:nvSpPr>
        <p:spPr>
          <a:xfrm>
            <a:off x="5867400" y="29718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7315200" y="28956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0960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438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05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3657600" y="312420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</a:t>
            </a:r>
            <a:r>
              <a:rPr lang="ru-RU" sz="2000" b="1" dirty="0" smtClean="0">
                <a:latin typeface="Comic Sans MS" pitchFamily="66" charset="0"/>
              </a:rPr>
              <a:t>Р</a:t>
            </a:r>
            <a:r>
              <a:rPr lang="en-US" sz="2000" b="1" dirty="0" smtClean="0">
                <a:latin typeface="Comic Sans MS" pitchFamily="66" charset="0"/>
              </a:rPr>
              <a:t>)=</a:t>
            </a:r>
            <a:r>
              <a:rPr lang="ru-RU" sz="2000" b="1" dirty="0" smtClean="0">
                <a:latin typeface="Comic Sans MS" pitchFamily="66" charset="0"/>
              </a:rPr>
              <a:t>31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48400" y="21336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38800" y="32004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86600" y="31242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62000" y="2743200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Водород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038600" y="3429000"/>
            <a:ext cx="699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Фосфор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25146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315200" y="33528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867400" y="34290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14400" y="3886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Mr</a:t>
            </a:r>
            <a:r>
              <a:rPr lang="en-US" sz="2000" b="1" dirty="0" smtClean="0">
                <a:latin typeface="Comic Sans MS" pitchFamily="66" charset="0"/>
              </a:rPr>
              <a:t>(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sz="2000" b="1" dirty="0" smtClean="0">
                <a:latin typeface="Comic Sans MS" pitchFamily="66" charset="0"/>
              </a:rPr>
              <a:t>=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</a:t>
            </a:r>
            <a:r>
              <a:rPr lang="ru-RU" sz="2000" b="1" dirty="0" smtClean="0">
                <a:latin typeface="Comic Sans MS" pitchFamily="66" charset="0"/>
              </a:rPr>
              <a:t>Р</a:t>
            </a:r>
            <a:r>
              <a:rPr lang="en-US" sz="2000" b="1" dirty="0" smtClean="0">
                <a:latin typeface="Comic Sans MS" pitchFamily="66" charset="0"/>
              </a:rPr>
              <a:t>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(O)+</a:t>
            </a:r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</a:t>
            </a:r>
            <a:endParaRPr lang="ru-RU" sz="2000" b="1" dirty="0" smtClean="0"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990600" y="4267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mic Sans MS" pitchFamily="66" charset="0"/>
              </a:rPr>
              <a:t>Mr</a:t>
            </a:r>
            <a:r>
              <a:rPr lang="en-US" sz="2400" b="1" dirty="0" smtClean="0">
                <a:latin typeface="Comic Sans MS" pitchFamily="66" charset="0"/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sz="2800" b="1" dirty="0" smtClean="0">
                <a:latin typeface="Comic Sans MS" pitchFamily="66" charset="0"/>
              </a:rPr>
              <a:t> = </a:t>
            </a:r>
            <a:r>
              <a:rPr lang="ru-RU" sz="2800" b="1" dirty="0" smtClean="0">
                <a:latin typeface="Comic Sans MS" pitchFamily="66" charset="0"/>
              </a:rPr>
              <a:t>3</a:t>
            </a:r>
            <a:r>
              <a:rPr lang="en-US" sz="2800" b="1" dirty="0" err="1" smtClean="0">
                <a:latin typeface="Comic Sans MS" pitchFamily="66" charset="0"/>
              </a:rPr>
              <a:t>Ar</a:t>
            </a:r>
            <a:r>
              <a:rPr lang="en-US" sz="2800" b="1" dirty="0" smtClean="0">
                <a:latin typeface="Comic Sans MS" pitchFamily="66" charset="0"/>
              </a:rPr>
              <a:t>(H) + </a:t>
            </a:r>
            <a:r>
              <a:rPr lang="en-US" sz="2800" b="1" dirty="0" err="1" smtClean="0">
                <a:latin typeface="Comic Sans MS" pitchFamily="66" charset="0"/>
              </a:rPr>
              <a:t>Ar</a:t>
            </a:r>
            <a:r>
              <a:rPr lang="en-US" sz="2800" b="1" dirty="0" smtClean="0">
                <a:latin typeface="Comic Sans MS" pitchFamily="66" charset="0"/>
              </a:rPr>
              <a:t>(</a:t>
            </a:r>
            <a:r>
              <a:rPr lang="ru-RU" sz="2800" b="1" dirty="0" smtClean="0">
                <a:latin typeface="Comic Sans MS" pitchFamily="66" charset="0"/>
              </a:rPr>
              <a:t>Р</a:t>
            </a:r>
            <a:r>
              <a:rPr lang="en-US" sz="2800" b="1" dirty="0" smtClean="0">
                <a:latin typeface="Comic Sans MS" pitchFamily="66" charset="0"/>
              </a:rPr>
              <a:t>) + </a:t>
            </a:r>
            <a:r>
              <a:rPr lang="ru-RU" sz="2800" b="1" dirty="0" smtClean="0">
                <a:latin typeface="Comic Sans MS" pitchFamily="66" charset="0"/>
              </a:rPr>
              <a:t>4</a:t>
            </a:r>
            <a:r>
              <a:rPr lang="en-US" sz="2800" b="1" dirty="0" err="1" smtClean="0">
                <a:latin typeface="Comic Sans MS" pitchFamily="66" charset="0"/>
              </a:rPr>
              <a:t>Ar</a:t>
            </a:r>
            <a:r>
              <a:rPr lang="en-US" sz="2800" b="1" dirty="0" smtClean="0">
                <a:latin typeface="Comic Sans MS" pitchFamily="66" charset="0"/>
              </a:rPr>
              <a:t>(O) =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43000" y="4724400"/>
            <a:ext cx="3688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=</a:t>
            </a:r>
            <a:r>
              <a:rPr lang="ru-RU" sz="2800" b="1" dirty="0" smtClean="0">
                <a:latin typeface="Comic Sans MS" pitchFamily="66" charset="0"/>
              </a:rPr>
              <a:t>3</a:t>
            </a:r>
            <a:r>
              <a:rPr lang="en-US" sz="2800" b="1" dirty="0" smtClean="0">
                <a:latin typeface="Comic Sans MS" pitchFamily="66" charset="0"/>
              </a:rPr>
              <a:t> 1 + </a:t>
            </a:r>
            <a:r>
              <a:rPr lang="ru-RU" sz="2800" b="1" dirty="0" smtClean="0">
                <a:latin typeface="Comic Sans MS" pitchFamily="66" charset="0"/>
              </a:rPr>
              <a:t>31</a:t>
            </a:r>
            <a:r>
              <a:rPr lang="en-US" sz="2800" b="1" dirty="0" smtClean="0">
                <a:latin typeface="Comic Sans MS" pitchFamily="66" charset="0"/>
              </a:rPr>
              <a:t> + </a:t>
            </a:r>
            <a:r>
              <a:rPr lang="ru-RU" sz="2800" b="1" dirty="0" smtClean="0">
                <a:latin typeface="Comic Sans MS" pitchFamily="66" charset="0"/>
              </a:rPr>
              <a:t>4</a:t>
            </a:r>
            <a:r>
              <a:rPr lang="en-US" sz="2800" b="1" dirty="0" smtClean="0">
                <a:latin typeface="Comic Sans MS" pitchFamily="66" charset="0"/>
              </a:rPr>
              <a:t> 16 =</a:t>
            </a:r>
            <a:endParaRPr lang="ru-RU" sz="2800" b="1" dirty="0" smtClean="0">
              <a:latin typeface="Comic Sans MS" pitchFamily="66" charset="0"/>
            </a:endParaRPr>
          </a:p>
        </p:txBody>
      </p:sp>
      <p:sp>
        <p:nvSpPr>
          <p:cNvPr id="55" name="Блок-схема: узел 54"/>
          <p:cNvSpPr/>
          <p:nvPr/>
        </p:nvSpPr>
        <p:spPr>
          <a:xfrm>
            <a:off x="3810000" y="4953000"/>
            <a:ext cx="762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 flipH="1" flipV="1">
            <a:off x="1752599" y="4952999"/>
            <a:ext cx="45719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524000" y="30480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514600" y="27432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6764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67000" y="274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3429000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Водород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14600" y="3200400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Водород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62200" y="297180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(H)=1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" y="243840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(H)=1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71600" y="320040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(H)=1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7848600" y="19050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8077200" y="1905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24800" y="2438400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omic Sans MS" pitchFamily="66" charset="0"/>
              </a:rPr>
              <a:t>Кислород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20000" y="213360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Ar</a:t>
            </a:r>
            <a:r>
              <a:rPr lang="en-US" sz="2000" b="1" dirty="0" smtClean="0">
                <a:latin typeface="Comic Sans MS" pitchFamily="66" charset="0"/>
              </a:rPr>
              <a:t>(O)=16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24400" y="4724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98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  <p:bldP spid="19" grpId="0" animBg="1"/>
      <p:bldP spid="23" grpId="0"/>
      <p:bldP spid="24" grpId="0" animBg="1"/>
      <p:bldP spid="25" grpId="0"/>
      <p:bldP spid="26" grpId="0"/>
      <p:bldP spid="27" grpId="0"/>
      <p:bldP spid="27" grpId="1"/>
      <p:bldP spid="28" grpId="0"/>
      <p:bldP spid="30" grpId="0"/>
      <p:bldP spid="31" grpId="0"/>
      <p:bldP spid="32" grpId="0"/>
      <p:bldP spid="32" grpId="1"/>
      <p:bldP spid="39" grpId="0"/>
      <p:bldP spid="40" grpId="0" animBg="1"/>
      <p:bldP spid="41" grpId="0" animBg="1"/>
      <p:bldP spid="42" grpId="0" animBg="1"/>
      <p:bldP spid="48" grpId="1"/>
      <p:bldP spid="49" grpId="0"/>
      <p:bldP spid="49" grpId="1"/>
      <p:bldP spid="50" grpId="0"/>
      <p:bldP spid="50" grpId="1"/>
      <p:bldP spid="67" grpId="0"/>
      <p:bldP spid="72" grpId="0" animBg="1"/>
      <p:bldP spid="73" grpId="0" animBg="1"/>
      <p:bldP spid="82" grpId="0"/>
      <p:bldP spid="82" grpId="1"/>
      <p:bldP spid="83" grpId="0"/>
      <p:bldP spid="83" grpId="1"/>
      <p:bldP spid="95" grpId="0"/>
      <p:bldP spid="96" grpId="0"/>
      <p:bldP spid="97" grpId="0"/>
      <p:bldP spid="98" grpId="0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7" grpId="0"/>
      <p:bldP spid="55" grpId="0" animBg="1"/>
      <p:bldP spid="56" grpId="0" animBg="1"/>
      <p:bldP spid="57" grpId="0" animBg="1"/>
      <p:bldP spid="58" grpId="0" animBg="1"/>
      <p:bldP spid="63" grpId="0"/>
      <p:bldP spid="63" grpId="1"/>
      <p:bldP spid="64" grpId="0"/>
      <p:bldP spid="64" grpId="1"/>
      <p:bldP spid="66" grpId="0"/>
      <p:bldP spid="66" grpId="1"/>
      <p:bldP spid="68" grpId="0"/>
      <p:bldP spid="68" grpId="1"/>
      <p:bldP spid="69" grpId="0"/>
      <p:bldP spid="70" grpId="0"/>
      <p:bldP spid="71" grpId="0"/>
      <p:bldP spid="74" grpId="0" animBg="1"/>
      <p:bldP spid="75" grpId="0"/>
      <p:bldP spid="75" grpId="1"/>
      <p:bldP spid="76" grpId="0"/>
      <p:bldP spid="76" grpId="1"/>
      <p:bldP spid="77" grpId="0"/>
      <p:bldP spid="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E82897-DF76-4FAF-8E1C-FF8710054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748</Words>
  <Application>Microsoft Office PowerPoint</Application>
  <PresentationFormat>Экран (4:3)</PresentationFormat>
  <Paragraphs>276</Paragraphs>
  <Slides>12</Slides>
  <Notes>12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Solstice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strategy recommendation</dc:title>
  <dc:creator/>
  <cp:keywords/>
  <cp:lastModifiedBy/>
  <cp:revision>1</cp:revision>
  <dcterms:modified xsi:type="dcterms:W3CDTF">2014-08-02T15:03:57Z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