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274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73" r:id="rId13"/>
    <p:sldId id="269" r:id="rId14"/>
    <p:sldId id="270" r:id="rId15"/>
    <p:sldId id="271" r:id="rId16"/>
    <p:sldId id="272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C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-2892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6A3921-5083-4F97-AAC5-8D34BE6D05CD}" type="datetimeFigureOut">
              <a:rPr lang="ru-RU" smtClean="0"/>
              <a:pPr/>
              <a:t>12.10.2014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1A3835-55D7-4122-9966-06809A84732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43FE38-9CAC-4D5A-AA4E-E673B78C1BFE}" type="datetimeFigureOut">
              <a:rPr lang="ru-RU" smtClean="0"/>
              <a:pPr/>
              <a:t>12.10.2014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EDF1FF-3233-4226-8310-D71FBE5F55B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042B6-8D66-46C4-894C-118E89E301F3}" type="datetimeFigureOut">
              <a:rPr lang="ru-RU" smtClean="0"/>
              <a:pPr/>
              <a:t>12.10.2014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8BEF2-DCF0-4FD3-B049-2CC271AF822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042B6-8D66-46C4-894C-118E89E301F3}" type="datetimeFigureOut">
              <a:rPr lang="ru-RU" smtClean="0"/>
              <a:pPr/>
              <a:t>12.10.2014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8BEF2-DCF0-4FD3-B049-2CC271AF822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042B6-8D66-46C4-894C-118E89E301F3}" type="datetimeFigureOut">
              <a:rPr lang="ru-RU" smtClean="0"/>
              <a:pPr/>
              <a:t>12.10.2014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8BEF2-DCF0-4FD3-B049-2CC271AF822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042B6-8D66-46C4-894C-118E89E301F3}" type="datetimeFigureOut">
              <a:rPr lang="ru-RU" smtClean="0"/>
              <a:pPr/>
              <a:t>12.10.2014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8BEF2-DCF0-4FD3-B049-2CC271AF822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042B6-8D66-46C4-894C-118E89E301F3}" type="datetimeFigureOut">
              <a:rPr lang="ru-RU" smtClean="0"/>
              <a:pPr/>
              <a:t>12.10.2014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8BEF2-DCF0-4FD3-B049-2CC271AF822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042B6-8D66-46C4-894C-118E89E301F3}" type="datetimeFigureOut">
              <a:rPr lang="ru-RU" smtClean="0"/>
              <a:pPr/>
              <a:t>12.10.2014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8BEF2-DCF0-4FD3-B049-2CC271AF822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042B6-8D66-46C4-894C-118E89E301F3}" type="datetimeFigureOut">
              <a:rPr lang="ru-RU" smtClean="0"/>
              <a:pPr/>
              <a:t>12.10.2014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8BEF2-DCF0-4FD3-B049-2CC271AF822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042B6-8D66-46C4-894C-118E89E301F3}" type="datetimeFigureOut">
              <a:rPr lang="ru-RU" smtClean="0"/>
              <a:pPr/>
              <a:t>12.10.2014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8BEF2-DCF0-4FD3-B049-2CC271AF822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042B6-8D66-46C4-894C-118E89E301F3}" type="datetimeFigureOut">
              <a:rPr lang="ru-RU" smtClean="0"/>
              <a:pPr/>
              <a:t>12.10.2014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8BEF2-DCF0-4FD3-B049-2CC271AF822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042B6-8D66-46C4-894C-118E89E301F3}" type="datetimeFigureOut">
              <a:rPr lang="ru-RU" smtClean="0"/>
              <a:pPr/>
              <a:t>12.10.2014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8BEF2-DCF0-4FD3-B049-2CC271AF822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042B6-8D66-46C4-894C-118E89E301F3}" type="datetimeFigureOut">
              <a:rPr lang="ru-RU" smtClean="0"/>
              <a:pPr/>
              <a:t>12.10.2014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8BEF2-DCF0-4FD3-B049-2CC271AF822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4042B6-8D66-46C4-894C-118E89E301F3}" type="datetimeFigureOut">
              <a:rPr lang="ru-RU" smtClean="0"/>
              <a:pPr/>
              <a:t>12.10.2014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B8BEF2-DCF0-4FD3-B049-2CC271AF822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018655"/>
          </a:xfrm>
        </p:spPr>
        <p:txBody>
          <a:bodyPr/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Электролитическая диссоциация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259632" y="404664"/>
            <a:ext cx="712879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/>
              <a:t>ГРУППА №5</a:t>
            </a:r>
            <a:endParaRPr lang="ru-RU" sz="2400" dirty="0"/>
          </a:p>
          <a:p>
            <a:r>
              <a:rPr lang="ru-RU" sz="2400" b="1" dirty="0"/>
              <a:t> </a:t>
            </a:r>
            <a:r>
              <a:rPr lang="ru-RU" sz="2400" b="1" dirty="0" smtClean="0"/>
              <a:t>«</a:t>
            </a:r>
            <a:r>
              <a:rPr lang="ru-RU" sz="2400" b="1" dirty="0"/>
              <a:t>НАКОРМИ  РЫБКУ»</a:t>
            </a:r>
            <a:endParaRPr lang="ru-RU" sz="2400" dirty="0"/>
          </a:p>
          <a:p>
            <a:r>
              <a:rPr lang="ru-RU" sz="2400" b="1" dirty="0"/>
              <a:t> </a:t>
            </a:r>
            <a:endParaRPr lang="ru-RU" sz="2400" dirty="0"/>
          </a:p>
          <a:p>
            <a:r>
              <a:rPr lang="ru-RU" dirty="0"/>
              <a:t>КАКИЕ ИОНЫ БУДУТ «СЪЕДОБНЫ» ДЛЯ РЫБКИ?</a:t>
            </a:r>
          </a:p>
        </p:txBody>
      </p:sp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844824"/>
            <a:ext cx="8604448" cy="494329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827584" y="764704"/>
            <a:ext cx="7992888" cy="54168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u="sng" dirty="0"/>
              <a:t>ПРИЗНАКИ НЕОБРАТИМОСТИ РЕАКЦИЙ ИОННОГО ОБМЕНА</a:t>
            </a:r>
          </a:p>
          <a:p>
            <a:pPr lvl="0"/>
            <a:endParaRPr lang="ru-RU" b="1" dirty="0" smtClean="0"/>
          </a:p>
          <a:p>
            <a:pPr lvl="0"/>
            <a:endParaRPr lang="ru-RU" b="1" dirty="0" smtClean="0"/>
          </a:p>
          <a:p>
            <a:pPr lvl="0"/>
            <a:r>
              <a:rPr lang="ru-RU" sz="2400" b="1" i="1" u="sng" dirty="0" smtClean="0"/>
              <a:t>ОБРАЗОВАНИЕ ОСАДКА</a:t>
            </a:r>
            <a:endParaRPr lang="ru-RU" sz="2400" b="1" i="1" u="sng" dirty="0"/>
          </a:p>
          <a:p>
            <a:r>
              <a:rPr lang="en-US" sz="3600" b="1" dirty="0"/>
              <a:t>Cu</a:t>
            </a:r>
            <a:r>
              <a:rPr lang="en-US" sz="3600" b="1" baseline="30000" dirty="0"/>
              <a:t> 2+</a:t>
            </a:r>
            <a:r>
              <a:rPr lang="en-US" sz="3600" b="1" dirty="0"/>
              <a:t>+  2OH</a:t>
            </a:r>
            <a:r>
              <a:rPr lang="ru-RU" sz="3600" b="1" baseline="30000" dirty="0"/>
              <a:t>-</a:t>
            </a:r>
            <a:r>
              <a:rPr lang="en-US" sz="3600" b="1" dirty="0"/>
              <a:t>   =    Cu(OH)</a:t>
            </a:r>
            <a:r>
              <a:rPr lang="en-US" sz="3600" b="1" baseline="-25000" dirty="0"/>
              <a:t>2     </a:t>
            </a:r>
            <a:endParaRPr lang="ru-RU" sz="3600" b="1" baseline="-25000" dirty="0" smtClean="0"/>
          </a:p>
          <a:p>
            <a:endParaRPr lang="ru-RU" sz="2400" b="1" dirty="0"/>
          </a:p>
          <a:p>
            <a:pPr lvl="0"/>
            <a:r>
              <a:rPr lang="ru-RU" sz="2400" b="1" dirty="0"/>
              <a:t> </a:t>
            </a:r>
            <a:r>
              <a:rPr lang="ru-RU" sz="2400" b="1" i="1" u="sng" dirty="0"/>
              <a:t>ОБРАЗОВАНИЕ ГАЗООБРАЗНОГО ВЕЩЕСТВА</a:t>
            </a:r>
          </a:p>
          <a:p>
            <a:r>
              <a:rPr lang="en-US" sz="3600" b="1" dirty="0"/>
              <a:t>CO</a:t>
            </a:r>
            <a:r>
              <a:rPr lang="en-US" sz="3600" b="1" baseline="-25000" dirty="0"/>
              <a:t>3</a:t>
            </a:r>
            <a:r>
              <a:rPr lang="en-US" sz="3600" b="1" baseline="30000" dirty="0"/>
              <a:t>2-</a:t>
            </a:r>
            <a:r>
              <a:rPr lang="en-US" sz="3600" b="1" dirty="0"/>
              <a:t>  +   </a:t>
            </a:r>
            <a:r>
              <a:rPr lang="en-US" sz="3600" b="1" dirty="0" smtClean="0"/>
              <a:t>2H</a:t>
            </a:r>
            <a:r>
              <a:rPr lang="en-US" sz="3600" b="1" baseline="30000" dirty="0"/>
              <a:t>+</a:t>
            </a:r>
            <a:r>
              <a:rPr lang="en-US" sz="3600" b="1" dirty="0"/>
              <a:t>   = CO</a:t>
            </a:r>
            <a:r>
              <a:rPr lang="en-US" sz="3600" b="1" baseline="-25000" dirty="0"/>
              <a:t>2</a:t>
            </a:r>
            <a:r>
              <a:rPr lang="en-US" sz="3600" b="1" dirty="0"/>
              <a:t>  +  </a:t>
            </a:r>
            <a:r>
              <a:rPr lang="en-US" sz="3600" b="1" dirty="0" smtClean="0"/>
              <a:t>H</a:t>
            </a:r>
            <a:r>
              <a:rPr lang="en-US" sz="3600" b="1" baseline="-25000" dirty="0" smtClean="0"/>
              <a:t>2</a:t>
            </a:r>
            <a:r>
              <a:rPr lang="en-US" sz="3600" b="1" dirty="0" smtClean="0"/>
              <a:t>O</a:t>
            </a:r>
            <a:endParaRPr lang="ru-RU" sz="3600" b="1" dirty="0" smtClean="0"/>
          </a:p>
          <a:p>
            <a:endParaRPr lang="ru-RU" sz="2400" b="1" dirty="0"/>
          </a:p>
          <a:p>
            <a:pPr lvl="0"/>
            <a:r>
              <a:rPr lang="ru-RU" sz="2400" b="1" i="1" u="sng" dirty="0"/>
              <a:t>ОБРАЗОВАНИЕ  МАЛОДИССОЦИИРОВАННОГО ВЕЩЕСТВА</a:t>
            </a:r>
          </a:p>
          <a:p>
            <a:r>
              <a:rPr lang="en-US" sz="3600" b="1" dirty="0"/>
              <a:t>H</a:t>
            </a:r>
            <a:r>
              <a:rPr lang="en-US" sz="3600" b="1" baseline="30000" dirty="0"/>
              <a:t>+ </a:t>
            </a:r>
            <a:r>
              <a:rPr lang="en-US" sz="3600" b="1" dirty="0"/>
              <a:t> +</a:t>
            </a:r>
            <a:r>
              <a:rPr lang="en-US" sz="3600" b="1" baseline="30000" dirty="0"/>
              <a:t>  </a:t>
            </a:r>
            <a:r>
              <a:rPr lang="en-US" sz="3600" b="1" dirty="0"/>
              <a:t>OH</a:t>
            </a:r>
            <a:r>
              <a:rPr lang="ru-RU" sz="3600" b="1" baseline="30000" dirty="0" smtClean="0"/>
              <a:t>-    </a:t>
            </a:r>
            <a:r>
              <a:rPr lang="en-US" sz="3600" b="1" dirty="0" smtClean="0"/>
              <a:t> =   </a:t>
            </a:r>
            <a:r>
              <a:rPr lang="en-US" sz="3600" b="1" dirty="0"/>
              <a:t>H</a:t>
            </a:r>
            <a:r>
              <a:rPr lang="en-US" sz="3600" b="1" baseline="-25000" dirty="0" smtClean="0"/>
              <a:t>2</a:t>
            </a:r>
            <a:r>
              <a:rPr lang="en-US" sz="3600" b="1" dirty="0" smtClean="0"/>
              <a:t>O</a:t>
            </a:r>
            <a:endParaRPr lang="ru-RU" sz="3600" b="1" dirty="0"/>
          </a:p>
          <a:p>
            <a:endParaRPr lang="ru-RU" dirty="0"/>
          </a:p>
        </p:txBody>
      </p:sp>
      <p:cxnSp>
        <p:nvCxnSpPr>
          <p:cNvPr id="4" name="Прямая со стрелкой 3"/>
          <p:cNvCxnSpPr/>
          <p:nvPr/>
        </p:nvCxnSpPr>
        <p:spPr>
          <a:xfrm>
            <a:off x="5724128" y="2780928"/>
            <a:ext cx="0" cy="43204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/>
          <p:nvPr/>
        </p:nvCxnSpPr>
        <p:spPr>
          <a:xfrm flipV="1">
            <a:off x="4644008" y="4005064"/>
            <a:ext cx="0" cy="43204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Получение гидроксида меди (</a:t>
            </a:r>
            <a:r>
              <a:rPr lang="en-US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</a:t>
            </a:r>
            <a:r>
              <a:rPr lang="ru-RU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ru-RU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043608" y="836712"/>
            <a:ext cx="7200800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dirty="0" smtClean="0"/>
          </a:p>
          <a:p>
            <a:r>
              <a:rPr lang="en-US" sz="2400" dirty="0" smtClean="0"/>
              <a:t>I </a:t>
            </a:r>
            <a:r>
              <a:rPr lang="ru-RU" sz="2400" dirty="0"/>
              <a:t>группа</a:t>
            </a:r>
            <a:r>
              <a:rPr lang="en-US" sz="2400" dirty="0"/>
              <a:t>:</a:t>
            </a:r>
            <a:endParaRPr lang="ru-RU" sz="2400" dirty="0"/>
          </a:p>
          <a:p>
            <a:r>
              <a:rPr lang="en-US" sz="2400" b="1" dirty="0"/>
              <a:t>CuCl</a:t>
            </a:r>
            <a:r>
              <a:rPr lang="en-US" sz="2400" b="1" baseline="-25000" dirty="0"/>
              <a:t>2  </a:t>
            </a:r>
            <a:r>
              <a:rPr lang="en-US" sz="2400" b="1" dirty="0"/>
              <a:t>+   2KOH    =   </a:t>
            </a:r>
            <a:r>
              <a:rPr lang="en-US" sz="2400" b="1" dirty="0">
                <a:solidFill>
                  <a:srgbClr val="FF0000"/>
                </a:solidFill>
              </a:rPr>
              <a:t>Cu(OH)</a:t>
            </a:r>
            <a:r>
              <a:rPr lang="en-US" sz="2400" b="1" baseline="-25000" dirty="0">
                <a:solidFill>
                  <a:srgbClr val="FF0000"/>
                </a:solidFill>
              </a:rPr>
              <a:t>2 </a:t>
            </a:r>
            <a:r>
              <a:rPr lang="en-US" sz="2400" b="1" baseline="-25000" dirty="0"/>
              <a:t>    </a:t>
            </a:r>
            <a:r>
              <a:rPr lang="en-US" sz="2400" b="1" dirty="0"/>
              <a:t>+  </a:t>
            </a:r>
            <a:r>
              <a:rPr lang="en-US" sz="2400" b="1" dirty="0" smtClean="0"/>
              <a:t>2KCl</a:t>
            </a:r>
          </a:p>
          <a:p>
            <a:endParaRPr lang="ru-RU" sz="2400" dirty="0"/>
          </a:p>
          <a:p>
            <a:r>
              <a:rPr lang="en-US" sz="2400" dirty="0"/>
              <a:t>2 </a:t>
            </a:r>
            <a:r>
              <a:rPr lang="ru-RU" sz="2400" dirty="0"/>
              <a:t>группа</a:t>
            </a:r>
            <a:r>
              <a:rPr lang="en-US" sz="2400" dirty="0"/>
              <a:t>:</a:t>
            </a:r>
            <a:endParaRPr lang="ru-RU" sz="2400" dirty="0"/>
          </a:p>
          <a:p>
            <a:r>
              <a:rPr lang="en-US" sz="2400" b="1" dirty="0"/>
              <a:t>CuBr</a:t>
            </a:r>
            <a:r>
              <a:rPr lang="en-US" sz="2400" b="1" baseline="-25000" dirty="0"/>
              <a:t>2  </a:t>
            </a:r>
            <a:r>
              <a:rPr lang="en-US" sz="2400" b="1" dirty="0"/>
              <a:t>+   Ba(OH)</a:t>
            </a:r>
            <a:r>
              <a:rPr lang="en-US" sz="2400" b="1" baseline="-25000" dirty="0"/>
              <a:t>2   </a:t>
            </a:r>
            <a:r>
              <a:rPr lang="en-US" sz="2400" b="1" dirty="0"/>
              <a:t>=   </a:t>
            </a:r>
            <a:r>
              <a:rPr lang="en-US" sz="2400" b="1" dirty="0">
                <a:solidFill>
                  <a:srgbClr val="FF0000"/>
                </a:solidFill>
              </a:rPr>
              <a:t>Cu(OH)</a:t>
            </a:r>
            <a:r>
              <a:rPr lang="en-US" sz="2400" b="1" baseline="-25000" dirty="0">
                <a:solidFill>
                  <a:srgbClr val="FF0000"/>
                </a:solidFill>
              </a:rPr>
              <a:t>2</a:t>
            </a:r>
            <a:r>
              <a:rPr lang="en-US" sz="2400" b="1" baseline="-25000" dirty="0"/>
              <a:t>     </a:t>
            </a:r>
            <a:r>
              <a:rPr lang="en-US" sz="2400" b="1" dirty="0"/>
              <a:t>+  </a:t>
            </a:r>
            <a:r>
              <a:rPr lang="en-US" sz="2400" b="1" dirty="0" smtClean="0"/>
              <a:t>BaBr</a:t>
            </a:r>
            <a:r>
              <a:rPr lang="en-US" sz="2400" b="1" baseline="-25000" dirty="0" smtClean="0"/>
              <a:t>2  </a:t>
            </a:r>
          </a:p>
          <a:p>
            <a:endParaRPr lang="ru-RU" sz="2400" dirty="0"/>
          </a:p>
          <a:p>
            <a:r>
              <a:rPr lang="en-US" sz="2400" dirty="0"/>
              <a:t>3 </a:t>
            </a:r>
            <a:r>
              <a:rPr lang="ru-RU" sz="2400" dirty="0"/>
              <a:t>группа</a:t>
            </a:r>
            <a:r>
              <a:rPr lang="en-US" sz="2400" dirty="0"/>
              <a:t>:</a:t>
            </a:r>
            <a:endParaRPr lang="ru-RU" sz="2400" dirty="0"/>
          </a:p>
          <a:p>
            <a:r>
              <a:rPr lang="en-US" sz="2400" b="1" dirty="0"/>
              <a:t>Cu(NO</a:t>
            </a:r>
            <a:r>
              <a:rPr lang="en-US" sz="2400" b="1" baseline="-25000" dirty="0"/>
              <a:t>3</a:t>
            </a:r>
            <a:r>
              <a:rPr lang="en-US" sz="2400" b="1" dirty="0"/>
              <a:t>)</a:t>
            </a:r>
            <a:r>
              <a:rPr lang="en-US" sz="2400" b="1" baseline="-25000" dirty="0"/>
              <a:t>2  </a:t>
            </a:r>
            <a:r>
              <a:rPr lang="en-US" sz="2400" b="1" dirty="0"/>
              <a:t>+   2NaOH   =   </a:t>
            </a:r>
            <a:r>
              <a:rPr lang="en-US" sz="2400" b="1" dirty="0">
                <a:solidFill>
                  <a:srgbClr val="FF0000"/>
                </a:solidFill>
              </a:rPr>
              <a:t>Cu(OH)</a:t>
            </a:r>
            <a:r>
              <a:rPr lang="en-US" sz="2400" b="1" baseline="-25000" dirty="0">
                <a:solidFill>
                  <a:srgbClr val="FF0000"/>
                </a:solidFill>
              </a:rPr>
              <a:t>2</a:t>
            </a:r>
            <a:r>
              <a:rPr lang="en-US" sz="2400" b="1" baseline="-25000" dirty="0"/>
              <a:t>  </a:t>
            </a:r>
            <a:r>
              <a:rPr lang="en-US" sz="2400" b="1" dirty="0"/>
              <a:t>   +  </a:t>
            </a:r>
            <a:r>
              <a:rPr lang="en-US" sz="2400" b="1" dirty="0" smtClean="0"/>
              <a:t>2NaNO</a:t>
            </a:r>
            <a:r>
              <a:rPr lang="en-US" sz="2400" b="1" baseline="-25000" dirty="0" smtClean="0"/>
              <a:t>3</a:t>
            </a:r>
          </a:p>
          <a:p>
            <a:endParaRPr lang="ru-RU" sz="2400" dirty="0"/>
          </a:p>
          <a:p>
            <a:r>
              <a:rPr lang="en-US" sz="2400" dirty="0"/>
              <a:t>4 </a:t>
            </a:r>
            <a:r>
              <a:rPr lang="ru-RU" sz="2400" dirty="0"/>
              <a:t>группа</a:t>
            </a:r>
            <a:r>
              <a:rPr lang="en-US" sz="2400" dirty="0"/>
              <a:t>:</a:t>
            </a:r>
            <a:endParaRPr lang="ru-RU" sz="2400" dirty="0"/>
          </a:p>
          <a:p>
            <a:r>
              <a:rPr lang="en-US" sz="2400" b="1" dirty="0"/>
              <a:t>CuSO</a:t>
            </a:r>
            <a:r>
              <a:rPr lang="en-US" sz="2400" b="1" baseline="-25000" dirty="0"/>
              <a:t>4  </a:t>
            </a:r>
            <a:r>
              <a:rPr lang="en-US" sz="2400" b="1" dirty="0"/>
              <a:t>+   </a:t>
            </a:r>
            <a:r>
              <a:rPr lang="ru-RU" sz="2400" b="1" dirty="0" smtClean="0"/>
              <a:t>2</a:t>
            </a:r>
            <a:r>
              <a:rPr lang="en-US" sz="2400" b="1" dirty="0" smtClean="0"/>
              <a:t>KOH   </a:t>
            </a:r>
            <a:r>
              <a:rPr lang="en-US" sz="2400" b="1" dirty="0"/>
              <a:t>=    </a:t>
            </a:r>
            <a:r>
              <a:rPr lang="en-US" sz="2400" b="1" dirty="0">
                <a:solidFill>
                  <a:srgbClr val="FF0000"/>
                </a:solidFill>
              </a:rPr>
              <a:t>Cu(OH)</a:t>
            </a:r>
            <a:r>
              <a:rPr lang="en-US" sz="2400" b="1" baseline="-25000" dirty="0">
                <a:solidFill>
                  <a:srgbClr val="FF0000"/>
                </a:solidFill>
              </a:rPr>
              <a:t>2</a:t>
            </a:r>
            <a:r>
              <a:rPr lang="en-US" sz="2400" b="1" baseline="-25000" dirty="0"/>
              <a:t>     </a:t>
            </a:r>
            <a:r>
              <a:rPr lang="en-US" sz="2400" b="1" dirty="0"/>
              <a:t>+  </a:t>
            </a:r>
            <a:r>
              <a:rPr lang="en-US" sz="2400" b="1" dirty="0" smtClean="0"/>
              <a:t>K</a:t>
            </a:r>
            <a:r>
              <a:rPr lang="en-US" sz="2400" b="1" baseline="-25000" dirty="0" smtClean="0"/>
              <a:t>2</a:t>
            </a:r>
            <a:r>
              <a:rPr lang="en-US" sz="2400" b="1" dirty="0" smtClean="0"/>
              <a:t>SO</a:t>
            </a:r>
            <a:r>
              <a:rPr lang="en-US" sz="2400" b="1" baseline="-25000" dirty="0" smtClean="0"/>
              <a:t>4</a:t>
            </a:r>
          </a:p>
          <a:p>
            <a:endParaRPr lang="ru-RU" sz="2400" dirty="0"/>
          </a:p>
          <a:p>
            <a:r>
              <a:rPr lang="en-US" sz="2400" b="1" dirty="0"/>
              <a:t>5 </a:t>
            </a:r>
            <a:r>
              <a:rPr lang="ru-RU" sz="2400" dirty="0"/>
              <a:t>группа</a:t>
            </a:r>
            <a:r>
              <a:rPr lang="en-US" sz="2400" dirty="0"/>
              <a:t>:</a:t>
            </a:r>
            <a:endParaRPr lang="ru-RU" sz="2400" dirty="0"/>
          </a:p>
          <a:p>
            <a:r>
              <a:rPr lang="en-US" sz="2400" b="1" dirty="0"/>
              <a:t>CuSO</a:t>
            </a:r>
            <a:r>
              <a:rPr lang="en-US" sz="2400" b="1" baseline="-25000" dirty="0"/>
              <a:t>4  </a:t>
            </a:r>
            <a:r>
              <a:rPr lang="en-US" sz="2400" b="1" dirty="0"/>
              <a:t>+  2NaOH   =    </a:t>
            </a:r>
            <a:r>
              <a:rPr lang="en-US" sz="2400" b="1" dirty="0">
                <a:solidFill>
                  <a:srgbClr val="FF0000"/>
                </a:solidFill>
              </a:rPr>
              <a:t>Cu(OH)</a:t>
            </a:r>
            <a:r>
              <a:rPr lang="en-US" sz="2400" b="1" baseline="-25000" dirty="0">
                <a:solidFill>
                  <a:srgbClr val="FF0000"/>
                </a:solidFill>
              </a:rPr>
              <a:t>2</a:t>
            </a:r>
            <a:r>
              <a:rPr lang="en-US" sz="2400" b="1" baseline="-25000" dirty="0"/>
              <a:t>     </a:t>
            </a:r>
            <a:r>
              <a:rPr lang="en-US" sz="2400" b="1" dirty="0"/>
              <a:t>+  Na</a:t>
            </a:r>
            <a:r>
              <a:rPr lang="en-US" sz="2400" b="1" baseline="-25000" dirty="0"/>
              <a:t>2</a:t>
            </a:r>
            <a:r>
              <a:rPr lang="en-US" sz="2400" b="1" dirty="0"/>
              <a:t>SO</a:t>
            </a:r>
            <a:r>
              <a:rPr lang="en-US" sz="2400" b="1" baseline="-25000" dirty="0"/>
              <a:t>4</a:t>
            </a:r>
            <a:endParaRPr lang="ru-RU" sz="2400" dirty="0"/>
          </a:p>
          <a:p>
            <a:endParaRPr lang="ru-RU" dirty="0"/>
          </a:p>
        </p:txBody>
      </p:sp>
      <p:cxnSp>
        <p:nvCxnSpPr>
          <p:cNvPr id="5" name="Прямая со стрелкой 4"/>
          <p:cNvCxnSpPr/>
          <p:nvPr/>
        </p:nvCxnSpPr>
        <p:spPr>
          <a:xfrm>
            <a:off x="4716016" y="1556792"/>
            <a:ext cx="0" cy="43204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>
            <a:off x="4932040" y="2636912"/>
            <a:ext cx="0" cy="43204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5364088" y="3789040"/>
            <a:ext cx="0" cy="43204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>
            <a:off x="4860032" y="4869160"/>
            <a:ext cx="0" cy="43204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4932040" y="5949280"/>
            <a:ext cx="0" cy="43204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764704"/>
            <a:ext cx="8229600" cy="1143000"/>
          </a:xfrm>
        </p:spPr>
        <p:txBody>
          <a:bodyPr>
            <a:noAutofit/>
          </a:bodyPr>
          <a:lstStyle/>
          <a:p>
            <a:r>
              <a:rPr lang="ru-RU" b="1" u="sng" dirty="0" smtClean="0"/>
              <a:t>Краткое ионное уравнение получения гидроксида меди </a:t>
            </a:r>
            <a:r>
              <a:rPr lang="en-US" b="1" u="sng" dirty="0" smtClean="0"/>
              <a:t>(II) </a:t>
            </a:r>
            <a:r>
              <a:rPr lang="ru-RU" b="1" u="sng" dirty="0" smtClean="0"/>
              <a:t>из растворов солей меди</a:t>
            </a:r>
            <a:endParaRPr lang="ru-RU" b="1" u="sng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2780929"/>
            <a:ext cx="8229600" cy="3456384"/>
          </a:xfrm>
        </p:spPr>
        <p:txBody>
          <a:bodyPr/>
          <a:lstStyle/>
          <a:p>
            <a:pPr algn="ctr">
              <a:buNone/>
            </a:pPr>
            <a:endParaRPr lang="ru-RU" b="1" dirty="0" smtClean="0"/>
          </a:p>
          <a:p>
            <a:pPr algn="ctr">
              <a:buNone/>
            </a:pPr>
            <a:endParaRPr lang="ru-RU" b="1" dirty="0"/>
          </a:p>
          <a:p>
            <a:pPr algn="ctr">
              <a:buNone/>
            </a:pPr>
            <a:r>
              <a:rPr lang="en-US" sz="5400" b="1" dirty="0" smtClean="0"/>
              <a:t>Cu</a:t>
            </a:r>
            <a:r>
              <a:rPr lang="en-US" sz="5400" b="1" baseline="30000" dirty="0" smtClean="0"/>
              <a:t> </a:t>
            </a:r>
            <a:r>
              <a:rPr lang="en-US" sz="5400" b="1" baseline="30000" dirty="0"/>
              <a:t>2+</a:t>
            </a:r>
            <a:r>
              <a:rPr lang="en-US" sz="5400" b="1" dirty="0"/>
              <a:t>+  2OH</a:t>
            </a:r>
            <a:r>
              <a:rPr lang="en-US" sz="5400" b="1" baseline="30000" dirty="0"/>
              <a:t>-</a:t>
            </a:r>
            <a:r>
              <a:rPr lang="en-US" sz="5400" b="1" dirty="0"/>
              <a:t>   =    Cu(OH)</a:t>
            </a:r>
            <a:r>
              <a:rPr lang="en-US" sz="5400" b="1" baseline="-25000" dirty="0"/>
              <a:t>2     </a:t>
            </a:r>
            <a:r>
              <a:rPr lang="en-US" sz="5400" b="1" dirty="0"/>
              <a:t> </a:t>
            </a:r>
            <a:endParaRPr lang="ru-RU" sz="5400" dirty="0"/>
          </a:p>
          <a:p>
            <a:pPr algn="ctr"/>
            <a:endParaRPr lang="ru-RU" sz="5400" dirty="0"/>
          </a:p>
        </p:txBody>
      </p:sp>
      <p:cxnSp>
        <p:nvCxnSpPr>
          <p:cNvPr id="5" name="Прямая со стрелкой 4"/>
          <p:cNvCxnSpPr/>
          <p:nvPr/>
        </p:nvCxnSpPr>
        <p:spPr>
          <a:xfrm>
            <a:off x="8172400" y="4149080"/>
            <a:ext cx="0" cy="72008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ПОДЪЕМ С </a:t>
            </a:r>
            <a:r>
              <a:rPr lang="ru-RU" b="1" dirty="0" smtClean="0"/>
              <a:t>ПРЕПЯТСТВИЯМИ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276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097360"/>
            <a:ext cx="9144000" cy="553082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708920"/>
            <a:ext cx="8229600" cy="1143000"/>
          </a:xfrm>
        </p:spPr>
        <p:txBody>
          <a:bodyPr>
            <a:noAutofit/>
          </a:bodyPr>
          <a:lstStyle/>
          <a:p>
            <a:r>
              <a:rPr lang="ru-RU" sz="8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Самостоятельная работа</a:t>
            </a:r>
            <a:endParaRPr lang="ru-RU" sz="8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908720"/>
            <a:ext cx="8229600" cy="1143000"/>
          </a:xfrm>
        </p:spPr>
        <p:txBody>
          <a:bodyPr>
            <a:noAutofit/>
          </a:bodyPr>
          <a:lstStyle/>
          <a:p>
            <a:r>
              <a:rPr lang="ru-RU" sz="8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Домашнее задание</a:t>
            </a:r>
            <a:endParaRPr lang="ru-RU" sz="8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75656" y="3212976"/>
            <a:ext cx="640871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i="1" dirty="0" smtClean="0"/>
              <a:t>Задачник по химии </a:t>
            </a:r>
            <a:br>
              <a:rPr lang="ru-RU" sz="3200" i="1" dirty="0" smtClean="0"/>
            </a:br>
            <a:r>
              <a:rPr lang="ru-RU" sz="3200" i="1" dirty="0" smtClean="0"/>
              <a:t>9 класс </a:t>
            </a:r>
            <a:r>
              <a:rPr lang="ru-RU" sz="3200" u="sng" dirty="0" smtClean="0"/>
              <a:t/>
            </a:r>
            <a:br>
              <a:rPr lang="ru-RU" sz="3200" u="sng" dirty="0" smtClean="0"/>
            </a:br>
            <a:r>
              <a:rPr lang="ru-RU" sz="3200" i="1" u="sng" dirty="0" smtClean="0"/>
              <a:t>Н.Е. Кузнецова, А.Н. Лёвкин</a:t>
            </a:r>
            <a:r>
              <a:rPr lang="ru-RU" sz="3200" u="sng" dirty="0" smtClean="0"/>
              <a:t/>
            </a:r>
            <a:br>
              <a:rPr lang="ru-RU" sz="3200" u="sng" dirty="0" smtClean="0"/>
            </a:br>
            <a:r>
              <a:rPr lang="ru-RU" sz="3200" u="sng" dirty="0" smtClean="0"/>
              <a:t/>
            </a:r>
            <a:br>
              <a:rPr lang="ru-RU" sz="3200" u="sng" dirty="0" smtClean="0"/>
            </a:br>
            <a:r>
              <a:rPr lang="ru-RU" sz="3200" b="1" dirty="0" smtClean="0"/>
              <a:t>№</a:t>
            </a:r>
            <a:r>
              <a:rPr lang="en-US" sz="3200" b="1" dirty="0" smtClean="0"/>
              <a:t>:</a:t>
            </a:r>
            <a:r>
              <a:rPr lang="ru-RU" sz="3200" b="1" dirty="0" smtClean="0"/>
              <a:t> 2-23 стр. 20</a:t>
            </a:r>
            <a:br>
              <a:rPr lang="ru-RU" sz="3200" b="1" dirty="0" smtClean="0"/>
            </a:br>
            <a:r>
              <a:rPr lang="ru-RU" sz="3200" b="1" dirty="0" smtClean="0"/>
              <a:t>№</a:t>
            </a:r>
            <a:r>
              <a:rPr lang="en-US" sz="3200" b="1" dirty="0" smtClean="0"/>
              <a:t>:</a:t>
            </a:r>
            <a:r>
              <a:rPr lang="ru-RU" sz="3200" b="1" dirty="0" smtClean="0"/>
              <a:t> 2-30 стр. 21</a:t>
            </a:r>
            <a:endParaRPr lang="ru-RU" sz="32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Получение гидроксида меди (</a:t>
            </a:r>
            <a:r>
              <a:rPr lang="en-US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</a:t>
            </a:r>
            <a:r>
              <a:rPr lang="ru-RU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ru-RU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043608" y="836712"/>
            <a:ext cx="7200800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dirty="0" smtClean="0"/>
          </a:p>
          <a:p>
            <a:r>
              <a:rPr lang="en-US" sz="2400" dirty="0" smtClean="0"/>
              <a:t>I </a:t>
            </a:r>
            <a:r>
              <a:rPr lang="ru-RU" sz="2400" dirty="0"/>
              <a:t>группа</a:t>
            </a:r>
            <a:r>
              <a:rPr lang="en-US" sz="2400" dirty="0"/>
              <a:t>:</a:t>
            </a:r>
            <a:endParaRPr lang="ru-RU" sz="2400" dirty="0"/>
          </a:p>
          <a:p>
            <a:r>
              <a:rPr lang="en-US" sz="2400" b="1" dirty="0"/>
              <a:t>CuCl</a:t>
            </a:r>
            <a:r>
              <a:rPr lang="en-US" sz="2400" b="1" baseline="-25000" dirty="0"/>
              <a:t>2  </a:t>
            </a:r>
            <a:r>
              <a:rPr lang="en-US" sz="2400" b="1" dirty="0"/>
              <a:t>+   2KOH    =   </a:t>
            </a:r>
            <a:r>
              <a:rPr lang="en-US" sz="2400" b="1" dirty="0">
                <a:solidFill>
                  <a:srgbClr val="FF0000"/>
                </a:solidFill>
              </a:rPr>
              <a:t>Cu(OH)</a:t>
            </a:r>
            <a:r>
              <a:rPr lang="en-US" sz="2400" b="1" baseline="-25000" dirty="0">
                <a:solidFill>
                  <a:srgbClr val="FF0000"/>
                </a:solidFill>
              </a:rPr>
              <a:t>2 </a:t>
            </a:r>
            <a:r>
              <a:rPr lang="en-US" sz="2400" b="1" baseline="-25000" dirty="0"/>
              <a:t>    </a:t>
            </a:r>
            <a:r>
              <a:rPr lang="en-US" sz="2400" b="1" dirty="0"/>
              <a:t>+  </a:t>
            </a:r>
            <a:r>
              <a:rPr lang="en-US" sz="2400" b="1" dirty="0" smtClean="0"/>
              <a:t>2KCl</a:t>
            </a:r>
          </a:p>
          <a:p>
            <a:endParaRPr lang="ru-RU" sz="2400" dirty="0"/>
          </a:p>
          <a:p>
            <a:r>
              <a:rPr lang="en-US" sz="2400" dirty="0"/>
              <a:t>2 </a:t>
            </a:r>
            <a:r>
              <a:rPr lang="ru-RU" sz="2400" dirty="0"/>
              <a:t>группа</a:t>
            </a:r>
            <a:r>
              <a:rPr lang="en-US" sz="2400" dirty="0"/>
              <a:t>:</a:t>
            </a:r>
            <a:endParaRPr lang="ru-RU" sz="2400" dirty="0"/>
          </a:p>
          <a:p>
            <a:r>
              <a:rPr lang="en-US" sz="2400" b="1" dirty="0"/>
              <a:t>CuBr</a:t>
            </a:r>
            <a:r>
              <a:rPr lang="en-US" sz="2400" b="1" baseline="-25000" dirty="0"/>
              <a:t>2  </a:t>
            </a:r>
            <a:r>
              <a:rPr lang="en-US" sz="2400" b="1" dirty="0"/>
              <a:t>+   Ba(OH)</a:t>
            </a:r>
            <a:r>
              <a:rPr lang="en-US" sz="2400" b="1" baseline="-25000" dirty="0"/>
              <a:t>2   </a:t>
            </a:r>
            <a:r>
              <a:rPr lang="en-US" sz="2400" b="1" dirty="0"/>
              <a:t>=   </a:t>
            </a:r>
            <a:r>
              <a:rPr lang="en-US" sz="2400" b="1" dirty="0">
                <a:solidFill>
                  <a:srgbClr val="FF0000"/>
                </a:solidFill>
              </a:rPr>
              <a:t>Cu(OH)</a:t>
            </a:r>
            <a:r>
              <a:rPr lang="en-US" sz="2400" b="1" baseline="-25000" dirty="0">
                <a:solidFill>
                  <a:srgbClr val="FF0000"/>
                </a:solidFill>
              </a:rPr>
              <a:t>2</a:t>
            </a:r>
            <a:r>
              <a:rPr lang="en-US" sz="2400" b="1" baseline="-25000" dirty="0"/>
              <a:t>     </a:t>
            </a:r>
            <a:r>
              <a:rPr lang="en-US" sz="2400" b="1" dirty="0"/>
              <a:t>+  </a:t>
            </a:r>
            <a:r>
              <a:rPr lang="en-US" sz="2400" b="1" dirty="0" smtClean="0"/>
              <a:t>BaBr</a:t>
            </a:r>
            <a:r>
              <a:rPr lang="en-US" sz="2400" b="1" baseline="-25000" dirty="0" smtClean="0"/>
              <a:t>2  </a:t>
            </a:r>
          </a:p>
          <a:p>
            <a:endParaRPr lang="ru-RU" sz="2400" dirty="0"/>
          </a:p>
          <a:p>
            <a:r>
              <a:rPr lang="en-US" sz="2400" dirty="0"/>
              <a:t>3 </a:t>
            </a:r>
            <a:r>
              <a:rPr lang="ru-RU" sz="2400" dirty="0"/>
              <a:t>группа</a:t>
            </a:r>
            <a:r>
              <a:rPr lang="en-US" sz="2400" dirty="0"/>
              <a:t>:</a:t>
            </a:r>
            <a:endParaRPr lang="ru-RU" sz="2400" dirty="0"/>
          </a:p>
          <a:p>
            <a:r>
              <a:rPr lang="en-US" sz="2400" b="1" dirty="0"/>
              <a:t>Cu(NO</a:t>
            </a:r>
            <a:r>
              <a:rPr lang="en-US" sz="2400" b="1" baseline="-25000" dirty="0"/>
              <a:t>3</a:t>
            </a:r>
            <a:r>
              <a:rPr lang="en-US" sz="2400" b="1" dirty="0"/>
              <a:t>)</a:t>
            </a:r>
            <a:r>
              <a:rPr lang="en-US" sz="2400" b="1" baseline="-25000" dirty="0"/>
              <a:t>2  </a:t>
            </a:r>
            <a:r>
              <a:rPr lang="en-US" sz="2400" b="1" dirty="0"/>
              <a:t>+   2NaOH   =   </a:t>
            </a:r>
            <a:r>
              <a:rPr lang="en-US" sz="2400" b="1" dirty="0">
                <a:solidFill>
                  <a:srgbClr val="FF0000"/>
                </a:solidFill>
              </a:rPr>
              <a:t>Cu(OH)</a:t>
            </a:r>
            <a:r>
              <a:rPr lang="en-US" sz="2400" b="1" baseline="-25000" dirty="0">
                <a:solidFill>
                  <a:srgbClr val="FF0000"/>
                </a:solidFill>
              </a:rPr>
              <a:t>2</a:t>
            </a:r>
            <a:r>
              <a:rPr lang="en-US" sz="2400" b="1" baseline="-25000" dirty="0"/>
              <a:t>  </a:t>
            </a:r>
            <a:r>
              <a:rPr lang="en-US" sz="2400" b="1" dirty="0"/>
              <a:t>   +  </a:t>
            </a:r>
            <a:r>
              <a:rPr lang="en-US" sz="2400" b="1" dirty="0" smtClean="0"/>
              <a:t>2NaNO</a:t>
            </a:r>
            <a:r>
              <a:rPr lang="en-US" sz="2400" b="1" baseline="-25000" dirty="0" smtClean="0"/>
              <a:t>3</a:t>
            </a:r>
          </a:p>
          <a:p>
            <a:endParaRPr lang="ru-RU" sz="2400" dirty="0"/>
          </a:p>
          <a:p>
            <a:r>
              <a:rPr lang="en-US" sz="2400" dirty="0"/>
              <a:t>4 </a:t>
            </a:r>
            <a:r>
              <a:rPr lang="ru-RU" sz="2400" dirty="0"/>
              <a:t>группа</a:t>
            </a:r>
            <a:r>
              <a:rPr lang="en-US" sz="2400" dirty="0"/>
              <a:t>:</a:t>
            </a:r>
            <a:endParaRPr lang="ru-RU" sz="2400" dirty="0"/>
          </a:p>
          <a:p>
            <a:r>
              <a:rPr lang="en-US" sz="2400" b="1" dirty="0"/>
              <a:t>CuSO</a:t>
            </a:r>
            <a:r>
              <a:rPr lang="en-US" sz="2400" b="1" baseline="-25000" dirty="0"/>
              <a:t>4  </a:t>
            </a:r>
            <a:r>
              <a:rPr lang="en-US" sz="2400" b="1" dirty="0"/>
              <a:t>+   </a:t>
            </a:r>
            <a:r>
              <a:rPr lang="ru-RU" sz="2400" b="1" dirty="0" smtClean="0"/>
              <a:t>2</a:t>
            </a:r>
            <a:r>
              <a:rPr lang="en-US" sz="2400" b="1" dirty="0" smtClean="0"/>
              <a:t>KOH   </a:t>
            </a:r>
            <a:r>
              <a:rPr lang="en-US" sz="2400" b="1" dirty="0"/>
              <a:t>=    </a:t>
            </a:r>
            <a:r>
              <a:rPr lang="en-US" sz="2400" b="1" dirty="0">
                <a:solidFill>
                  <a:srgbClr val="FF0000"/>
                </a:solidFill>
              </a:rPr>
              <a:t>Cu(OH)</a:t>
            </a:r>
            <a:r>
              <a:rPr lang="en-US" sz="2400" b="1" baseline="-25000" dirty="0">
                <a:solidFill>
                  <a:srgbClr val="FF0000"/>
                </a:solidFill>
              </a:rPr>
              <a:t>2</a:t>
            </a:r>
            <a:r>
              <a:rPr lang="en-US" sz="2400" b="1" baseline="-25000" dirty="0"/>
              <a:t>     </a:t>
            </a:r>
            <a:r>
              <a:rPr lang="en-US" sz="2400" b="1" dirty="0"/>
              <a:t>+  </a:t>
            </a:r>
            <a:r>
              <a:rPr lang="en-US" sz="2400" b="1" dirty="0" smtClean="0"/>
              <a:t>K</a:t>
            </a:r>
            <a:r>
              <a:rPr lang="en-US" sz="2400" b="1" baseline="-25000" dirty="0" smtClean="0"/>
              <a:t>2</a:t>
            </a:r>
            <a:r>
              <a:rPr lang="en-US" sz="2400" b="1" dirty="0" smtClean="0"/>
              <a:t>SO</a:t>
            </a:r>
            <a:r>
              <a:rPr lang="en-US" sz="2400" b="1" baseline="-25000" dirty="0" smtClean="0"/>
              <a:t>4</a:t>
            </a:r>
          </a:p>
          <a:p>
            <a:endParaRPr lang="ru-RU" sz="2400" dirty="0"/>
          </a:p>
          <a:p>
            <a:r>
              <a:rPr lang="en-US" sz="2400" b="1" dirty="0"/>
              <a:t>5 </a:t>
            </a:r>
            <a:r>
              <a:rPr lang="ru-RU" sz="2400" dirty="0"/>
              <a:t>группа</a:t>
            </a:r>
            <a:r>
              <a:rPr lang="en-US" sz="2400" dirty="0"/>
              <a:t>:</a:t>
            </a:r>
            <a:endParaRPr lang="ru-RU" sz="2400" dirty="0"/>
          </a:p>
          <a:p>
            <a:r>
              <a:rPr lang="en-US" sz="2400" b="1" dirty="0"/>
              <a:t>CuSO</a:t>
            </a:r>
            <a:r>
              <a:rPr lang="en-US" sz="2400" b="1" baseline="-25000" dirty="0"/>
              <a:t>4  </a:t>
            </a:r>
            <a:r>
              <a:rPr lang="en-US" sz="2400" b="1" dirty="0"/>
              <a:t>+  2NaOH   =    </a:t>
            </a:r>
            <a:r>
              <a:rPr lang="en-US" sz="2400" b="1" dirty="0">
                <a:solidFill>
                  <a:srgbClr val="FF0000"/>
                </a:solidFill>
              </a:rPr>
              <a:t>Cu(OH)</a:t>
            </a:r>
            <a:r>
              <a:rPr lang="en-US" sz="2400" b="1" baseline="-25000" dirty="0">
                <a:solidFill>
                  <a:srgbClr val="FF0000"/>
                </a:solidFill>
              </a:rPr>
              <a:t>2</a:t>
            </a:r>
            <a:r>
              <a:rPr lang="en-US" sz="2400" b="1" baseline="-25000" dirty="0"/>
              <a:t>     </a:t>
            </a:r>
            <a:r>
              <a:rPr lang="en-US" sz="2400" b="1" dirty="0"/>
              <a:t>+  Na</a:t>
            </a:r>
            <a:r>
              <a:rPr lang="en-US" sz="2400" b="1" baseline="-25000" dirty="0"/>
              <a:t>2</a:t>
            </a:r>
            <a:r>
              <a:rPr lang="en-US" sz="2400" b="1" dirty="0"/>
              <a:t>SO</a:t>
            </a:r>
            <a:r>
              <a:rPr lang="en-US" sz="2400" b="1" baseline="-25000" dirty="0"/>
              <a:t>4</a:t>
            </a:r>
            <a:endParaRPr lang="ru-RU" sz="2400" dirty="0"/>
          </a:p>
          <a:p>
            <a:endParaRPr lang="ru-RU" dirty="0"/>
          </a:p>
        </p:txBody>
      </p:sp>
      <p:cxnSp>
        <p:nvCxnSpPr>
          <p:cNvPr id="5" name="Прямая со стрелкой 4"/>
          <p:cNvCxnSpPr/>
          <p:nvPr/>
        </p:nvCxnSpPr>
        <p:spPr>
          <a:xfrm>
            <a:off x="4716016" y="1556792"/>
            <a:ext cx="0" cy="43204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>
            <a:off x="4932040" y="2636912"/>
            <a:ext cx="0" cy="43204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5364088" y="3789040"/>
            <a:ext cx="0" cy="43204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>
            <a:off x="4860032" y="4869160"/>
            <a:ext cx="0" cy="43204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4932040" y="5949280"/>
            <a:ext cx="0" cy="43204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484784"/>
            <a:ext cx="8445624" cy="3519264"/>
          </a:xfrm>
        </p:spPr>
        <p:txBody>
          <a:bodyPr>
            <a:normAutofit/>
          </a:bodyPr>
          <a:lstStyle/>
          <a:p>
            <a:r>
              <a:rPr lang="ru-RU" sz="4000" b="1" dirty="0" smtClean="0"/>
              <a:t>ТЕМА УРОКА</a:t>
            </a:r>
            <a:r>
              <a:rPr lang="en-US" sz="4000" b="1" dirty="0" smtClean="0"/>
              <a:t>: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</a:t>
            </a:r>
            <a:r>
              <a:rPr lang="ru-RU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РЕАКЦИИ</a:t>
            </a:r>
            <a:r>
              <a:rPr lang="ru-RU" b="1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ru-RU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ИОННОГО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ОБМЕНА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12474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ВЗАИМОДЕЙСТВИЕ РАСТВОРА </a:t>
            </a:r>
            <a:br>
              <a:rPr lang="ru-RU" b="1" dirty="0" smtClean="0"/>
            </a:br>
            <a:r>
              <a:rPr lang="ru-RU" b="1" dirty="0" smtClean="0"/>
              <a:t>ХЛОРИДА </a:t>
            </a:r>
            <a:r>
              <a:rPr lang="ru-RU" b="1" dirty="0"/>
              <a:t>ЖЕЛЕЗА (</a:t>
            </a:r>
            <a:r>
              <a:rPr lang="en-US" b="1" dirty="0"/>
              <a:t>III</a:t>
            </a:r>
            <a:r>
              <a:rPr lang="ru-RU" b="1" dirty="0"/>
              <a:t>) 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С </a:t>
            </a:r>
            <a:r>
              <a:rPr lang="ru-RU" b="1" dirty="0"/>
              <a:t>ГИДРОКСИДОМ НАТРИЯ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4" name="Рисунок 3" descr="http://files.school-collection.edu.ru/dlrstore/328025e1-a196-e0d5-3524-f28eba00f451/index.files/image002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2780928"/>
            <a:ext cx="3816424" cy="331236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5" name="irc_mi" descr="http://files.school-collection.edu.ru/dlrstore/2ce7202c-322b-4b0c-4724-88f54b7503fb/index.files/image002.gif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32040" y="2780928"/>
            <a:ext cx="3672408" cy="331236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323528" y="1196752"/>
            <a:ext cx="8568952" cy="4852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2000" b="1" dirty="0" smtClean="0"/>
              <a:t>1)</a:t>
            </a:r>
            <a:r>
              <a:rPr lang="en-US" sz="2000" b="1" dirty="0" smtClean="0"/>
              <a:t> </a:t>
            </a:r>
            <a:r>
              <a:rPr lang="ru-RU" sz="2000" b="1" dirty="0" smtClean="0"/>
              <a:t>ЗАПИСАТЬ </a:t>
            </a:r>
            <a:r>
              <a:rPr lang="ru-RU" sz="2000" b="1" dirty="0"/>
              <a:t>УРАВНЕНИЕ  РЕАКЦИИИ В МОЛЕКУЛЯРНОЙ </a:t>
            </a:r>
            <a:r>
              <a:rPr lang="ru-RU" sz="2000" b="1" dirty="0" smtClean="0"/>
              <a:t>ФОРМЕ</a:t>
            </a:r>
            <a:endParaRPr lang="ru-RU" sz="2000" dirty="0"/>
          </a:p>
          <a:p>
            <a:r>
              <a:rPr lang="en-US" sz="2400" b="1" dirty="0" err="1"/>
              <a:t>FeCI</a:t>
            </a:r>
            <a:r>
              <a:rPr lang="ru-RU" sz="2400" b="1" baseline="-25000" dirty="0"/>
              <a:t>3</a:t>
            </a:r>
            <a:r>
              <a:rPr lang="ru-RU" sz="2400" b="1" dirty="0"/>
              <a:t>  +  </a:t>
            </a:r>
            <a:r>
              <a:rPr lang="ru-RU" sz="2400" b="1" dirty="0" smtClean="0"/>
              <a:t>3</a:t>
            </a:r>
            <a:r>
              <a:rPr lang="en-US" sz="2400" b="1" dirty="0" err="1" smtClean="0"/>
              <a:t>NaOH</a:t>
            </a:r>
            <a:r>
              <a:rPr lang="ru-RU" sz="2400" b="1" dirty="0" smtClean="0"/>
              <a:t>  </a:t>
            </a:r>
            <a:r>
              <a:rPr lang="ru-RU" sz="2400" b="1" dirty="0"/>
              <a:t>=  </a:t>
            </a:r>
            <a:r>
              <a:rPr lang="en-US" sz="2400" b="1" dirty="0"/>
              <a:t>Fe</a:t>
            </a:r>
            <a:r>
              <a:rPr lang="ru-RU" sz="2400" b="1" dirty="0"/>
              <a:t>(</a:t>
            </a:r>
            <a:r>
              <a:rPr lang="en-US" sz="2400" b="1" dirty="0"/>
              <a:t>OH</a:t>
            </a:r>
            <a:r>
              <a:rPr lang="ru-RU" sz="2400" b="1" dirty="0"/>
              <a:t>)</a:t>
            </a:r>
            <a:r>
              <a:rPr lang="ru-RU" sz="2400" b="1" baseline="-25000" dirty="0"/>
              <a:t>3     </a:t>
            </a:r>
            <a:r>
              <a:rPr lang="ru-RU" sz="2400" b="1" dirty="0"/>
              <a:t>+ 3 </a:t>
            </a:r>
            <a:r>
              <a:rPr lang="en-US" sz="2400" b="1" dirty="0" err="1" smtClean="0"/>
              <a:t>NaCI</a:t>
            </a:r>
            <a:endParaRPr lang="en-US" sz="2400" b="1" dirty="0" smtClean="0"/>
          </a:p>
          <a:p>
            <a:endParaRPr lang="ru-RU" sz="2000" b="1" dirty="0" smtClean="0"/>
          </a:p>
          <a:p>
            <a:pPr lvl="0"/>
            <a:r>
              <a:rPr lang="ru-RU" sz="2000" b="1" dirty="0" smtClean="0"/>
              <a:t>2)</a:t>
            </a:r>
            <a:r>
              <a:rPr lang="en-US" sz="2000" b="1" dirty="0" smtClean="0"/>
              <a:t> </a:t>
            </a:r>
            <a:r>
              <a:rPr lang="ru-RU" sz="2000" b="1" dirty="0" smtClean="0"/>
              <a:t>СОСТАВИТЬ </a:t>
            </a:r>
            <a:r>
              <a:rPr lang="ru-RU" sz="2000" b="1" dirty="0"/>
              <a:t>ПОЛНОЕ ИОННОЕ УРАВНЕНИЕ</a:t>
            </a:r>
            <a:endParaRPr lang="ru-RU" sz="2000" dirty="0"/>
          </a:p>
          <a:p>
            <a:r>
              <a:rPr lang="ru-RU" sz="2000" b="1" dirty="0" err="1"/>
              <a:t>Диссоциированные</a:t>
            </a:r>
            <a:r>
              <a:rPr lang="ru-RU" sz="2000" b="1" dirty="0"/>
              <a:t> вещества записываются в виде ионов, а уходящие из среды </a:t>
            </a:r>
            <a:r>
              <a:rPr lang="ru-RU" sz="2000" b="1" dirty="0" smtClean="0"/>
              <a:t>реакции </a:t>
            </a:r>
            <a:r>
              <a:rPr lang="ru-RU" sz="2000" b="1" dirty="0"/>
              <a:t>либо </a:t>
            </a:r>
            <a:r>
              <a:rPr lang="ru-RU" sz="2000" b="1" dirty="0" err="1"/>
              <a:t>малодиссоциированные</a:t>
            </a:r>
            <a:r>
              <a:rPr lang="ru-RU" sz="2000" b="1" dirty="0"/>
              <a:t> – в  молекулярной </a:t>
            </a:r>
            <a:r>
              <a:rPr lang="ru-RU" sz="2000" b="1" dirty="0" smtClean="0"/>
              <a:t>форме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en-US" sz="2400" b="1" dirty="0"/>
              <a:t>Fe</a:t>
            </a:r>
            <a:r>
              <a:rPr lang="en-US" sz="2400" b="1" baseline="30000" dirty="0"/>
              <a:t>3+</a:t>
            </a:r>
            <a:r>
              <a:rPr lang="en-US" sz="2400" b="1" dirty="0"/>
              <a:t>   +  3 CI</a:t>
            </a:r>
            <a:r>
              <a:rPr lang="en-US" sz="2400" b="1" baseline="30000" dirty="0"/>
              <a:t>-</a:t>
            </a:r>
            <a:r>
              <a:rPr lang="en-US" sz="2400" b="1" baseline="-25000" dirty="0"/>
              <a:t>     </a:t>
            </a:r>
            <a:r>
              <a:rPr lang="en-US" sz="2400" b="1" dirty="0"/>
              <a:t> +  3Na</a:t>
            </a:r>
            <a:r>
              <a:rPr lang="en-US" sz="2400" b="1" baseline="30000" dirty="0"/>
              <a:t>+ </a:t>
            </a:r>
            <a:r>
              <a:rPr lang="en-US" sz="2400" b="1" dirty="0"/>
              <a:t>  +   </a:t>
            </a:r>
            <a:r>
              <a:rPr lang="ru-RU" sz="2400" b="1" dirty="0" smtClean="0"/>
              <a:t>3</a:t>
            </a:r>
            <a:r>
              <a:rPr lang="en-US" sz="2400" b="1" dirty="0" smtClean="0"/>
              <a:t>OH</a:t>
            </a:r>
            <a:r>
              <a:rPr lang="en-US" sz="2400" b="1" baseline="30000" dirty="0" smtClean="0"/>
              <a:t>-</a:t>
            </a:r>
            <a:r>
              <a:rPr lang="en-US" sz="2400" b="1" dirty="0" smtClean="0"/>
              <a:t>    </a:t>
            </a:r>
            <a:r>
              <a:rPr lang="en-US" sz="2400" b="1" dirty="0"/>
              <a:t>=  Fe(OH)</a:t>
            </a:r>
            <a:r>
              <a:rPr lang="en-US" sz="2400" b="1" baseline="-25000" dirty="0"/>
              <a:t>3     </a:t>
            </a:r>
            <a:r>
              <a:rPr lang="en-US" sz="2400" b="1" dirty="0"/>
              <a:t>+ 3Na</a:t>
            </a:r>
            <a:r>
              <a:rPr lang="en-US" sz="2400" b="1" baseline="30000" dirty="0"/>
              <a:t>+ </a:t>
            </a:r>
            <a:r>
              <a:rPr lang="en-US" sz="2400" b="1" dirty="0"/>
              <a:t> +   </a:t>
            </a:r>
            <a:r>
              <a:rPr lang="en-US" sz="2400" b="1" dirty="0" smtClean="0"/>
              <a:t>3CI</a:t>
            </a:r>
            <a:r>
              <a:rPr lang="en-US" sz="2400" b="1" baseline="30000" dirty="0" smtClean="0"/>
              <a:t>-</a:t>
            </a:r>
          </a:p>
          <a:p>
            <a:endParaRPr lang="ru-RU" sz="2000" b="1" baseline="30000" dirty="0" smtClean="0"/>
          </a:p>
          <a:p>
            <a:pPr lvl="0"/>
            <a:r>
              <a:rPr lang="ru-RU" sz="2000" b="1" dirty="0" smtClean="0"/>
              <a:t>3)</a:t>
            </a:r>
            <a:r>
              <a:rPr lang="en-US" sz="2000" b="1" dirty="0" smtClean="0"/>
              <a:t> </a:t>
            </a:r>
            <a:r>
              <a:rPr lang="ru-RU" sz="2000" b="1" dirty="0" smtClean="0"/>
              <a:t>ОПРЕДЕЛИТЬ </a:t>
            </a:r>
            <a:r>
              <a:rPr lang="ru-RU" sz="2000" b="1" dirty="0"/>
              <a:t>ИОНЫ, НЕ ПРИНИМАЮЩИЕ УЧАСТИЕ В РЕАКЦИИ, ВЫЧЕРКНУТЬ </a:t>
            </a:r>
            <a:r>
              <a:rPr lang="ru-RU" sz="2000" b="1" dirty="0" smtClean="0"/>
              <a:t>ИХ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en-US" sz="2400" b="1" dirty="0"/>
              <a:t>Fe</a:t>
            </a:r>
            <a:r>
              <a:rPr lang="en-US" sz="2400" b="1" baseline="30000" dirty="0"/>
              <a:t>3+</a:t>
            </a:r>
            <a:r>
              <a:rPr lang="en-US" sz="2400" b="1" dirty="0"/>
              <a:t>   +  </a:t>
            </a:r>
            <a:r>
              <a:rPr lang="en-US" sz="2400" b="1" u="sng" dirty="0"/>
              <a:t>3 CI</a:t>
            </a:r>
            <a:r>
              <a:rPr lang="en-US" sz="2400" b="1" u="sng" baseline="30000" dirty="0"/>
              <a:t>-</a:t>
            </a:r>
            <a:r>
              <a:rPr lang="en-US" sz="2400" b="1" baseline="-25000" dirty="0"/>
              <a:t>     </a:t>
            </a:r>
            <a:r>
              <a:rPr lang="en-US" sz="2400" b="1" dirty="0"/>
              <a:t> +  </a:t>
            </a:r>
            <a:r>
              <a:rPr lang="en-US" sz="2400" b="1" u="sng" dirty="0"/>
              <a:t>3Na</a:t>
            </a:r>
            <a:r>
              <a:rPr lang="en-US" sz="2400" b="1" u="sng" baseline="30000" dirty="0"/>
              <a:t>+</a:t>
            </a:r>
            <a:r>
              <a:rPr lang="en-US" sz="2400" b="1" baseline="30000" dirty="0"/>
              <a:t> </a:t>
            </a:r>
            <a:r>
              <a:rPr lang="en-US" sz="2400" b="1" dirty="0"/>
              <a:t>  +   OH</a:t>
            </a:r>
            <a:r>
              <a:rPr lang="en-US" sz="2400" b="1" baseline="30000" dirty="0"/>
              <a:t>-</a:t>
            </a:r>
            <a:r>
              <a:rPr lang="en-US" sz="2400" b="1" dirty="0"/>
              <a:t>    =  Fe(OH)</a:t>
            </a:r>
            <a:r>
              <a:rPr lang="en-US" sz="2400" b="1" baseline="-25000" dirty="0"/>
              <a:t>3     </a:t>
            </a:r>
            <a:r>
              <a:rPr lang="en-US" sz="2400" b="1" dirty="0"/>
              <a:t>+ </a:t>
            </a:r>
            <a:r>
              <a:rPr lang="en-US" sz="2400" b="1" u="sng" dirty="0"/>
              <a:t>3Na</a:t>
            </a:r>
            <a:r>
              <a:rPr lang="en-US" sz="2400" b="1" u="sng" baseline="30000" dirty="0"/>
              <a:t>+</a:t>
            </a:r>
            <a:r>
              <a:rPr lang="en-US" sz="2400" b="1" baseline="30000" dirty="0"/>
              <a:t> </a:t>
            </a:r>
            <a:r>
              <a:rPr lang="en-US" sz="2400" b="1" dirty="0"/>
              <a:t> +   </a:t>
            </a:r>
            <a:r>
              <a:rPr lang="en-US" sz="2400" b="1" u="sng" dirty="0" smtClean="0"/>
              <a:t>3CI</a:t>
            </a:r>
            <a:r>
              <a:rPr lang="en-US" sz="2400" b="1" u="sng" baseline="30000" dirty="0" smtClean="0"/>
              <a:t>-</a:t>
            </a:r>
          </a:p>
          <a:p>
            <a:pPr lvl="0"/>
            <a:endParaRPr lang="ru-RU" sz="2000" dirty="0"/>
          </a:p>
          <a:p>
            <a:r>
              <a:rPr lang="en-US" sz="2000" b="1" dirty="0"/>
              <a:t>  </a:t>
            </a:r>
            <a:r>
              <a:rPr lang="ru-RU" sz="2000" b="1" dirty="0" smtClean="0"/>
              <a:t>4)</a:t>
            </a:r>
            <a:r>
              <a:rPr lang="en-US" sz="2000" b="1" dirty="0" smtClean="0"/>
              <a:t> </a:t>
            </a:r>
            <a:r>
              <a:rPr lang="ru-RU" sz="2000" b="1" dirty="0" smtClean="0"/>
              <a:t>СОСТАВИТЬ </a:t>
            </a:r>
            <a:r>
              <a:rPr lang="ru-RU" sz="2000" b="1" dirty="0"/>
              <a:t>СОКРАЩЕННОЕ ИОННОЕ УРАВНЕНИЕ, ВЫРАЖАЮЩЕГО </a:t>
            </a: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>СУЩНОСТЬ РЕАКЦИИ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en-US" sz="2400" b="1" dirty="0"/>
              <a:t>Fe</a:t>
            </a:r>
            <a:r>
              <a:rPr lang="ru-RU" sz="2400" b="1" baseline="30000" dirty="0"/>
              <a:t>3+</a:t>
            </a:r>
            <a:r>
              <a:rPr lang="ru-RU" sz="2400" b="1" dirty="0"/>
              <a:t>   +   </a:t>
            </a:r>
            <a:r>
              <a:rPr lang="ru-RU" sz="2400" b="1" dirty="0" smtClean="0"/>
              <a:t>3</a:t>
            </a:r>
            <a:r>
              <a:rPr lang="en-US" sz="2400" b="1" dirty="0" smtClean="0"/>
              <a:t>OH</a:t>
            </a:r>
            <a:r>
              <a:rPr lang="ru-RU" sz="2400" b="1" baseline="30000" dirty="0"/>
              <a:t>-</a:t>
            </a:r>
            <a:r>
              <a:rPr lang="ru-RU" sz="2400" b="1" dirty="0"/>
              <a:t>    =  </a:t>
            </a:r>
            <a:r>
              <a:rPr lang="en-US" sz="2400" b="1" dirty="0"/>
              <a:t>Fe</a:t>
            </a:r>
            <a:r>
              <a:rPr lang="ru-RU" sz="2400" b="1" dirty="0"/>
              <a:t>(</a:t>
            </a:r>
            <a:r>
              <a:rPr lang="en-US" sz="2400" b="1" dirty="0"/>
              <a:t>OH</a:t>
            </a:r>
            <a:r>
              <a:rPr lang="ru-RU" sz="2400" b="1" dirty="0"/>
              <a:t>)</a:t>
            </a:r>
            <a:r>
              <a:rPr lang="ru-RU" sz="2400" b="1" baseline="-25000" dirty="0"/>
              <a:t>3     </a:t>
            </a:r>
            <a:endParaRPr lang="ru-RU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611560" y="332656"/>
            <a:ext cx="7920880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>
                <a:latin typeface="+mj-lt"/>
                <a:ea typeface="+mj-ea"/>
                <a:cs typeface="+mj-cs"/>
              </a:rPr>
              <a:t>АЛГОРИТМ СОСТАВЛЕНИЯ  ИОННЫХ УРАВНЕНИЙ</a:t>
            </a:r>
          </a:p>
          <a:p>
            <a:endParaRPr lang="ru-RU" dirty="0"/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>
            <a:off x="6156176" y="4293096"/>
            <a:ext cx="432048" cy="36004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7236296" y="4221088"/>
            <a:ext cx="504056" cy="432048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2555776" y="4293096"/>
            <a:ext cx="432048" cy="36004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1403648" y="4221088"/>
            <a:ext cx="432048" cy="432048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>
            <a:off x="5940152" y="3068960"/>
            <a:ext cx="0" cy="36004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>
            <a:off x="5796136" y="4293096"/>
            <a:ext cx="0" cy="36004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3707904" y="5517232"/>
            <a:ext cx="0" cy="36004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3923928" y="1556792"/>
            <a:ext cx="0" cy="36004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AutoShape 2"/>
          <p:cNvSpPr>
            <a:spLocks noChangeArrowheads="1"/>
          </p:cNvSpPr>
          <p:nvPr/>
        </p:nvSpPr>
        <p:spPr bwMode="auto">
          <a:xfrm>
            <a:off x="899592" y="2636912"/>
            <a:ext cx="3312368" cy="2448272"/>
          </a:xfrm>
          <a:prstGeom prst="cloudCallout">
            <a:avLst>
              <a:gd name="adj1" fmla="val -47519"/>
              <a:gd name="adj2" fmla="val -10616"/>
            </a:avLst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                      </a:t>
            </a:r>
            <a:r>
              <a:rPr lang="en-US" sz="3000" dirty="0">
                <a:latin typeface="Calibri" pitchFamily="34" charset="0"/>
                <a:cs typeface="Arial" pitchFamily="34" charset="0"/>
              </a:rPr>
              <a:t>Cl</a:t>
            </a:r>
            <a:r>
              <a:rPr lang="en-US" sz="3000" baseline="30000" dirty="0">
                <a:latin typeface="Calibri" pitchFamily="34" charset="0"/>
                <a:cs typeface="Arial" pitchFamily="34" charset="0"/>
              </a:rPr>
              <a:t>-</a:t>
            </a:r>
            <a:r>
              <a:rPr lang="en-US" sz="3000" dirty="0">
                <a:latin typeface="Calibri" pitchFamily="34" charset="0"/>
                <a:cs typeface="Arial" pitchFamily="34" charset="0"/>
              </a:rPr>
              <a:t>       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ru-RU" sz="3000" dirty="0">
                <a:latin typeface="Calibri" pitchFamily="34" charset="0"/>
                <a:cs typeface="Arial" pitchFamily="34" charset="0"/>
              </a:rPr>
              <a:t>   </a:t>
            </a:r>
            <a:r>
              <a:rPr lang="en-US" sz="3000" dirty="0">
                <a:latin typeface="Calibri" pitchFamily="34" charset="0"/>
                <a:cs typeface="Arial" pitchFamily="34" charset="0"/>
              </a:rPr>
              <a:t>F</a:t>
            </a:r>
            <a:r>
              <a:rPr lang="en-US" sz="3000" baseline="30000" dirty="0">
                <a:latin typeface="Calibri" pitchFamily="34" charset="0"/>
                <a:cs typeface="Arial" pitchFamily="34" charset="0"/>
              </a:rPr>
              <a:t>-</a:t>
            </a:r>
            <a:r>
              <a:rPr lang="en-US" sz="3000" dirty="0">
                <a:latin typeface="Calibri" pitchFamily="34" charset="0"/>
                <a:cs typeface="Arial" pitchFamily="34" charset="0"/>
              </a:rPr>
              <a:t>    </a:t>
            </a:r>
            <a:r>
              <a:rPr lang="ru-RU" sz="3000" dirty="0" smtClean="0">
                <a:latin typeface="Calibri" pitchFamily="34" charset="0"/>
                <a:cs typeface="Arial" pitchFamily="34" charset="0"/>
              </a:rPr>
              <a:t>                 </a:t>
            </a:r>
            <a:r>
              <a:rPr lang="en-US" sz="3000" dirty="0">
                <a:latin typeface="Calibri" pitchFamily="34" charset="0"/>
                <a:cs typeface="Arial" pitchFamily="34" charset="0"/>
              </a:rPr>
              <a:t>NO</a:t>
            </a:r>
            <a:r>
              <a:rPr lang="en-US" sz="3200" baseline="-25000" dirty="0">
                <a:latin typeface="Calibri" pitchFamily="34" charset="0"/>
                <a:cs typeface="Arial" pitchFamily="34" charset="0"/>
              </a:rPr>
              <a:t>3</a:t>
            </a:r>
            <a:r>
              <a:rPr lang="en-US" sz="3000" baseline="30000" dirty="0">
                <a:latin typeface="Calibri" pitchFamily="34" charset="0"/>
                <a:cs typeface="Arial" pitchFamily="34" charset="0"/>
              </a:rPr>
              <a:t>-</a:t>
            </a:r>
            <a:endParaRPr lang="ru-RU" sz="3000" baseline="30000" dirty="0">
              <a:latin typeface="Calibri" pitchFamily="34" charset="0"/>
              <a:cs typeface="Arial" pitchFamily="34" charset="0"/>
            </a:endParaRPr>
          </a:p>
        </p:txBody>
      </p:sp>
      <p:sp>
        <p:nvSpPr>
          <p:cNvPr id="19459" name="AutoShape 3"/>
          <p:cNvSpPr>
            <a:spLocks noChangeArrowheads="1"/>
          </p:cNvSpPr>
          <p:nvPr/>
        </p:nvSpPr>
        <p:spPr bwMode="auto">
          <a:xfrm>
            <a:off x="4355976" y="2204864"/>
            <a:ext cx="4320480" cy="2664296"/>
          </a:xfrm>
          <a:prstGeom prst="cloudCallout">
            <a:avLst>
              <a:gd name="adj1" fmla="val -6171"/>
              <a:gd name="adj2" fmla="val 98194"/>
            </a:avLst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en-US" sz="3000" dirty="0">
                <a:latin typeface="Calibri" pitchFamily="34" charset="0"/>
                <a:cs typeface="Arial" pitchFamily="34" charset="0"/>
              </a:rPr>
              <a:t>Na</a:t>
            </a:r>
            <a:r>
              <a:rPr lang="en-US" sz="3000" baseline="30000" dirty="0">
                <a:latin typeface="Calibri" pitchFamily="34" charset="0"/>
                <a:cs typeface="Arial" pitchFamily="34" charset="0"/>
              </a:rPr>
              <a:t>+</a:t>
            </a:r>
            <a:r>
              <a:rPr kumimoji="0" lang="en-US" sz="16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                  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lang="en-US" sz="3000" dirty="0">
                <a:latin typeface="Calibri" pitchFamily="34" charset="0"/>
                <a:cs typeface="Arial" pitchFamily="34" charset="0"/>
              </a:rPr>
              <a:t>K</a:t>
            </a:r>
            <a:r>
              <a:rPr lang="en-US" sz="3000" baseline="30000" dirty="0">
                <a:latin typeface="Calibri" pitchFamily="34" charset="0"/>
                <a:cs typeface="Arial" pitchFamily="34" charset="0"/>
              </a:rPr>
              <a:t>+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30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                                  </a:t>
            </a:r>
            <a:r>
              <a:rPr kumimoji="0" lang="en-US" sz="3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Ag</a:t>
            </a:r>
            <a:r>
              <a:rPr kumimoji="0" lang="en-US" sz="30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+                                                                                             </a:t>
            </a:r>
            <a:r>
              <a:rPr kumimoji="0" lang="ru-RU" sz="30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     </a:t>
            </a:r>
            <a:r>
              <a:rPr lang="en-US" sz="3000" dirty="0" smtClean="0">
                <a:latin typeface="Calibri" pitchFamily="34" charset="0"/>
                <a:cs typeface="Arial" pitchFamily="34" charset="0"/>
              </a:rPr>
              <a:t>Li</a:t>
            </a:r>
            <a:r>
              <a:rPr lang="en-US" sz="3000" baseline="30000" dirty="0" smtClean="0">
                <a:latin typeface="Calibri" pitchFamily="34" charset="0"/>
                <a:cs typeface="Arial" pitchFamily="34" charset="0"/>
              </a:rPr>
              <a:t>+</a:t>
            </a:r>
            <a:endParaRPr lang="en-US" sz="3000" baseline="30000" dirty="0">
              <a:latin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460" name="AutoShape 4"/>
          <p:cNvSpPr>
            <a:spLocks noChangeArrowheads="1"/>
          </p:cNvSpPr>
          <p:nvPr/>
        </p:nvSpPr>
        <p:spPr bwMode="auto">
          <a:xfrm>
            <a:off x="2267744" y="5733256"/>
            <a:ext cx="4752528" cy="792088"/>
          </a:xfrm>
          <a:prstGeom prst="flowChartTerminator">
            <a:avLst/>
          </a:prstGeom>
          <a:solidFill>
            <a:srgbClr val="0070C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19461" name="Text Box 5"/>
          <p:cNvSpPr txBox="1">
            <a:spLocks noChangeArrowheads="1"/>
          </p:cNvSpPr>
          <p:nvPr/>
        </p:nvSpPr>
        <p:spPr bwMode="auto">
          <a:xfrm>
            <a:off x="3059832" y="6021288"/>
            <a:ext cx="3168352" cy="26161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1.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259632" y="404664"/>
            <a:ext cx="7128792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/>
              <a:t>ГРУППА №1</a:t>
            </a:r>
          </a:p>
          <a:p>
            <a:r>
              <a:rPr lang="ru-RU" sz="2400" b="1" dirty="0"/>
              <a:t>«ХИМИЧЕСКИЙ ДОЖДЬ»</a:t>
            </a:r>
          </a:p>
          <a:p>
            <a:r>
              <a:rPr lang="ru-RU" b="1" dirty="0"/>
              <a:t> </a:t>
            </a:r>
            <a:endParaRPr lang="ru-RU" dirty="0"/>
          </a:p>
          <a:p>
            <a:r>
              <a:rPr lang="ru-RU" dirty="0"/>
              <a:t>МЕЖДУ КАКИМИ ИОНАМИ ПРОИЗОЙДЕТ ВЗАИМОДЕЙСТВИЕ?</a:t>
            </a:r>
          </a:p>
          <a:p>
            <a:endParaRPr lang="ru-RU" dirty="0"/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 flipH="1">
            <a:off x="7020272" y="4581128"/>
            <a:ext cx="864096" cy="10801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3923928" y="3933056"/>
            <a:ext cx="792088" cy="11521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flipH="1">
            <a:off x="5652120" y="4509120"/>
            <a:ext cx="360040" cy="5760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3275856" y="4581128"/>
            <a:ext cx="576064" cy="5040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2483768" y="4941168"/>
            <a:ext cx="936104" cy="5760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1979712" y="5229200"/>
            <a:ext cx="144016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3491880" y="4221088"/>
            <a:ext cx="792088" cy="7200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 flipH="1">
            <a:off x="6588224" y="4581128"/>
            <a:ext cx="504056" cy="9361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 flipH="1">
            <a:off x="7956376" y="4365104"/>
            <a:ext cx="576064" cy="8640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 flipH="1">
            <a:off x="5004048" y="4365104"/>
            <a:ext cx="576064" cy="9361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>
            <a:off x="1259632" y="4869160"/>
            <a:ext cx="792088" cy="8640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>
            <a:off x="2555776" y="4365104"/>
            <a:ext cx="1368152" cy="11521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>
          <a:xfrm flipH="1">
            <a:off x="4644008" y="4293096"/>
            <a:ext cx="648072" cy="12241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 flipH="1">
            <a:off x="5580112" y="4509120"/>
            <a:ext cx="936104" cy="10801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/>
          <p:nvPr/>
        </p:nvCxnSpPr>
        <p:spPr>
          <a:xfrm>
            <a:off x="1763688" y="4725144"/>
            <a:ext cx="936104" cy="7920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59632" y="404664"/>
            <a:ext cx="712879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/>
              <a:t>ГРУППА №2</a:t>
            </a:r>
          </a:p>
          <a:p>
            <a:r>
              <a:rPr lang="ru-RU" sz="2400" b="1" dirty="0"/>
              <a:t>«ПОПАДИ В ЦЕЛЬ»</a:t>
            </a:r>
          </a:p>
          <a:p>
            <a:r>
              <a:rPr lang="ru-RU" b="1" dirty="0"/>
              <a:t> </a:t>
            </a:r>
            <a:endParaRPr lang="ru-RU" dirty="0"/>
          </a:p>
          <a:p>
            <a:r>
              <a:rPr lang="ru-RU" dirty="0"/>
              <a:t>С КАКИМИ ИОНАМИ БУДЕТ ВЗАИМОДЕЙСТВОВАТЬ КАТИОН ВОДОРОДА?</a:t>
            </a:r>
          </a:p>
          <a:p>
            <a:endParaRPr lang="ru-RU" dirty="0"/>
          </a:p>
        </p:txBody>
      </p:sp>
      <p:sp>
        <p:nvSpPr>
          <p:cNvPr id="5" name="Овал 4"/>
          <p:cNvSpPr/>
          <p:nvPr/>
        </p:nvSpPr>
        <p:spPr>
          <a:xfrm>
            <a:off x="1115616" y="2996952"/>
            <a:ext cx="2880320" cy="2808312"/>
          </a:xfrm>
          <a:prstGeom prst="ellipse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Овал 5"/>
          <p:cNvSpPr/>
          <p:nvPr/>
        </p:nvSpPr>
        <p:spPr>
          <a:xfrm>
            <a:off x="1331640" y="3284984"/>
            <a:ext cx="2439888" cy="2295872"/>
          </a:xfrm>
          <a:prstGeom prst="ellipse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Овал 6"/>
          <p:cNvSpPr/>
          <p:nvPr/>
        </p:nvSpPr>
        <p:spPr>
          <a:xfrm>
            <a:off x="1547664" y="3429000"/>
            <a:ext cx="2016224" cy="2016224"/>
          </a:xfrm>
          <a:prstGeom prst="ellipse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2051720" y="3861048"/>
            <a:ext cx="11521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200" dirty="0" smtClean="0"/>
              <a:t>Н</a:t>
            </a:r>
            <a:r>
              <a:rPr lang="ru-RU" sz="7200" baseline="30000" dirty="0" smtClean="0"/>
              <a:t>+</a:t>
            </a:r>
            <a:endParaRPr lang="ru-RU" sz="7200" baseline="30000" dirty="0"/>
          </a:p>
        </p:txBody>
      </p:sp>
      <p:cxnSp>
        <p:nvCxnSpPr>
          <p:cNvPr id="10" name="Прямая со стрелкой 9"/>
          <p:cNvCxnSpPr/>
          <p:nvPr/>
        </p:nvCxnSpPr>
        <p:spPr>
          <a:xfrm flipH="1">
            <a:off x="4139952" y="4293096"/>
            <a:ext cx="4032448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3" name="Левая фигурная скобка 12"/>
          <p:cNvSpPr/>
          <p:nvPr/>
        </p:nvSpPr>
        <p:spPr>
          <a:xfrm>
            <a:off x="7164288" y="3501008"/>
            <a:ext cx="720080" cy="1584176"/>
          </a:xfrm>
          <a:prstGeom prst="leftBrac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7884368" y="3140968"/>
            <a:ext cx="0" cy="230425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flipV="1">
            <a:off x="8172400" y="4077072"/>
            <a:ext cx="216024" cy="21602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8229600" y="4293096"/>
            <a:ext cx="158824" cy="14401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 flipV="1">
            <a:off x="8100392" y="4077072"/>
            <a:ext cx="216024" cy="21602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 flipV="1">
            <a:off x="8028384" y="4077072"/>
            <a:ext cx="216024" cy="21602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>
            <a:off x="8172400" y="4293096"/>
            <a:ext cx="158824" cy="14401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>
            <a:off x="8100392" y="4293096"/>
            <a:ext cx="158824" cy="14401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5004048" y="3573016"/>
            <a:ext cx="25202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Cl</a:t>
            </a:r>
            <a:r>
              <a:rPr lang="en-US" sz="3200" baseline="30000" dirty="0" smtClean="0"/>
              <a:t>-</a:t>
            </a:r>
            <a:r>
              <a:rPr lang="en-US" sz="3200" dirty="0" smtClean="0"/>
              <a:t> ; Na</a:t>
            </a:r>
            <a:r>
              <a:rPr lang="en-US" sz="3200" baseline="30000" dirty="0" smtClean="0"/>
              <a:t>+</a:t>
            </a:r>
            <a:r>
              <a:rPr lang="en-US" sz="3200" dirty="0" smtClean="0"/>
              <a:t> ;</a:t>
            </a:r>
            <a:endParaRPr lang="ru-RU" sz="3200" dirty="0"/>
          </a:p>
        </p:txBody>
      </p:sp>
      <p:sp>
        <p:nvSpPr>
          <p:cNvPr id="31" name="TextBox 30"/>
          <p:cNvSpPr txBox="1"/>
          <p:nvPr/>
        </p:nvSpPr>
        <p:spPr>
          <a:xfrm>
            <a:off x="4139952" y="4437112"/>
            <a:ext cx="39604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K</a:t>
            </a:r>
            <a:r>
              <a:rPr lang="en-US" sz="3200" baseline="30000" dirty="0" smtClean="0"/>
              <a:t>+</a:t>
            </a:r>
            <a:r>
              <a:rPr lang="en-US" sz="3200" dirty="0" smtClean="0"/>
              <a:t> ; CO</a:t>
            </a:r>
            <a:r>
              <a:rPr lang="en-US" sz="3200" baseline="-25000" dirty="0" smtClean="0"/>
              <a:t>3</a:t>
            </a:r>
            <a:r>
              <a:rPr lang="en-US" sz="3200" baseline="30000" dirty="0" smtClean="0"/>
              <a:t>2-</a:t>
            </a:r>
            <a:r>
              <a:rPr lang="en-US" sz="3200" dirty="0" smtClean="0"/>
              <a:t> ; NO</a:t>
            </a:r>
            <a:r>
              <a:rPr lang="en-US" sz="3200" baseline="-25000" dirty="0" smtClean="0"/>
              <a:t>3</a:t>
            </a:r>
            <a:r>
              <a:rPr lang="en-US" sz="3200" baseline="30000" dirty="0" smtClean="0"/>
              <a:t>-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59632" y="404664"/>
            <a:ext cx="7128792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ГРУППА №3</a:t>
            </a:r>
          </a:p>
          <a:p>
            <a:r>
              <a:rPr lang="ru-RU" sz="2400" b="1" dirty="0" smtClean="0"/>
              <a:t>«ХИМИЧЕСКИЙ АКВАРИУМ»</a:t>
            </a:r>
            <a:r>
              <a:rPr lang="ru-RU" b="1" dirty="0"/>
              <a:t> 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ru-RU" dirty="0"/>
          </a:p>
          <a:p>
            <a:r>
              <a:rPr lang="ru-RU" dirty="0" smtClean="0"/>
              <a:t>ВОЗМОЖНО ЛИ ОДНОВРЕМЕННОЕ ПРИСУТСТВИЕ В РАСТВОРЕ УКАЗАННЫХ ИОНОВ?</a:t>
            </a:r>
            <a:endParaRPr lang="ru-RU" dirty="0"/>
          </a:p>
        </p:txBody>
      </p:sp>
      <p:pic>
        <p:nvPicPr>
          <p:cNvPr id="2048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988840"/>
            <a:ext cx="8282346" cy="486916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59632" y="404664"/>
            <a:ext cx="712879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ГРУППА №4 </a:t>
            </a:r>
            <a:r>
              <a:rPr lang="en-US" sz="2400" b="1" dirty="0" smtClean="0"/>
              <a:t/>
            </a:r>
            <a:br>
              <a:rPr lang="en-US" sz="2400" b="1" dirty="0" smtClean="0"/>
            </a:br>
            <a:r>
              <a:rPr lang="ru-RU" sz="2400" b="1" dirty="0" smtClean="0"/>
              <a:t> «ХИМИЧЕСКАЯ АТАКА» </a:t>
            </a:r>
            <a:r>
              <a:rPr lang="ru-RU" b="1" dirty="0"/>
              <a:t> 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ru-RU" dirty="0"/>
          </a:p>
          <a:p>
            <a:r>
              <a:rPr lang="ru-RU" dirty="0" smtClean="0"/>
              <a:t>СКОЛЬКО МЯЧЕЙ ПОЙМАЕТ ВРАТАРЬ?</a:t>
            </a:r>
            <a:endParaRPr lang="ru-RU" dirty="0"/>
          </a:p>
        </p:txBody>
      </p:sp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700807"/>
            <a:ext cx="8892480" cy="505701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/>
      <a:bodyPr/>
      <a:lstStyle/>
      <a:style>
        <a:lnRef idx="2">
          <a:schemeClr val="dk1"/>
        </a:lnRef>
        <a:fillRef idx="0">
          <a:schemeClr val="dk1"/>
        </a:fillRef>
        <a:effectRef idx="1">
          <a:schemeClr val="dk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320</TotalTime>
  <Words>292</Words>
  <Application>Microsoft Office PowerPoint</Application>
  <PresentationFormat>Экран (4:3)</PresentationFormat>
  <Paragraphs>89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Электролитическая диссоциация</vt:lpstr>
      <vt:lpstr>Получение гидроксида меди (II)</vt:lpstr>
      <vt:lpstr>ТЕМА УРОКА:  «РЕАКЦИИ   ИОННОГО ОБМЕНА» </vt:lpstr>
      <vt:lpstr>ВЗАИМОДЕЙСТВИЕ РАСТВОРА  ХЛОРИДА ЖЕЛЕЗА (III)  С ГИДРОКСИДОМ НАТРИЯ 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Получение гидроксида меди (II)</vt:lpstr>
      <vt:lpstr>Краткое ионное уравнение получения гидроксида меди (II) из растворов солей меди</vt:lpstr>
      <vt:lpstr>ПОДЪЕМ С ПРЕПЯТСТВИЯМИ </vt:lpstr>
      <vt:lpstr>Самостоятельная работа</vt:lpstr>
      <vt:lpstr>Домашнее задание</vt:lpstr>
    </vt:vector>
  </TitlesOfParts>
  <Company>Krokoz™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Электролитическая диссоциация</dc:title>
  <dc:creator>Михаил-Ноут</dc:creator>
  <cp:lastModifiedBy>Михаил-Ноут</cp:lastModifiedBy>
  <cp:revision>62</cp:revision>
  <dcterms:created xsi:type="dcterms:W3CDTF">2014-10-11T19:37:30Z</dcterms:created>
  <dcterms:modified xsi:type="dcterms:W3CDTF">2014-10-12T11:24:38Z</dcterms:modified>
</cp:coreProperties>
</file>