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84" r:id="rId3"/>
    <p:sldId id="262" r:id="rId4"/>
    <p:sldId id="264" r:id="rId5"/>
    <p:sldId id="263" r:id="rId6"/>
    <p:sldId id="266" r:id="rId7"/>
    <p:sldId id="275" r:id="rId8"/>
    <p:sldId id="267" r:id="rId9"/>
    <p:sldId id="268" r:id="rId10"/>
    <p:sldId id="269" r:id="rId11"/>
    <p:sldId id="276" r:id="rId12"/>
    <p:sldId id="270" r:id="rId13"/>
    <p:sldId id="265" r:id="rId14"/>
    <p:sldId id="271" r:id="rId15"/>
    <p:sldId id="272" r:id="rId16"/>
    <p:sldId id="273" r:id="rId17"/>
    <p:sldId id="274" r:id="rId18"/>
    <p:sldId id="277" r:id="rId19"/>
    <p:sldId id="278" r:id="rId20"/>
    <p:sldId id="279" r:id="rId21"/>
    <p:sldId id="281" r:id="rId22"/>
    <p:sldId id="282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C83F-A674-4EAD-89B1-8F4C86BC2DDA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D30BAC-304C-4934-A62E-77D27CB634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C83F-A674-4EAD-89B1-8F4C86BC2DDA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0BAC-304C-4934-A62E-77D27CB63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C83F-A674-4EAD-89B1-8F4C86BC2DDA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0BAC-304C-4934-A62E-77D27CB63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7BC83F-A674-4EAD-89B1-8F4C86BC2DDA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AD30BAC-304C-4934-A62E-77D27CB634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C83F-A674-4EAD-89B1-8F4C86BC2DDA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0BAC-304C-4934-A62E-77D27CB634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C83F-A674-4EAD-89B1-8F4C86BC2DDA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0BAC-304C-4934-A62E-77D27CB634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0BAC-304C-4934-A62E-77D27CB634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C83F-A674-4EAD-89B1-8F4C86BC2DDA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C83F-A674-4EAD-89B1-8F4C86BC2DDA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0BAC-304C-4934-A62E-77D27CB634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C83F-A674-4EAD-89B1-8F4C86BC2DDA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0BAC-304C-4934-A62E-77D27CB63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7BC83F-A674-4EAD-89B1-8F4C86BC2DDA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AD30BAC-304C-4934-A62E-77D27CB634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C83F-A674-4EAD-89B1-8F4C86BC2DDA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D30BAC-304C-4934-A62E-77D27CB634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C7BC83F-A674-4EAD-89B1-8F4C86BC2DDA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AD30BAC-304C-4934-A62E-77D27CB634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Zloveschaya-muzyka-Zloveschaya-muzyka(muzofon.com)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4714884"/>
            <a:ext cx="1714512" cy="1600200"/>
          </a:xfrm>
        </p:spPr>
      </p:pic>
      <p:sp>
        <p:nvSpPr>
          <p:cNvPr id="8" name="Прямоугольник 7"/>
          <p:cNvSpPr/>
          <p:nvPr/>
        </p:nvSpPr>
        <p:spPr>
          <a:xfrm>
            <a:off x="2267744" y="2780928"/>
            <a:ext cx="5047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Простые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вещества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стране</a:t>
            </a:r>
          </a:p>
          <a:p>
            <a:pPr algn="ctr"/>
            <a:endParaRPr lang="ru-RU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D6009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Химляндии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D6009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1880" y="4941168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  8 класс</a:t>
            </a:r>
            <a:endParaRPr lang="ru-RU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олово сер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1643050"/>
            <a:ext cx="4014830" cy="3324418"/>
          </a:xfrm>
          <a:prstGeom prst="rect">
            <a:avLst/>
          </a:prstGeom>
        </p:spPr>
      </p:pic>
      <p:pic>
        <p:nvPicPr>
          <p:cNvPr id="7" name="Содержимое 6" descr="лолово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2910" y="1785926"/>
            <a:ext cx="2486025" cy="1838325"/>
          </a:xfrm>
        </p:spPr>
      </p:pic>
      <p:pic>
        <p:nvPicPr>
          <p:cNvPr id="8" name="Рисунок 7" descr="загруженно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3571876"/>
            <a:ext cx="2286000" cy="1866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19872" y="2276872"/>
            <a:ext cx="25003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</a:rPr>
              <a:t>Sn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5500702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Белое олово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214942" y="5214950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Серое олово</a:t>
            </a:r>
            <a:endParaRPr lang="ru-RU" sz="32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540568" y="-99392"/>
            <a:ext cx="9929882" cy="73229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00108"/>
            <a:ext cx="8258204" cy="4786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9600" dirty="0" smtClean="0">
                <a:solidFill>
                  <a:srgbClr val="FF0000"/>
                </a:solidFill>
              </a:rPr>
              <a:t>    Полетный</a:t>
            </a:r>
          </a:p>
          <a:p>
            <a:pPr>
              <a:buNone/>
            </a:pPr>
            <a:r>
              <a:rPr lang="ru-RU" sz="9600" dirty="0" smtClean="0">
                <a:solidFill>
                  <a:srgbClr val="FF0000"/>
                </a:solidFill>
              </a:rPr>
              <a:t>       опрос            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357222" y="-646683"/>
            <a:ext cx="9929882" cy="873859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ut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r>
              <a:rPr lang="ru-RU" dirty="0" smtClean="0">
                <a:solidFill>
                  <a:srgbClr val="FF0000"/>
                </a:solidFill>
              </a:rPr>
              <a:t>Кол-во</a:t>
            </a:r>
            <a:r>
              <a:rPr lang="ru-RU" dirty="0" smtClean="0"/>
              <a:t>  </a:t>
            </a:r>
            <a:r>
              <a:rPr lang="ru-RU" sz="4800" dirty="0" smtClean="0">
                <a:solidFill>
                  <a:srgbClr val="FF0000"/>
                </a:solidFill>
              </a:rPr>
              <a:t>вещества</a:t>
            </a:r>
            <a:r>
              <a:rPr lang="ru-RU" dirty="0" smtClean="0">
                <a:solidFill>
                  <a:srgbClr val="FF0000"/>
                </a:solidFill>
              </a:rPr>
              <a:t>  .   Моль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Содержимое 7" descr="мол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357298"/>
            <a:ext cx="2203148" cy="2898879"/>
          </a:xfrm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500266" y="-2143164"/>
            <a:ext cx="6643734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Расскажи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сегодня,что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ли,о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зловредной роли моли.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Моль съедает шерсть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мех-просто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паника у всех...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Ну,а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химии-изволь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! Есть другое слово "моль".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Прост,как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небо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трава,моль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любого вещества.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Но трудна его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дорога:в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моле так молекул много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42910" y="4234584"/>
            <a:ext cx="822693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Сколько молекул содержит 1 моль любого вещества?</a:t>
            </a:r>
            <a:endParaRPr kumimoji="0" lang="ru-RU" sz="40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магазин приходит Коля:"Взвесьте 10 молей соли!</a:t>
            </a:r>
          </a:p>
          <a:p>
            <a:pPr>
              <a:buNone/>
            </a:pPr>
            <a:r>
              <a:rPr lang="ru-RU" dirty="0" smtClean="0"/>
              <a:t>Деньги сразу вам </a:t>
            </a:r>
            <a:r>
              <a:rPr lang="ru-RU" dirty="0" err="1" smtClean="0"/>
              <a:t>отдам.Сколько</a:t>
            </a:r>
            <a:r>
              <a:rPr lang="ru-RU" dirty="0" smtClean="0"/>
              <a:t> это будет грамм?"</a:t>
            </a:r>
          </a:p>
          <a:p>
            <a:pPr>
              <a:buNone/>
            </a:pPr>
            <a:r>
              <a:rPr lang="ru-RU" dirty="0" smtClean="0"/>
              <a:t>    Отвечает продавец:"Ай да </a:t>
            </a:r>
            <a:r>
              <a:rPr lang="ru-RU" dirty="0" err="1" smtClean="0"/>
              <a:t>Коля!Ну,хитрец</a:t>
            </a:r>
            <a:r>
              <a:rPr lang="ru-RU" dirty="0" smtClean="0"/>
              <a:t>!   Если </a:t>
            </a:r>
          </a:p>
          <a:p>
            <a:pPr>
              <a:buNone/>
            </a:pPr>
            <a:r>
              <a:rPr lang="ru-RU" dirty="0" smtClean="0"/>
              <a:t>учишься ты в </a:t>
            </a:r>
            <a:r>
              <a:rPr lang="ru-RU" dirty="0" err="1" smtClean="0"/>
              <a:t>школе,знаешь</a:t>
            </a:r>
            <a:r>
              <a:rPr lang="ru-RU" dirty="0" smtClean="0"/>
              <a:t> массу моля соли!"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sz="3600" i="1" dirty="0" smtClean="0">
                <a:solidFill>
                  <a:srgbClr val="FF0000"/>
                </a:solidFill>
              </a:rPr>
              <a:t>Вопрос: </a:t>
            </a:r>
            <a:r>
              <a:rPr lang="ru-RU" sz="3600" dirty="0" smtClean="0">
                <a:solidFill>
                  <a:srgbClr val="FF0000"/>
                </a:solidFill>
              </a:rPr>
              <a:t>Какова масса 10 моль поваренной соли?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мальч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92" y="2214554"/>
            <a:ext cx="1857388" cy="2706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214347" y="0"/>
            <a:ext cx="9928081" cy="72866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836712"/>
            <a:ext cx="8229600" cy="5256584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dirty="0" smtClean="0"/>
              <a:t>Задача 1. Чтобы сохранить свежесть срезанных гвоздик, их опускают в раствор </a:t>
            </a:r>
            <a:r>
              <a:rPr lang="ru-RU" sz="2800" b="1" dirty="0" err="1" smtClean="0"/>
              <a:t>веществ,среди</a:t>
            </a:r>
            <a:r>
              <a:rPr lang="ru-RU" sz="2800" b="1" dirty="0" smtClean="0"/>
              <a:t> которых есть нитрат серебра.</a:t>
            </a:r>
          </a:p>
          <a:p>
            <a:pPr>
              <a:buNone/>
            </a:pPr>
            <a:r>
              <a:rPr lang="ru-RU" sz="2800" dirty="0" smtClean="0"/>
              <a:t>    а)запишите формулу этой </a:t>
            </a:r>
            <a:r>
              <a:rPr lang="ru-RU" sz="2800" dirty="0" err="1" smtClean="0"/>
              <a:t>соли,если</a:t>
            </a:r>
            <a:r>
              <a:rPr lang="ru-RU" sz="2800" dirty="0" smtClean="0"/>
              <a:t> </a:t>
            </a:r>
            <a:r>
              <a:rPr lang="ru-RU" sz="2800" dirty="0" err="1" smtClean="0"/>
              <a:t>известно,что</a:t>
            </a:r>
            <a:r>
              <a:rPr lang="ru-RU" sz="2800" dirty="0" smtClean="0"/>
              <a:t> на один атом серебра приходится атом азота и три атома кислорода.</a:t>
            </a:r>
          </a:p>
          <a:p>
            <a:pPr>
              <a:buNone/>
            </a:pPr>
            <a:r>
              <a:rPr lang="ru-RU" sz="2800" dirty="0" smtClean="0"/>
              <a:t>    б)вычислите массу двух моль этого вещества.</a:t>
            </a:r>
          </a:p>
          <a:p>
            <a:r>
              <a:rPr lang="ru-RU" sz="2800" dirty="0" smtClean="0"/>
              <a:t>           </a:t>
            </a:r>
            <a:r>
              <a:rPr lang="ru-RU" sz="2800" b="1" dirty="0" smtClean="0"/>
              <a:t>Задача 2. Для производства газированных напитков используют углекислый газ. Вычислите объём этого газа при н.у., если </a:t>
            </a:r>
            <a:r>
              <a:rPr lang="ru-RU" sz="2800" b="1" dirty="0" err="1" smtClean="0"/>
              <a:t>известно,что</a:t>
            </a:r>
            <a:r>
              <a:rPr lang="ru-RU" sz="2800" b="1" dirty="0" smtClean="0"/>
              <a:t> количество его составляет 0,2 моль.</a:t>
            </a:r>
          </a:p>
          <a:p>
            <a:r>
              <a:rPr lang="ru-RU" sz="2800" dirty="0" smtClean="0"/>
              <a:t>           </a:t>
            </a:r>
            <a:r>
              <a:rPr lang="ru-RU" sz="2800" b="1" dirty="0" smtClean="0"/>
              <a:t>Задача 3. Для подкормки капусты применяют раствор соли - хлорид </a:t>
            </a:r>
            <a:r>
              <a:rPr lang="ru-RU" sz="2800" b="1" dirty="0" err="1" smtClean="0"/>
              <a:t>калия.</a:t>
            </a:r>
            <a:r>
              <a:rPr lang="ru-RU" sz="2800" dirty="0" err="1" smtClean="0"/>
              <a:t>а</a:t>
            </a:r>
            <a:r>
              <a:rPr lang="ru-RU" sz="2800" dirty="0" smtClean="0"/>
              <a:t>) Запишите формулу этой </a:t>
            </a:r>
            <a:r>
              <a:rPr lang="ru-RU" sz="2800" dirty="0" err="1" smtClean="0"/>
              <a:t>соли,если</a:t>
            </a:r>
            <a:r>
              <a:rPr lang="ru-RU" sz="2800" dirty="0" smtClean="0"/>
              <a:t> </a:t>
            </a:r>
            <a:r>
              <a:rPr lang="ru-RU" sz="2800" dirty="0" err="1" smtClean="0"/>
              <a:t>известно,что</a:t>
            </a:r>
            <a:r>
              <a:rPr lang="ru-RU" sz="2800" dirty="0" smtClean="0"/>
              <a:t> на один атом калия в ней приходится один атом </a:t>
            </a:r>
            <a:r>
              <a:rPr lang="ru-RU" sz="2800" dirty="0" err="1" smtClean="0"/>
              <a:t>хлора.б</a:t>
            </a:r>
            <a:r>
              <a:rPr lang="ru-RU" sz="2800" dirty="0" smtClean="0"/>
              <a:t>)Сколько моль составляет 37,25 г этого вещества?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rgbClr val="FF0000"/>
                </a:solidFill>
              </a:rPr>
              <a:t>Самостоятельное решение задач в тетрадях.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285784" y="-646683"/>
            <a:ext cx="9858444" cy="96124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Горение магния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Цели</a:t>
            </a:r>
            <a:r>
              <a:rPr lang="ru-RU" dirty="0" smtClean="0"/>
              <a:t>:  </a:t>
            </a:r>
            <a:r>
              <a:rPr lang="ru-RU" b="1" i="1" dirty="0" smtClean="0"/>
              <a:t>образовательные</a:t>
            </a:r>
            <a:r>
              <a:rPr lang="ru-RU" i="1" dirty="0" smtClean="0"/>
              <a:t>: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        -систематизировать знания учащихся по теме         </a:t>
            </a:r>
          </a:p>
          <a:p>
            <a:r>
              <a:rPr lang="ru-RU" dirty="0" smtClean="0"/>
              <a:t>              "Простые вещества";</a:t>
            </a:r>
          </a:p>
          <a:p>
            <a:r>
              <a:rPr lang="ru-RU" dirty="0" smtClean="0"/>
              <a:t>            -повторить физические свойства и применение</a:t>
            </a:r>
          </a:p>
          <a:p>
            <a:r>
              <a:rPr lang="ru-RU" dirty="0" smtClean="0"/>
              <a:t>             металлов и неметаллов;</a:t>
            </a:r>
          </a:p>
          <a:p>
            <a:r>
              <a:rPr lang="ru-RU" dirty="0" smtClean="0"/>
              <a:t>            -закрепить умение решать расчётные задачи с </a:t>
            </a:r>
          </a:p>
          <a:p>
            <a:r>
              <a:rPr lang="ru-RU" dirty="0" smtClean="0"/>
              <a:t>             использованием понятия "количество вещества </a:t>
            </a:r>
          </a:p>
          <a:p>
            <a:r>
              <a:rPr lang="ru-RU" b="1" i="1" dirty="0" smtClean="0"/>
              <a:t>             развивающие</a:t>
            </a:r>
            <a:r>
              <a:rPr lang="ru-RU" i="1" dirty="0" smtClean="0"/>
              <a:t>:</a:t>
            </a:r>
            <a:endParaRPr lang="ru-RU" dirty="0" smtClean="0"/>
          </a:p>
          <a:p>
            <a:r>
              <a:rPr lang="ru-RU" i="1" dirty="0" smtClean="0"/>
              <a:t>            -</a:t>
            </a:r>
            <a:r>
              <a:rPr lang="ru-RU" dirty="0" smtClean="0"/>
              <a:t>заинтересовать пассивную часть </a:t>
            </a:r>
            <a:r>
              <a:rPr lang="ru-RU" dirty="0" err="1" smtClean="0"/>
              <a:t>учащихся,ис</a:t>
            </a:r>
            <a:r>
              <a:rPr lang="ru-RU" dirty="0" smtClean="0"/>
              <a:t> -  </a:t>
            </a:r>
          </a:p>
          <a:p>
            <a:r>
              <a:rPr lang="ru-RU" dirty="0" smtClean="0"/>
              <a:t>             пользуя  </a:t>
            </a:r>
            <a:r>
              <a:rPr lang="ru-RU" dirty="0" err="1" smtClean="0"/>
              <a:t>мультимедийные</a:t>
            </a:r>
            <a:r>
              <a:rPr lang="ru-RU" dirty="0" smtClean="0"/>
              <a:t> технологии.</a:t>
            </a:r>
          </a:p>
          <a:p>
            <a:r>
              <a:rPr lang="ru-RU" dirty="0" smtClean="0"/>
              <a:t>            -развивать умения делать выводы на основе  </a:t>
            </a:r>
          </a:p>
          <a:p>
            <a:r>
              <a:rPr lang="ru-RU" dirty="0" smtClean="0"/>
              <a:t>             полученных знаний.</a:t>
            </a:r>
          </a:p>
          <a:p>
            <a:r>
              <a:rPr lang="ru-RU" b="1" dirty="0" smtClean="0"/>
              <a:t>             </a:t>
            </a:r>
            <a:r>
              <a:rPr lang="ru-RU" b="1" i="1" dirty="0" smtClean="0"/>
              <a:t>воспитательные</a:t>
            </a:r>
            <a:r>
              <a:rPr lang="ru-RU" i="1" dirty="0" smtClean="0"/>
              <a:t>:</a:t>
            </a:r>
            <a:endParaRPr lang="ru-RU" dirty="0" smtClean="0"/>
          </a:p>
          <a:p>
            <a:r>
              <a:rPr lang="ru-RU" i="1" dirty="0" smtClean="0"/>
              <a:t>             </a:t>
            </a:r>
            <a:r>
              <a:rPr lang="ru-RU" dirty="0" smtClean="0"/>
              <a:t>-воспитывать культуру общения через диалог                 </a:t>
            </a:r>
          </a:p>
          <a:p>
            <a:r>
              <a:rPr lang="ru-RU" dirty="0" smtClean="0"/>
              <a:t>             "учитель-ученик".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8501122" cy="4000528"/>
          </a:xfrm>
          <a:prstGeom prst="rect">
            <a:avLst/>
          </a:prstGeom>
          <a:noFill/>
          <a:ln>
            <a:noFill/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142976" y="4283882"/>
            <a:ext cx="632923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1.Самый лёгкий газ. (водород)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2.Щелочной металл. (натрий)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3.Самый твердый минерал. (алмаз)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4.Газ,применяемый для заполнения дирижаблей и воздушных шаров. (гелий)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5.Сплав меди с оловом.(бронза)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6.Изотоп водорода. (протий)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7.Тип химической связи. (ионная)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8.Самый активный галоген. (фтор)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9.Минерал,используемый в медицине при переломах. (гипс)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10.Жидкий металл. (ртуть)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11.Единица количества вещества. (моль)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428604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К</a:t>
            </a:r>
            <a:r>
              <a:rPr lang="ru-RU" sz="3200" b="1" i="1" dirty="0" smtClean="0">
                <a:solidFill>
                  <a:srgbClr val="FF0000"/>
                </a:solidFill>
              </a:rPr>
              <a:t>россворд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543956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i="1" dirty="0" smtClean="0"/>
              <a:t>1.Я узнал(а) много нового.</a:t>
            </a:r>
          </a:p>
          <a:p>
            <a:pPr>
              <a:buNone/>
            </a:pPr>
            <a:r>
              <a:rPr lang="ru-RU" sz="3200" b="1" i="1" dirty="0" smtClean="0"/>
              <a:t> 2.Мне это пригодится в жизни.</a:t>
            </a:r>
          </a:p>
          <a:p>
            <a:pPr>
              <a:buNone/>
            </a:pPr>
            <a:r>
              <a:rPr lang="ru-RU" sz="3200" b="1" i="1" dirty="0" smtClean="0"/>
              <a:t> 3.На уроке было над чем подумать.</a:t>
            </a:r>
          </a:p>
          <a:p>
            <a:pPr>
              <a:buNone/>
            </a:pPr>
            <a:r>
              <a:rPr lang="ru-RU" sz="3200" b="1" i="1" dirty="0" smtClean="0"/>
              <a:t>  4.На все возникшие у меня в ходе урока </a:t>
            </a:r>
            <a:r>
              <a:rPr lang="ru-RU" sz="3200" b="1" i="1" dirty="0" err="1" smtClean="0"/>
              <a:t>вопросы,я</a:t>
            </a:r>
            <a:r>
              <a:rPr lang="ru-RU" sz="3200" b="1" i="1" dirty="0" smtClean="0"/>
              <a:t> получил(а) ответы.</a:t>
            </a:r>
          </a:p>
          <a:p>
            <a:pPr>
              <a:buNone/>
            </a:pPr>
            <a:r>
              <a:rPr lang="ru-RU" sz="3200" b="1" i="1" dirty="0" smtClean="0"/>
              <a:t>  5.На уроке я поработал(а) добросовестно и цели урока достиг(</a:t>
            </a:r>
            <a:r>
              <a:rPr lang="ru-RU" sz="3200" b="1" i="1" dirty="0" err="1" smtClean="0"/>
              <a:t>ла</a:t>
            </a:r>
            <a:r>
              <a:rPr lang="ru-RU" sz="3200" b="1" i="1" dirty="0" smtClean="0"/>
              <a:t>)</a:t>
            </a:r>
            <a:endParaRPr lang="ru-RU" sz="3200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332656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</a:t>
            </a:r>
            <a:r>
              <a:rPr lang="ru-RU" sz="8000" dirty="0" smtClean="0">
                <a:solidFill>
                  <a:srgbClr val="FF0000"/>
                </a:solidFill>
              </a:rPr>
              <a:t>Рефлексия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381644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Дом. задание:</a:t>
            </a:r>
          </a:p>
          <a:p>
            <a:pPr>
              <a:buNone/>
            </a:pPr>
            <a:endParaRPr lang="ru-RU" sz="4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800" dirty="0" smtClean="0">
                <a:solidFill>
                  <a:schemeClr val="bg1"/>
                </a:solidFill>
              </a:rPr>
              <a:t>  </a:t>
            </a:r>
            <a:r>
              <a:rPr lang="ru-RU" sz="4800" dirty="0" smtClean="0"/>
              <a:t>повторить простые вещества металлы и неметаллы</a:t>
            </a:r>
          </a:p>
          <a:p>
            <a:pPr>
              <a:buNone/>
            </a:pPr>
            <a:r>
              <a:rPr lang="ru-RU" sz="4800" dirty="0" smtClean="0">
                <a:solidFill>
                  <a:schemeClr val="bg1"/>
                </a:solidFill>
              </a:rPr>
              <a:t>  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14348" y="1357298"/>
            <a:ext cx="7643866" cy="388144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</a:pPr>
            <a:r>
              <a:rPr lang="ru-RU" sz="5400" b="1" dirty="0" smtClean="0">
                <a:ln w="50800"/>
                <a:solidFill>
                  <a:srgbClr val="FF0000"/>
                </a:solidFill>
              </a:rPr>
              <a:t>Спасибо за урок!</a:t>
            </a:r>
            <a:endParaRPr lang="ru-RU" sz="5400" b="1" cap="none" spc="0" dirty="0" smtClean="0">
              <a:ln w="50800"/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296657"/>
            <a:ext cx="9144000" cy="715465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Zloveschaya-muzyka-Zloveschaya-muzyk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3165857"/>
            <a:ext cx="531168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6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572000"/>
          </a:xfrm>
        </p:spPr>
        <p:txBody>
          <a:bodyPr>
            <a:normAutofit fontScale="92500" lnSpcReduction="10000"/>
          </a:bodyPr>
          <a:lstStyle/>
          <a:p>
            <a:r>
              <a:rPr lang="ru-RU" sz="4800" dirty="0" smtClean="0"/>
              <a:t>а) </a:t>
            </a:r>
            <a:r>
              <a:rPr lang="en-US" sz="4800" dirty="0" err="1" smtClean="0"/>
              <a:t>Cl</a:t>
            </a:r>
            <a:r>
              <a:rPr lang="en-US" sz="4800" dirty="0" smtClean="0"/>
              <a:t> , Na , Br , I , F</a:t>
            </a:r>
          </a:p>
          <a:p>
            <a:r>
              <a:rPr lang="ru-RU" sz="4800" dirty="0" smtClean="0"/>
              <a:t>б) </a:t>
            </a:r>
            <a:r>
              <a:rPr lang="en-US" sz="4800" dirty="0" smtClean="0"/>
              <a:t>Li , K , Ag , Na , </a:t>
            </a:r>
            <a:r>
              <a:rPr lang="en-US" sz="4800" dirty="0" err="1" smtClean="0"/>
              <a:t>Rb</a:t>
            </a:r>
            <a:endParaRPr lang="en-US" sz="4800" dirty="0" smtClean="0"/>
          </a:p>
          <a:p>
            <a:r>
              <a:rPr lang="ru-RU" sz="4800" dirty="0" smtClean="0"/>
              <a:t>в) </a:t>
            </a:r>
            <a:r>
              <a:rPr lang="en-US" sz="4800" dirty="0" smtClean="0"/>
              <a:t>O , Ta , P , C, N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Назовите лишний элемент в каждой строке и объясните , почему вы так думаете?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2192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836712"/>
            <a:ext cx="2749069" cy="1785950"/>
          </a:xfrm>
          <a:prstGeom prst="rect">
            <a:avLst/>
          </a:prstGeom>
        </p:spPr>
      </p:pic>
      <p:pic>
        <p:nvPicPr>
          <p:cNvPr id="6" name="Рисунок 5" descr="Рисунок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356992"/>
            <a:ext cx="2925838" cy="2529631"/>
          </a:xfrm>
          <a:prstGeom prst="rect">
            <a:avLst/>
          </a:prstGeom>
        </p:spPr>
      </p:pic>
      <p:pic>
        <p:nvPicPr>
          <p:cNvPr id="7" name="Рисунок 6" descr="Рисунок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501008"/>
            <a:ext cx="2928958" cy="2316289"/>
          </a:xfrm>
          <a:prstGeom prst="rect">
            <a:avLst/>
          </a:prstGeom>
        </p:spPr>
      </p:pic>
      <p:pic>
        <p:nvPicPr>
          <p:cNvPr id="10" name="Содержимое 9" descr="БРАТЫ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331640" y="620688"/>
            <a:ext cx="2466975" cy="1857375"/>
          </a:xfrm>
        </p:spPr>
      </p:pic>
      <p:sp>
        <p:nvSpPr>
          <p:cNvPr id="11" name="TextBox 10"/>
          <p:cNvSpPr txBox="1"/>
          <p:nvPr/>
        </p:nvSpPr>
        <p:spPr>
          <a:xfrm>
            <a:off x="5652120" y="1124744"/>
            <a:ext cx="857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Br</a:t>
            </a:r>
            <a:r>
              <a:rPr lang="en-US" sz="1100" dirty="0" smtClean="0"/>
              <a:t>2-</a:t>
            </a:r>
          </a:p>
          <a:p>
            <a:r>
              <a:rPr lang="ru-RU" sz="1100" dirty="0" err="1" smtClean="0"/>
              <a:t>Жидкостькрасно</a:t>
            </a:r>
            <a:r>
              <a:rPr lang="ru-RU" sz="1100" dirty="0" smtClean="0"/>
              <a:t>-</a:t>
            </a:r>
          </a:p>
          <a:p>
            <a:r>
              <a:rPr lang="ru-RU" sz="1100" dirty="0"/>
              <a:t>б</a:t>
            </a:r>
            <a:r>
              <a:rPr lang="ru-RU" sz="1100" dirty="0" smtClean="0"/>
              <a:t>урого</a:t>
            </a:r>
          </a:p>
          <a:p>
            <a:r>
              <a:rPr lang="ru-RU" sz="1100" dirty="0" smtClean="0"/>
              <a:t>цвета</a:t>
            </a:r>
            <a:endParaRPr lang="ru-RU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5220072" y="3573016"/>
            <a:ext cx="78581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r>
              <a:rPr lang="en-US" sz="1100" dirty="0" smtClean="0"/>
              <a:t>2-</a:t>
            </a:r>
          </a:p>
          <a:p>
            <a:r>
              <a:rPr lang="ru-RU" sz="1100" dirty="0" smtClean="0"/>
              <a:t>Газ светло-зеленого</a:t>
            </a:r>
          </a:p>
          <a:p>
            <a:r>
              <a:rPr lang="ru-RU" sz="1100" dirty="0" smtClean="0"/>
              <a:t>цвета</a:t>
            </a:r>
            <a:endParaRPr lang="ru-RU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3140968"/>
            <a:ext cx="857256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en-US" sz="1100" dirty="0" smtClean="0"/>
              <a:t>2-</a:t>
            </a:r>
          </a:p>
          <a:p>
            <a:r>
              <a:rPr lang="ru-RU" sz="1100" dirty="0" smtClean="0"/>
              <a:t>Твердое</a:t>
            </a:r>
          </a:p>
          <a:p>
            <a:r>
              <a:rPr lang="ru-RU" sz="1100" dirty="0" smtClean="0"/>
              <a:t>Вещество</a:t>
            </a:r>
          </a:p>
          <a:p>
            <a:r>
              <a:rPr lang="ru-RU" sz="1100" dirty="0" err="1" smtClean="0"/>
              <a:t>Серо-фиолето</a:t>
            </a:r>
            <a:endParaRPr lang="ru-RU" sz="1100" dirty="0" smtClean="0"/>
          </a:p>
          <a:p>
            <a:r>
              <a:rPr lang="ru-RU" sz="1100" dirty="0" err="1"/>
              <a:t>в</a:t>
            </a:r>
            <a:r>
              <a:rPr lang="ru-RU" sz="1100" dirty="0" err="1" smtClean="0"/>
              <a:t>ого</a:t>
            </a:r>
            <a:r>
              <a:rPr lang="ru-RU" sz="1100" dirty="0" smtClean="0"/>
              <a:t> цвета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а)                                                   б)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/>
              <a:t>в) </a:t>
            </a: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</a:t>
            </a:r>
            <a:r>
              <a:rPr lang="ru-RU" dirty="0" smtClean="0">
                <a:solidFill>
                  <a:srgbClr val="FF0000"/>
                </a:solidFill>
              </a:rPr>
              <a:t>Угадай    металл</a:t>
            </a:r>
            <a:endParaRPr lang="ru-RU" dirty="0"/>
          </a:p>
        </p:txBody>
      </p:sp>
      <p:pic>
        <p:nvPicPr>
          <p:cNvPr id="6" name="Рисунок 5" descr="cеребро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1353144"/>
            <a:ext cx="1643074" cy="1650409"/>
          </a:xfrm>
          <a:prstGeom prst="rect">
            <a:avLst/>
          </a:prstGeom>
        </p:spPr>
      </p:pic>
      <p:pic>
        <p:nvPicPr>
          <p:cNvPr id="7" name="Рисунок 6" descr="серебро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30" y="2428868"/>
            <a:ext cx="1652592" cy="1616191"/>
          </a:xfrm>
          <a:prstGeom prst="rect">
            <a:avLst/>
          </a:prstGeom>
        </p:spPr>
      </p:pic>
      <p:pic>
        <p:nvPicPr>
          <p:cNvPr id="9" name="Рисунок 8" descr="тантал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4286256"/>
            <a:ext cx="2447925" cy="1866900"/>
          </a:xfrm>
          <a:prstGeom prst="rect">
            <a:avLst/>
          </a:prstGeom>
        </p:spPr>
      </p:pic>
      <p:pic>
        <p:nvPicPr>
          <p:cNvPr id="4" name="Рисунок 3" descr="литий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69114" y="1428736"/>
            <a:ext cx="2066997" cy="1143008"/>
          </a:xfrm>
          <a:prstGeom prst="rect">
            <a:avLst/>
          </a:prstGeom>
        </p:spPr>
      </p:pic>
      <p:pic>
        <p:nvPicPr>
          <p:cNvPr id="5" name="Рисунок 4" descr="литий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28860" y="2071678"/>
            <a:ext cx="1959985" cy="1285884"/>
          </a:xfrm>
          <a:prstGeom prst="rect">
            <a:avLst/>
          </a:prstGeom>
        </p:spPr>
      </p:pic>
      <p:pic>
        <p:nvPicPr>
          <p:cNvPr id="8" name="Рисунок 7" descr="танатал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488" y="5000636"/>
            <a:ext cx="2286000" cy="17145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756592" y="-315416"/>
            <a:ext cx="10405398" cy="74295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260648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Аллотропия . </a:t>
            </a:r>
            <a:r>
              <a:rPr lang="ru-RU" dirty="0" err="1" smtClean="0">
                <a:solidFill>
                  <a:srgbClr val="FF0000"/>
                </a:solidFill>
              </a:rPr>
              <a:t>Аллотропные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        модификации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алмаз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1428736"/>
            <a:ext cx="2190750" cy="2095500"/>
          </a:xfrm>
          <a:prstGeom prst="rect">
            <a:avLst/>
          </a:prstGeom>
        </p:spPr>
      </p:pic>
      <p:pic>
        <p:nvPicPr>
          <p:cNvPr id="7" name="Рисунок 6" descr="графит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500174"/>
            <a:ext cx="2143125" cy="2143125"/>
          </a:xfrm>
          <a:prstGeom prst="rect">
            <a:avLst/>
          </a:prstGeom>
        </p:spPr>
      </p:pic>
      <p:pic>
        <p:nvPicPr>
          <p:cNvPr id="4" name="Содержимое 3" descr="алмаз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786578" y="3357562"/>
            <a:ext cx="2124075" cy="2152650"/>
          </a:xfrm>
        </p:spPr>
      </p:pic>
      <p:pic>
        <p:nvPicPr>
          <p:cNvPr id="6" name="Рисунок 5" descr="графи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429000"/>
            <a:ext cx="2428875" cy="1876425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 rot="5400000" flipH="1" flipV="1">
            <a:off x="6429388" y="2143116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43306" y="3143248"/>
            <a:ext cx="2643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chemeClr val="bg1"/>
                </a:solidFill>
              </a:rPr>
              <a:t>  </a:t>
            </a:r>
            <a:r>
              <a:rPr lang="ru-RU" sz="9600" dirty="0" smtClean="0">
                <a:solidFill>
                  <a:srgbClr val="FF0000"/>
                </a:solidFill>
              </a:rPr>
              <a:t>С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белый фосф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785926"/>
            <a:ext cx="2781313" cy="3713196"/>
          </a:xfrm>
          <a:prstGeom prst="rect">
            <a:avLst/>
          </a:prstGeom>
        </p:spPr>
      </p:pic>
      <p:pic>
        <p:nvPicPr>
          <p:cNvPr id="5" name="Рисунок 4" descr="красный фосфо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2071678"/>
            <a:ext cx="3338069" cy="34290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5852" y="5643578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Р4</a:t>
            </a:r>
            <a:endParaRPr lang="ru-RU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16" y="5643578"/>
            <a:ext cx="150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Р</a:t>
            </a:r>
            <a:endParaRPr lang="ru-RU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3857620" y="2928934"/>
            <a:ext cx="1428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Р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169</TotalTime>
  <Words>546</Words>
  <Application>Microsoft Office PowerPoint</Application>
  <PresentationFormat>Экран (4:3)</PresentationFormat>
  <Paragraphs>117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Угадай    металл</vt:lpstr>
      <vt:lpstr>Презентация PowerPoint</vt:lpstr>
      <vt:lpstr>      Аллотропия . Аллотропные                 модификации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Кол-во  вещества  .   Моль</vt:lpstr>
      <vt:lpstr>Презентация PowerPoint</vt:lpstr>
      <vt:lpstr>Презентация PowerPoint</vt:lpstr>
      <vt:lpstr>  Самостоятельное решение задач в тетрадях. </vt:lpstr>
      <vt:lpstr>Презентация PowerPoint</vt:lpstr>
      <vt:lpstr>               Горение магния</vt:lpstr>
      <vt:lpstr>Презентация PowerPoint</vt:lpstr>
      <vt:lpstr>          Рефлексия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46</cp:revision>
  <dcterms:created xsi:type="dcterms:W3CDTF">2013-11-10T11:03:22Z</dcterms:created>
  <dcterms:modified xsi:type="dcterms:W3CDTF">2014-02-28T06:36:32Z</dcterms:modified>
</cp:coreProperties>
</file>