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84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59" r:id="rId14"/>
    <p:sldId id="260" r:id="rId15"/>
    <p:sldId id="261" r:id="rId16"/>
    <p:sldId id="262" r:id="rId17"/>
    <p:sldId id="263" r:id="rId18"/>
    <p:sldId id="282" r:id="rId19"/>
    <p:sldId id="283" r:id="rId20"/>
    <p:sldId id="289" r:id="rId21"/>
    <p:sldId id="285" r:id="rId22"/>
    <p:sldId id="290" r:id="rId23"/>
    <p:sldId id="291" r:id="rId24"/>
    <p:sldId id="286" r:id="rId25"/>
    <p:sldId id="292" r:id="rId26"/>
    <p:sldId id="293" r:id="rId27"/>
    <p:sldId id="287" r:id="rId28"/>
    <p:sldId id="294" r:id="rId29"/>
    <p:sldId id="295" r:id="rId30"/>
    <p:sldId id="288" r:id="rId31"/>
    <p:sldId id="300" r:id="rId32"/>
    <p:sldId id="301" r:id="rId33"/>
    <p:sldId id="299" r:id="rId34"/>
    <p:sldId id="296" r:id="rId35"/>
    <p:sldId id="297" r:id="rId36"/>
    <p:sldId id="302" r:id="rId37"/>
    <p:sldId id="303" r:id="rId38"/>
    <p:sldId id="304" r:id="rId39"/>
    <p:sldId id="305" r:id="rId40"/>
    <p:sldId id="306" r:id="rId41"/>
  </p:sldIdLst>
  <p:sldSz cx="9144000" cy="6858000" type="screen4x3"/>
  <p:notesSz cx="6858000" cy="99456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</p:showPr>
  <p:clrMru>
    <a:srgbClr val="0000E0"/>
    <a:srgbClr val="6A3500"/>
    <a:srgbClr val="212165"/>
    <a:srgbClr val="3B3A00"/>
    <a:srgbClr val="757200"/>
    <a:srgbClr val="FFEDC9"/>
    <a:srgbClr val="FFFF00"/>
    <a:srgbClr val="919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9" autoAdjust="0"/>
    <p:restoredTop sz="94727" autoAdjust="0"/>
  </p:normalViewPr>
  <p:slideViewPr>
    <p:cSldViewPr>
      <p:cViewPr varScale="1">
        <p:scale>
          <a:sx n="86" d="100"/>
          <a:sy n="86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DD84-3D12-469E-BD47-F1C23EF3F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C020-BF3F-473B-83D6-1D695460A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AE83-5760-403B-9839-01EB17354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E1EB-AF00-4E7B-91E1-7852186E4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3C90-77C0-467A-AD0F-B8783552A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B249-B387-44F4-B181-9EDB0DD9D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7E71B-DDA7-4130-9370-4A42FB05A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43E4-84CE-4CD9-BDFB-5E11B8809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6407-0EAF-4EEB-BE09-608362D3B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9614-DBF8-47C4-A039-E68F73021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F883-F5F5-4A70-A396-0CFE5B286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089D504-CF10-4418-9EC2-651C5258C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57" r:id="rId4"/>
    <p:sldLayoutId id="2147483766" r:id="rId5"/>
    <p:sldLayoutId id="2147483758" r:id="rId6"/>
    <p:sldLayoutId id="2147483759" r:id="rId7"/>
    <p:sldLayoutId id="2147483767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39.xml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3.jpeg"/><Relationship Id="rId7" Type="http://schemas.openxmlformats.org/officeDocument/2006/relationships/slide" Target="slide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3.jpeg"/><Relationship Id="rId7" Type="http://schemas.openxmlformats.org/officeDocument/2006/relationships/slide" Target="slide3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3.xml"/><Relationship Id="rId4" Type="http://schemas.openxmlformats.org/officeDocument/2006/relationships/slide" Target="slide22.xml"/><Relationship Id="rId9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3.jpeg"/><Relationship Id="rId7" Type="http://schemas.openxmlformats.org/officeDocument/2006/relationships/slide" Target="slide3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3.xml"/><Relationship Id="rId4" Type="http://schemas.openxmlformats.org/officeDocument/2006/relationships/slide" Target="slide26.xml"/><Relationship Id="rId9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3.jpeg"/><Relationship Id="rId7" Type="http://schemas.openxmlformats.org/officeDocument/2006/relationships/slide" Target="slide3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3.xml"/><Relationship Id="rId4" Type="http://schemas.openxmlformats.org/officeDocument/2006/relationships/slide" Target="slide29.xml"/><Relationship Id="rId9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jpeg"/><Relationship Id="rId7" Type="http://schemas.openxmlformats.org/officeDocument/2006/relationships/image" Target="../media/image6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32.xml"/><Relationship Id="rId10" Type="http://schemas.openxmlformats.org/officeDocument/2006/relationships/slide" Target="slide33.xml"/><Relationship Id="rId4" Type="http://schemas.openxmlformats.org/officeDocument/2006/relationships/slide" Target="slide31.xml"/><Relationship Id="rId9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jpeg"/><Relationship Id="rId7" Type="http://schemas.openxmlformats.org/officeDocument/2006/relationships/slide" Target="slide3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3.xml"/><Relationship Id="rId4" Type="http://schemas.openxmlformats.org/officeDocument/2006/relationships/slide" Target="slide34.xml"/><Relationship Id="rId9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turamira.ru/txt/19.shtml" TargetMode="External"/><Relationship Id="rId7" Type="http://schemas.openxmlformats.org/officeDocument/2006/relationships/slide" Target="slide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kulturamira.ru/txt/36.shtml" TargetMode="Externa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1/55/279/55279946_0_2086c_a7eb525a_XL1.jpg" TargetMode="External"/><Relationship Id="rId13" Type="http://schemas.openxmlformats.org/officeDocument/2006/relationships/hyperlink" Target="http://www.artscroll.ru/Images/2008/f/Francisco_Goya/000003.jpg" TargetMode="External"/><Relationship Id="rId18" Type="http://schemas.openxmlformats.org/officeDocument/2006/relationships/hyperlink" Target="http://slovari.yandex.ru/~%D0%BA%D0%BD%D0%B8%D0%B3%D0%B8/%D0%91%D0%A1%D0%AD/%D0%AD%D1%80%D0%BC%D0%B8%D1%82%D0%B0%D0%B6%20(%D0%BC%D1%83%D0%B7%D0%B5%D0%B9)/" TargetMode="External"/><Relationship Id="rId3" Type="http://schemas.openxmlformats.org/officeDocument/2006/relationships/hyperlink" Target="http://alexsanyabr.blogspot.co.il/2012/11/blog-post_7.html" TargetMode="External"/><Relationship Id="rId7" Type="http://schemas.openxmlformats.org/officeDocument/2006/relationships/hyperlink" Target="http://www.bloggang.com/data/v/vinitsiri/picture/1265962198.jpg" TargetMode="External"/><Relationship Id="rId12" Type="http://schemas.openxmlformats.org/officeDocument/2006/relationships/hyperlink" Target="http://www.artsunlight.com/NN/N-V0003/N-V0003-166-breakfast.jpg" TargetMode="External"/><Relationship Id="rId17" Type="http://schemas.openxmlformats.org/officeDocument/2006/relationships/hyperlink" Target="http://www.sai.msu.su/cjackson/cezanne/cezanne2.jpg" TargetMode="External"/><Relationship Id="rId2" Type="http://schemas.openxmlformats.org/officeDocument/2006/relationships/image" Target="../media/image28.jpeg"/><Relationship Id="rId16" Type="http://schemas.openxmlformats.org/officeDocument/2006/relationships/hyperlink" Target="http://img1.liveinternet.ru/images/attach/c/5/86/523/86523923_large_4085248_Tankred_i_Erminiy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ealot.ru/images/9dYC58VIN4GExSyKXuOeU3r6H.jpg" TargetMode="External"/><Relationship Id="rId11" Type="http://schemas.openxmlformats.org/officeDocument/2006/relationships/hyperlink" Target="http://uploads1.wikiart.org/images/bartolome-esteban-murillo/boy-with-a-dog.jpg" TargetMode="External"/><Relationship Id="rId5" Type="http://schemas.openxmlformats.org/officeDocument/2006/relationships/hyperlink" Target="http://img0.liveinternet.ru/images/attach/c/1/48/669/48669461_000038.jpg" TargetMode="External"/><Relationship Id="rId15" Type="http://schemas.openxmlformats.org/officeDocument/2006/relationships/hyperlink" Target="http://s56.radikal.ru/i154/0809/0c/2ec8ebb778cc.jpg" TargetMode="External"/><Relationship Id="rId10" Type="http://schemas.openxmlformats.org/officeDocument/2006/relationships/hyperlink" Target="http://www.maxblogs.ru/images/1473t.jpg" TargetMode="External"/><Relationship Id="rId19" Type="http://schemas.openxmlformats.org/officeDocument/2006/relationships/hyperlink" Target="http://algre.livejournal.com/92436.html" TargetMode="External"/><Relationship Id="rId4" Type="http://schemas.openxmlformats.org/officeDocument/2006/relationships/hyperlink" Target="http://img-fotki.yandex.ru/get/6611/36949037.e/0_7ae8d_6767e128_orig.jpg" TargetMode="External"/><Relationship Id="rId9" Type="http://schemas.openxmlformats.org/officeDocument/2006/relationships/hyperlink" Target="http://i27.tinypic.com/i3ffk6.jpg" TargetMode="External"/><Relationship Id="rId14" Type="http://schemas.openxmlformats.org/officeDocument/2006/relationships/hyperlink" Target="http://www.neofit.ru/modules/bs/albums/Rembrandt/rembrandt1645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Первый день в Петербурге полон незабываемых впечатлений &quot; Там за Горизон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468313" y="2781300"/>
            <a:ext cx="6929437" cy="3230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Microsoft YaHei UI"/>
                <a:ea typeface="Microsoft YaHei UI"/>
              </a:rPr>
              <a:t>ЭРМИТАЖ</a:t>
            </a:r>
          </a:p>
          <a:p>
            <a:endParaRPr lang="ru-RU" sz="5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latin typeface="Microsoft YaHei UI"/>
              <a:ea typeface="Microsoft YaHei UI"/>
            </a:endParaRPr>
          </a:p>
        </p:txBody>
      </p:sp>
      <p:sp>
        <p:nvSpPr>
          <p:cNvPr id="717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24750" y="5661025"/>
            <a:ext cx="863600" cy="611188"/>
          </a:xfrm>
          <a:prstGeom prst="actionButtonForwardNext">
            <a:avLst/>
          </a:prstGeom>
          <a:solidFill>
            <a:srgbClr val="FF656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Прямоугольник 12"/>
          <p:cNvSpPr>
            <a:spLocks noChangeArrowheads="1"/>
          </p:cNvSpPr>
          <p:nvPr/>
        </p:nvSpPr>
        <p:spPr bwMode="auto">
          <a:xfrm>
            <a:off x="1476375" y="4292600"/>
            <a:ext cx="54721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2060"/>
                </a:solidFill>
              </a:rPr>
              <a:t>250-летие со дня основания</a:t>
            </a:r>
            <a:endParaRPr lang="ru-RU" sz="4400">
              <a:solidFill>
                <a:srgbClr val="002060"/>
              </a:solidFill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5003800" y="188913"/>
            <a:ext cx="4140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Подготовила:</a:t>
            </a:r>
            <a:endParaRPr lang="ru-RU" sz="9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учитель математики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ГБОУ «Школа№41» </a:t>
            </a:r>
            <a:endParaRPr lang="ru-RU" sz="900">
              <a:solidFill>
                <a:schemeClr val="bg1"/>
              </a:solidFill>
              <a:cs typeface="Arial" charset="0"/>
            </a:endParaRPr>
          </a:p>
          <a:p>
            <a:pPr eaLnBrk="0" hangingPunct="0"/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Сабенина </a:t>
            </a:r>
            <a:endParaRPr lang="ru-RU" sz="900">
              <a:solidFill>
                <a:schemeClr val="bg1"/>
              </a:solidFill>
              <a:cs typeface="Arial" charset="0"/>
            </a:endParaRPr>
          </a:p>
          <a:p>
            <a:pPr eaLnBrk="0" hangingPunct="0"/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Ирина Александровна</a:t>
            </a:r>
          </a:p>
          <a:p>
            <a:pPr eaLnBrk="0" hangingPunct="0"/>
            <a:endParaRPr lang="ru-RU" sz="900">
              <a:solidFill>
                <a:schemeClr val="bg1"/>
              </a:solidFill>
              <a:cs typeface="Arial" charset="0"/>
            </a:endParaRPr>
          </a:p>
          <a:p>
            <a:pPr eaLnBrk="0" hangingPunct="0"/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г. Москва 2014г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089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создания музея</a:t>
            </a:r>
            <a:endParaRPr lang="ru-RU" sz="4000" dirty="0"/>
          </a:p>
        </p:txBody>
      </p:sp>
      <p:sp>
        <p:nvSpPr>
          <p:cNvPr id="16387" name="AutoShape 5" descr="Полотно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805488"/>
            <a:ext cx="720725" cy="503237"/>
          </a:xfrm>
          <a:prstGeom prst="actionButtonForwardNext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6A3500"/>
              </a:solidFill>
            </a:endParaRPr>
          </a:p>
        </p:txBody>
      </p:sp>
      <p:sp>
        <p:nvSpPr>
          <p:cNvPr id="16388" name="AutoShape 6" descr="Полотно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16389" name="AutoShape 8" descr="Полотно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Викторина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468313" y="2636838"/>
            <a:ext cx="81359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Коллекция картин </a:t>
            </a:r>
            <a:r>
              <a:rPr lang="ru-RU">
                <a:hlinkClick r:id="rId4" action="ppaction://hlinksldjump"/>
              </a:rPr>
              <a:t>испанских живописцев </a:t>
            </a:r>
            <a:r>
              <a:rPr lang="en-US">
                <a:hlinkClick r:id="rId4" action="ppaction://hlinksldjump"/>
              </a:rPr>
              <a:t>XVII</a:t>
            </a:r>
            <a:r>
              <a:rPr lang="ru-RU">
                <a:hlinkClick r:id="rId4" action="ppaction://hlinksldjump"/>
              </a:rPr>
              <a:t> века </a:t>
            </a:r>
            <a:r>
              <a:rPr lang="ru-RU"/>
              <a:t>— золотого века испанского искусства — включает работы Эль Греко, Веласкеса, Риберы, Сурбарана, Мурильо. В собрании фламандской живописи, содержащем произведения таких мастеров, как Ван Дейк, Тенирс, Иордане, Снейдсрс. главное место занимают сорок четыре картины Рубенса. Гордостью обширного </a:t>
            </a:r>
            <a:r>
              <a:rPr lang="ru-RU">
                <a:hlinkClick r:id="rId5" action="ppaction://hlinksldjump"/>
              </a:rPr>
              <a:t>голландского раздела </a:t>
            </a:r>
            <a:r>
              <a:rPr lang="ru-RU"/>
              <a:t>являются двадцать четыре полотна кисти Рембрандта, созданные художником в разные периоды его творчества. Произведения Пуссена, Л. Ленена, Ватто, Лоррена, Буше, Фрагонара. Шардена и их менее прославленных современников образуют необычайно целостную картину истории французской живописи на протяжении двух столетий. </a:t>
            </a:r>
          </a:p>
        </p:txBody>
      </p:sp>
      <p:sp>
        <p:nvSpPr>
          <p:cNvPr id="16391" name="AutoShape 10" descr="Полотно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75463" y="5805488"/>
            <a:ext cx="649287" cy="538162"/>
          </a:xfrm>
          <a:prstGeom prst="actionButtonBackPrevious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089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создания музея</a:t>
            </a:r>
            <a:endParaRPr lang="ru-RU" sz="4000" dirty="0"/>
          </a:p>
        </p:txBody>
      </p:sp>
      <p:sp>
        <p:nvSpPr>
          <p:cNvPr id="17411" name="AutoShape 5" descr="Полотно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24750" y="5805488"/>
            <a:ext cx="647700" cy="503237"/>
          </a:xfrm>
          <a:prstGeom prst="actionButtonForwardNext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6A3500"/>
              </a:solidFill>
            </a:endParaRPr>
          </a:p>
        </p:txBody>
      </p:sp>
      <p:sp>
        <p:nvSpPr>
          <p:cNvPr id="17412" name="AutoShape 6" descr="Полотно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17413" name="AutoShape 8" descr="Полотно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Викторина</a:t>
            </a: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395288" y="2624138"/>
            <a:ext cx="813593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Западно­европейская живопись </a:t>
            </a:r>
            <a:r>
              <a:rPr lang="en-US"/>
              <a:t>XIX</a:t>
            </a:r>
            <a:r>
              <a:rPr lang="ru-RU"/>
              <a:t> — начала </a:t>
            </a:r>
            <a:r>
              <a:rPr lang="en-US"/>
              <a:t>XX</a:t>
            </a:r>
            <a:r>
              <a:rPr lang="ru-RU"/>
              <a:t> века в основном представлена работами </a:t>
            </a:r>
            <a:r>
              <a:rPr lang="ru-RU">
                <a:hlinkClick r:id="rId5" action="ppaction://hlinksldjump"/>
              </a:rPr>
              <a:t>французских мастеров</a:t>
            </a:r>
            <a:r>
              <a:rPr lang="ru-RU"/>
              <a:t>, что весьма закономерно, поскольку французская школа была в это время ведущей в Западной Европе.</a:t>
            </a:r>
          </a:p>
          <a:p>
            <a:pPr algn="just"/>
            <a:r>
              <a:rPr lang="ru-RU"/>
              <a:t>Сейчас в Эрмитаже хранится более двух миллионов шестисот тысяч произведений искусства и памятников культуры. По масштабам с его коллекцией могут соперничать немногие музеи мира. Необычайно широк временной и географический диапазон эрмитажного собрания: в нем представлено искусство первобытного общества, античности. Византии, западного и восточного средневековья, Возрождения, нового времени, </a:t>
            </a:r>
            <a:r>
              <a:rPr lang="en-US"/>
              <a:t>XX</a:t>
            </a:r>
            <a:r>
              <a:rPr lang="ru-RU"/>
              <a:t> века.</a:t>
            </a:r>
          </a:p>
        </p:txBody>
      </p:sp>
      <p:sp>
        <p:nvSpPr>
          <p:cNvPr id="17415" name="AutoShape 10" descr="Полотно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025" y="5805488"/>
            <a:ext cx="706438" cy="538162"/>
          </a:xfrm>
          <a:prstGeom prst="actionButtonBackPrevious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2089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создания музея</a:t>
            </a:r>
            <a:endParaRPr lang="ru-RU" sz="4000" dirty="0"/>
          </a:p>
        </p:txBody>
      </p:sp>
      <p:sp>
        <p:nvSpPr>
          <p:cNvPr id="18435" name="AutoShape 5" descr="Полотно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1341438"/>
            <a:ext cx="2051050" cy="466725"/>
          </a:xfrm>
          <a:prstGeom prst="actionButtonBlank">
            <a:avLst/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18436" name="AutoShape 7" descr="Полотно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1341438"/>
            <a:ext cx="2051050" cy="466725"/>
          </a:xfrm>
          <a:prstGeom prst="actionButtonBlank">
            <a:avLst/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Викторина</a:t>
            </a:r>
          </a:p>
        </p:txBody>
      </p:sp>
      <p:sp>
        <p:nvSpPr>
          <p:cNvPr id="18437" name="AutoShape 9" descr="Полотно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01013" y="6021388"/>
            <a:ext cx="790575" cy="538162"/>
          </a:xfrm>
          <a:prstGeom prst="actionButtonBackPrevious">
            <a:avLst/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250825" y="2276475"/>
            <a:ext cx="80645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За два столетия своей истории Эрмитаж превратился из закрытого дворцового собрания в крупный научный и просветительский художественный центр европейского масштаба. В нем ведется большая научная работа по атрибуции и изучению памятников искусства, их реставрации. Ежегодно с его сокровищами знакомятся миллионы зрителей.</a:t>
            </a:r>
          </a:p>
          <a:p>
            <a:pPr algn="just"/>
            <a:r>
              <a:rPr lang="ru-RU"/>
              <a:t>Всего существует несколько зданий музея – Большой и Малый Эрмитаж, Зимний дворец и Эрмитажный театр.</a:t>
            </a:r>
          </a:p>
          <a:p>
            <a:pPr algn="just"/>
            <a:r>
              <a:rPr lang="ru-RU"/>
              <a:t>В Эрмитаже интерес представляют не только экспонаты, но и интерьеры музея, созданные лучшими архитекторами России, связанные с важными событиями жизни страны. Эрмитаж сегодня – это один из наиболее динамично развивающихся музеев мира. Стремительно растет число его посетителей (более 3 млн. в год) и его популярность во всем мире.</a:t>
            </a:r>
          </a:p>
          <a:p>
            <a:pPr algn="just"/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4356100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2068513" y="333375"/>
            <a:ext cx="5019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Культура и искусство античной эпохи</a:t>
            </a:r>
          </a:p>
          <a:p>
            <a:r>
              <a:rPr lang="ru-RU" sz="2000" b="1">
                <a:latin typeface="Arial Black" pitchFamily="34" charset="0"/>
                <a:cs typeface="Aharoni" pitchFamily="2" charset="-79"/>
              </a:rPr>
              <a:t>«Юпитер»</a:t>
            </a:r>
          </a:p>
        </p:txBody>
      </p:sp>
      <p:sp>
        <p:nvSpPr>
          <p:cNvPr id="19460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021388"/>
            <a:ext cx="1222375" cy="682625"/>
          </a:xfrm>
          <a:prstGeom prst="actionButtonForwardNex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42" name="Picture 14" descr="Культура и искусство античной эпохи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95736" y="1124744"/>
            <a:ext cx="4320480" cy="5579237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8" descr="ТОМАС ГЕЙНСБОРО- Портрет дамы в голуб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3671888" cy="4679950"/>
          </a:xfrm>
          <a:prstGeom prst="roundRect">
            <a:avLst>
              <a:gd name="adj" fmla="val 3496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2776538" y="333375"/>
            <a:ext cx="3643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6A3500"/>
                </a:solidFill>
              </a:rPr>
              <a:t>ТОМАС ГЕЙНСБОРО</a:t>
            </a:r>
          </a:p>
          <a:p>
            <a:r>
              <a:rPr lang="ru-RU" sz="2000" b="1">
                <a:solidFill>
                  <a:srgbClr val="6A3500"/>
                </a:solidFill>
              </a:rPr>
              <a:t>«Портрет дамы в голубом»</a:t>
            </a:r>
          </a:p>
        </p:txBody>
      </p:sp>
      <p:sp>
        <p:nvSpPr>
          <p:cNvPr id="2048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719137" cy="682625"/>
          </a:xfrm>
          <a:prstGeom prst="actionButtonForwardNex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5949950"/>
            <a:ext cx="755650" cy="682625"/>
          </a:xfrm>
          <a:prstGeom prst="actionButtonBackPrevious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67625" y="6381750"/>
            <a:ext cx="684213" cy="476250"/>
          </a:xfrm>
          <a:prstGeom prst="actionButtonBackPrevious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391275"/>
            <a:ext cx="717550" cy="466725"/>
          </a:xfrm>
          <a:prstGeom prst="actionButtonForwardNex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8" name="Picture 12" descr="http://sr.gallerix.ru/380591347/_EX/990469360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86579"/>
            <a:ext cx="8280920" cy="5257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09" name="Прямоугольник 11"/>
          <p:cNvSpPr>
            <a:spLocks noChangeArrowheads="1"/>
          </p:cNvSpPr>
          <p:nvPr/>
        </p:nvSpPr>
        <p:spPr bwMode="auto">
          <a:xfrm>
            <a:off x="1476375" y="260350"/>
            <a:ext cx="5291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Аллегрен Этьен </a:t>
            </a:r>
          </a:p>
          <a:p>
            <a:r>
              <a:rPr lang="ru-RU" b="1"/>
              <a:t> Пейзаж с Моисеем, спасенным из воды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175375"/>
            <a:ext cx="755650" cy="682625"/>
          </a:xfrm>
          <a:prstGeom prst="actionButtonBackPrevious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78813" y="6175375"/>
            <a:ext cx="865187" cy="682625"/>
          </a:xfrm>
          <a:prstGeom prst="actionButtonForwardNex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14" descr="Музеи - Форум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27088" y="836613"/>
            <a:ext cx="79057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3"/>
          <p:cNvSpPr>
            <a:spLocks noChangeArrowheads="1"/>
          </p:cNvSpPr>
          <p:nvPr/>
        </p:nvSpPr>
        <p:spPr bwMode="auto">
          <a:xfrm>
            <a:off x="2268538" y="260350"/>
            <a:ext cx="3671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Рыцарский</a:t>
            </a:r>
            <a:r>
              <a:rPr lang="ru-RU" sz="2800"/>
              <a:t> </a:t>
            </a:r>
            <a:r>
              <a:rPr lang="ru-RU" sz="2800" b="1"/>
              <a:t>зал</a:t>
            </a:r>
            <a:endParaRPr lang="ru-RU" sz="280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175375"/>
            <a:ext cx="827087" cy="682625"/>
          </a:xfrm>
          <a:prstGeom prst="actionButtonBackPrevious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5" name="Picture 10" descr="7 неразгаданных тайн Эрмитажа Kleinburd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46163"/>
            <a:ext cx="669925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2090738" y="333375"/>
            <a:ext cx="3379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Часы «Павлин»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132138" y="404813"/>
            <a:ext cx="29606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6A3500"/>
                </a:solidFill>
              </a:rPr>
              <a:t>Вопрос 1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1557338"/>
            <a:ext cx="8912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6A3500"/>
                </a:solidFill>
              </a:rPr>
              <a:t>В каком году был основан Эрмитаж?</a:t>
            </a:r>
          </a:p>
        </p:txBody>
      </p:sp>
      <p:sp>
        <p:nvSpPr>
          <p:cNvPr id="36870" name="AutoShape 6" descr="Циновка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3357563"/>
            <a:ext cx="2124075" cy="792162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/>
              <a:t>1764</a:t>
            </a:r>
          </a:p>
        </p:txBody>
      </p:sp>
      <p:sp>
        <p:nvSpPr>
          <p:cNvPr id="36871" name="AutoShape 7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4508500"/>
            <a:ext cx="2124075" cy="792163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/>
              <a:t>1805</a:t>
            </a:r>
          </a:p>
        </p:txBody>
      </p:sp>
      <p:sp>
        <p:nvSpPr>
          <p:cNvPr id="36872" name="AutoShape 8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4508500"/>
            <a:ext cx="2124075" cy="792163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/>
              <a:t>1772</a:t>
            </a:r>
          </a:p>
        </p:txBody>
      </p:sp>
      <p:sp>
        <p:nvSpPr>
          <p:cNvPr id="36873" name="AutoShape 9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3357563"/>
            <a:ext cx="2124075" cy="792162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/>
              <a:t>1760</a:t>
            </a:r>
          </a:p>
        </p:txBody>
      </p:sp>
      <p:sp>
        <p:nvSpPr>
          <p:cNvPr id="24584" name="AutoShape 10" descr="Полотно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24585" name="AutoShape 12" descr="Полотно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5805488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Об Эрмитаже</a:t>
            </a:r>
          </a:p>
        </p:txBody>
      </p:sp>
      <p:sp>
        <p:nvSpPr>
          <p:cNvPr id="24586" name="AutoShape 14" descr="Полотно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95288" y="333375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6A3500"/>
              </a:solidFill>
            </a:endParaRPr>
          </a:p>
        </p:txBody>
      </p:sp>
      <p:sp>
        <p:nvSpPr>
          <p:cNvPr id="24587" name="AutoShape 16" descr="Полотно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333375"/>
            <a:ext cx="2051050" cy="431800"/>
          </a:xfrm>
          <a:prstGeom prst="actionButtonForwardNext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 animBg="1"/>
      <p:bldP spid="36871" grpId="0" animBg="1"/>
      <p:bldP spid="36872" grpId="0" animBg="1"/>
      <p:bldP spid="368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6408738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9944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3B"/>
                    </a:gs>
                    <a:gs pos="100000">
                      <a:srgbClr val="B00000"/>
                    </a:gs>
                  </a:gsLst>
                  <a:path path="rect">
                    <a:fillToRect l="50000" t="50000" r="50000" b="50000"/>
                  </a:path>
                </a:gradFill>
                <a:latin typeface="Monotype Corsiva"/>
              </a:rPr>
              <a:t>ВЕРНО!</a:t>
            </a:r>
          </a:p>
        </p:txBody>
      </p:sp>
      <p:sp>
        <p:nvSpPr>
          <p:cNvPr id="3789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3716338"/>
            <a:ext cx="7345363" cy="1042987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B00000"/>
                </a:solidFill>
              </a:rPr>
              <a:t>Перейти к следующему вопросу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55875" y="3789363"/>
            <a:ext cx="3744913" cy="792162"/>
          </a:xfrm>
          <a:prstGeom prst="actionButtonBlank">
            <a:avLst/>
          </a:prstGeom>
          <a:solidFill>
            <a:srgbClr val="FF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>
                <a:solidFill>
                  <a:srgbClr val="D40000"/>
                </a:solidFill>
              </a:rPr>
              <a:t>Викторина</a:t>
            </a:r>
          </a:p>
        </p:txBody>
      </p:sp>
      <p:sp>
        <p:nvSpPr>
          <p:cNvPr id="5131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836613"/>
            <a:ext cx="3744912" cy="792162"/>
          </a:xfrm>
          <a:prstGeom prst="actionButtonBlank">
            <a:avLst/>
          </a:prstGeom>
          <a:solidFill>
            <a:srgbClr val="FF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>
                <a:solidFill>
                  <a:srgbClr val="D40000"/>
                </a:solidFill>
              </a:rPr>
              <a:t>Об Эрмитаже</a:t>
            </a:r>
          </a:p>
        </p:txBody>
      </p:sp>
      <p:sp>
        <p:nvSpPr>
          <p:cNvPr id="5135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2420938"/>
            <a:ext cx="3744912" cy="792162"/>
          </a:xfrm>
          <a:prstGeom prst="actionButtonBlank">
            <a:avLst/>
          </a:prstGeom>
          <a:solidFill>
            <a:srgbClr val="FF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>
                <a:solidFill>
                  <a:srgbClr val="D40000"/>
                </a:solidFill>
              </a:rPr>
              <a:t>Экспонаты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31" grpId="0" animBg="1"/>
      <p:bldP spid="51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6697663" cy="1655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12165"/>
                    </a:gs>
                    <a:gs pos="100000">
                      <a:srgbClr val="0086D8"/>
                    </a:gs>
                  </a:gsLst>
                  <a:lin ang="2700000" scaled="1"/>
                </a:gradFill>
                <a:latin typeface="Monotype Corsiva"/>
              </a:rPr>
              <a:t>Ой, не так</a:t>
            </a:r>
          </a:p>
        </p:txBody>
      </p:sp>
      <p:sp>
        <p:nvSpPr>
          <p:cNvPr id="4403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3860800"/>
            <a:ext cx="8280400" cy="576263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212165"/>
                </a:solidFill>
              </a:rPr>
              <a:t>Вернуться к вопросу и подумать еще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27088" y="1268413"/>
            <a:ext cx="76342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6A3500"/>
                </a:solidFill>
              </a:rPr>
              <a:t>Сколько произведений искусства хранится сейчас в Эрмитаже?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132138" y="404813"/>
            <a:ext cx="29606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6A3500"/>
                </a:solidFill>
              </a:rPr>
              <a:t>Вопрос 2</a:t>
            </a:r>
          </a:p>
        </p:txBody>
      </p:sp>
      <p:sp>
        <p:nvSpPr>
          <p:cNvPr id="39945" name="AutoShape 9" descr="Циновка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4868863"/>
            <a:ext cx="3600450" cy="682625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Более трех с половиной</a:t>
            </a:r>
          </a:p>
          <a:p>
            <a:r>
              <a:rPr lang="ru-RU" sz="2400"/>
              <a:t>миллионов</a:t>
            </a:r>
          </a:p>
        </p:txBody>
      </p:sp>
      <p:sp>
        <p:nvSpPr>
          <p:cNvPr id="39947" name="AutoShape 11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4868863"/>
            <a:ext cx="3600450" cy="682625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Более двух миллионов</a:t>
            </a:r>
          </a:p>
          <a:p>
            <a:r>
              <a:rPr lang="ru-RU" sz="2400"/>
              <a:t>шестисот тысяч</a:t>
            </a:r>
          </a:p>
        </p:txBody>
      </p:sp>
      <p:sp>
        <p:nvSpPr>
          <p:cNvPr id="39948" name="AutoShape 12" descr="Циновка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3284538"/>
            <a:ext cx="3600450" cy="682625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Более миллиона</a:t>
            </a:r>
          </a:p>
        </p:txBody>
      </p:sp>
      <p:sp>
        <p:nvSpPr>
          <p:cNvPr id="39949" name="AutoShape 13" descr="Циновка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3284538"/>
            <a:ext cx="3600450" cy="682625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Более тысячи</a:t>
            </a:r>
          </a:p>
        </p:txBody>
      </p:sp>
      <p:sp>
        <p:nvSpPr>
          <p:cNvPr id="27656" name="AutoShape 14" descr="Полотно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27657" name="AutoShape 16" descr="Полотно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5805488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Об Эрмитаже</a:t>
            </a:r>
          </a:p>
        </p:txBody>
      </p:sp>
      <p:sp>
        <p:nvSpPr>
          <p:cNvPr id="27658" name="AutoShape 17" descr="Полотно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95288" y="333375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6A3500"/>
              </a:solidFill>
            </a:endParaRPr>
          </a:p>
        </p:txBody>
      </p:sp>
      <p:sp>
        <p:nvSpPr>
          <p:cNvPr id="27659" name="AutoShape 18" descr="Полотно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333375"/>
            <a:ext cx="1008062" cy="431800"/>
          </a:xfrm>
          <a:prstGeom prst="actionButtonBackPrevious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solidFill>
              <a:srgbClr val="FFED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AutoShape 19" descr="Полотно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333375"/>
            <a:ext cx="1042988" cy="431800"/>
          </a:xfrm>
          <a:prstGeom prst="actionButtonForwardNext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solidFill>
              <a:srgbClr val="FFED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5" grpId="0" animBg="1"/>
      <p:bldP spid="39947" grpId="0" animBg="1"/>
      <p:bldP spid="39948" grpId="0" animBg="1"/>
      <p:bldP spid="399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6408738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9944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3B"/>
                    </a:gs>
                    <a:gs pos="100000">
                      <a:srgbClr val="B00000"/>
                    </a:gs>
                  </a:gsLst>
                  <a:path path="rect">
                    <a:fillToRect l="50000" t="50000" r="50000" b="50000"/>
                  </a:path>
                </a:gradFill>
                <a:latin typeface="Monotype Corsiva"/>
              </a:rPr>
              <a:t>ВЕРНО!</a:t>
            </a:r>
          </a:p>
        </p:txBody>
      </p:sp>
      <p:sp>
        <p:nvSpPr>
          <p:cNvPr id="552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3716338"/>
            <a:ext cx="7345363" cy="1042987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B00000"/>
                </a:solidFill>
              </a:rPr>
              <a:t>Перейти к следующему вопросу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6697663" cy="1655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12165"/>
                    </a:gs>
                    <a:gs pos="100000">
                      <a:srgbClr val="23ABFF"/>
                    </a:gs>
                  </a:gsLst>
                  <a:lin ang="2700000" scaled="1"/>
                </a:gradFill>
                <a:latin typeface="Monotype Corsiva"/>
              </a:rPr>
              <a:t>Ой, не так</a:t>
            </a:r>
          </a:p>
        </p:txBody>
      </p:sp>
      <p:sp>
        <p:nvSpPr>
          <p:cNvPr id="563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3860800"/>
            <a:ext cx="8280400" cy="576263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212165"/>
                </a:solidFill>
              </a:rPr>
              <a:t>Вернуться к вопросу и подумать еще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132138" y="404813"/>
            <a:ext cx="29606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6A3500"/>
                </a:solidFill>
              </a:rPr>
              <a:t>Вопрос 3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11188" y="1341438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6A3500"/>
                </a:solidFill>
              </a:rPr>
              <a:t>Когда произошло последнее крупное пополнение собрания?</a:t>
            </a:r>
          </a:p>
        </p:txBody>
      </p:sp>
      <p:sp>
        <p:nvSpPr>
          <p:cNvPr id="40966" name="AutoShape 6" descr="Циновка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150" y="3429000"/>
            <a:ext cx="1873250" cy="792163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В 1948 г.</a:t>
            </a:r>
          </a:p>
        </p:txBody>
      </p:sp>
      <p:sp>
        <p:nvSpPr>
          <p:cNvPr id="40967" name="AutoShape 7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3429000"/>
            <a:ext cx="1873250" cy="792163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В 1917 г.</a:t>
            </a:r>
          </a:p>
        </p:txBody>
      </p:sp>
      <p:sp>
        <p:nvSpPr>
          <p:cNvPr id="40968" name="AutoShape 8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150" y="4724400"/>
            <a:ext cx="1873250" cy="792163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В 1945 г.</a:t>
            </a:r>
          </a:p>
        </p:txBody>
      </p:sp>
      <p:sp>
        <p:nvSpPr>
          <p:cNvPr id="40969" name="AutoShape 9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4724400"/>
            <a:ext cx="1873250" cy="792163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В 1937 г.</a:t>
            </a:r>
          </a:p>
        </p:txBody>
      </p:sp>
      <p:sp>
        <p:nvSpPr>
          <p:cNvPr id="30728" name="AutoShape 10" descr="Полотно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30729" name="AutoShape 12" descr="Полотно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5805488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Об Эрмитаже</a:t>
            </a:r>
          </a:p>
        </p:txBody>
      </p:sp>
      <p:sp>
        <p:nvSpPr>
          <p:cNvPr id="30730" name="AutoShape 13" descr="Полотно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95288" y="333375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6A3500"/>
              </a:solidFill>
            </a:endParaRPr>
          </a:p>
        </p:txBody>
      </p:sp>
      <p:sp>
        <p:nvSpPr>
          <p:cNvPr id="30731" name="AutoShape 14" descr="Полотно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333375"/>
            <a:ext cx="1008062" cy="431800"/>
          </a:xfrm>
          <a:prstGeom prst="actionButtonBackPrevious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solidFill>
              <a:srgbClr val="FFED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AutoShape 15" descr="Полотно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333375"/>
            <a:ext cx="1042988" cy="431800"/>
          </a:xfrm>
          <a:prstGeom prst="actionButtonForwardNext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solidFill>
              <a:srgbClr val="FFED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 animBg="1"/>
      <p:bldP spid="40967" grpId="0" animBg="1"/>
      <p:bldP spid="40968" grpId="0" animBg="1"/>
      <p:bldP spid="409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6408738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9944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3B"/>
                    </a:gs>
                    <a:gs pos="100000">
                      <a:srgbClr val="B00000"/>
                    </a:gs>
                  </a:gsLst>
                  <a:path path="rect">
                    <a:fillToRect l="50000" t="50000" r="50000" b="50000"/>
                  </a:path>
                </a:gradFill>
                <a:latin typeface="Monotype Corsiva"/>
              </a:rPr>
              <a:t>ВЕРНО!</a:t>
            </a:r>
          </a:p>
        </p:txBody>
      </p:sp>
      <p:sp>
        <p:nvSpPr>
          <p:cNvPr id="5734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3716338"/>
            <a:ext cx="7345363" cy="1042987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B00000"/>
                </a:solidFill>
              </a:rPr>
              <a:t>Перейти к следующему вопросу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6697663" cy="1655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12165"/>
                    </a:gs>
                    <a:gs pos="100000">
                      <a:srgbClr val="0086D8"/>
                    </a:gs>
                  </a:gsLst>
                  <a:lin ang="2700000" scaled="1"/>
                </a:gradFill>
                <a:latin typeface="Monotype Corsiva"/>
              </a:rPr>
              <a:t>Ой, не так</a:t>
            </a:r>
          </a:p>
        </p:txBody>
      </p:sp>
      <p:sp>
        <p:nvSpPr>
          <p:cNvPr id="583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3860800"/>
            <a:ext cx="8280400" cy="576263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212165"/>
                </a:solidFill>
              </a:rPr>
              <a:t>Вернуться к вопросу и подумать еще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32138" y="404813"/>
            <a:ext cx="29606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6A3500"/>
                </a:solidFill>
              </a:rPr>
              <a:t>Вопрос 4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327400" y="20256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11188" y="1268413"/>
            <a:ext cx="7921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6A3500"/>
                </a:solidFill>
              </a:rPr>
              <a:t>Какие произведения занимают главное место в экспозиции Эрмитажа?</a:t>
            </a:r>
          </a:p>
        </p:txBody>
      </p:sp>
      <p:sp>
        <p:nvSpPr>
          <p:cNvPr id="41991" name="AutoShape 7" descr="Циновка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4581525"/>
            <a:ext cx="4464050" cy="827088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Произведения классической</a:t>
            </a:r>
          </a:p>
          <a:p>
            <a:r>
              <a:rPr lang="ru-RU" sz="2400"/>
              <a:t>западноевропейской живописи</a:t>
            </a:r>
          </a:p>
        </p:txBody>
      </p:sp>
      <p:sp>
        <p:nvSpPr>
          <p:cNvPr id="41992" name="AutoShape 8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357563"/>
            <a:ext cx="4464050" cy="827087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Произведения искусства</a:t>
            </a:r>
          </a:p>
          <a:p>
            <a:r>
              <a:rPr lang="ru-RU" sz="2400"/>
              <a:t>народов Востока</a:t>
            </a:r>
          </a:p>
        </p:txBody>
      </p:sp>
      <p:sp>
        <p:nvSpPr>
          <p:cNvPr id="41993" name="AutoShape 9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3357563"/>
            <a:ext cx="4464050" cy="827087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Произведения истории</a:t>
            </a:r>
          </a:p>
          <a:p>
            <a:r>
              <a:rPr lang="ru-RU" sz="2400"/>
              <a:t>русской культуры</a:t>
            </a:r>
          </a:p>
        </p:txBody>
      </p:sp>
      <p:sp>
        <p:nvSpPr>
          <p:cNvPr id="41994" name="AutoShape 10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581525"/>
            <a:ext cx="4464050" cy="827088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Произведения первобытной</a:t>
            </a:r>
          </a:p>
          <a:p>
            <a:r>
              <a:rPr lang="ru-RU" sz="2400"/>
              <a:t>культуры</a:t>
            </a:r>
          </a:p>
        </p:txBody>
      </p:sp>
      <p:sp>
        <p:nvSpPr>
          <p:cNvPr id="33801" name="AutoShape 14" descr="Полотно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33802" name="AutoShape 16" descr="Полотно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5805488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Об Эрмитаже</a:t>
            </a:r>
          </a:p>
        </p:txBody>
      </p:sp>
      <p:sp>
        <p:nvSpPr>
          <p:cNvPr id="33803" name="AutoShape 17" descr="Полотно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95288" y="333375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6A3500"/>
              </a:solidFill>
            </a:endParaRPr>
          </a:p>
        </p:txBody>
      </p:sp>
      <p:sp>
        <p:nvSpPr>
          <p:cNvPr id="33804" name="AutoShape 18" descr="Полотно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333375"/>
            <a:ext cx="1008062" cy="431800"/>
          </a:xfrm>
          <a:prstGeom prst="actionButtonBackPrevious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solidFill>
              <a:srgbClr val="FFED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AutoShape 19" descr="Полотно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333375"/>
            <a:ext cx="1042988" cy="431800"/>
          </a:xfrm>
          <a:prstGeom prst="actionButtonForwardNext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solidFill>
              <a:srgbClr val="FFED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/>
      <p:bldP spid="41991" grpId="0" animBg="1"/>
      <p:bldP spid="41992" grpId="0" animBg="1"/>
      <p:bldP spid="41993" grpId="0" animBg="1"/>
      <p:bldP spid="419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6408738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9944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00000"/>
                    </a:gs>
                    <a:gs pos="50000">
                      <a:srgbClr val="FFFF3B"/>
                    </a:gs>
                    <a:gs pos="100000">
                      <a:srgbClr val="B00000"/>
                    </a:gs>
                  </a:gsLst>
                  <a:lin ang="5400000" scaled="1"/>
                </a:gradFill>
                <a:latin typeface="Monotype Corsiva"/>
              </a:rPr>
              <a:t>ВЕРНО!</a:t>
            </a:r>
          </a:p>
        </p:txBody>
      </p:sp>
      <p:sp>
        <p:nvSpPr>
          <p:cNvPr id="593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3716338"/>
            <a:ext cx="7345363" cy="1042987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B00000"/>
                </a:solidFill>
              </a:rPr>
              <a:t>Перейти к следующему вопросу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6697663" cy="1655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12165"/>
                    </a:gs>
                    <a:gs pos="100000">
                      <a:srgbClr val="0086D8"/>
                    </a:gs>
                  </a:gsLst>
                  <a:lin ang="2700000" scaled="1"/>
                </a:gradFill>
                <a:latin typeface="Monotype Corsiva"/>
              </a:rPr>
              <a:t>Ой, не так</a:t>
            </a:r>
          </a:p>
        </p:txBody>
      </p:sp>
      <p:sp>
        <p:nvSpPr>
          <p:cNvPr id="604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3860800"/>
            <a:ext cx="8280400" cy="576263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212165"/>
                </a:solidFill>
              </a:rPr>
              <a:t>Вернуться к вопросу и подумать еще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04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http://900igr.net/datai/geografija/Sankt-Peterburg/0017-012-Ermitaz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188913"/>
            <a:ext cx="908843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11" descr="Полотно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56325" y="5805488"/>
            <a:ext cx="2016125" cy="503237"/>
          </a:xfrm>
          <a:prstGeom prst="actionButtonForwardNext">
            <a:avLst/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6A3500"/>
              </a:solidFill>
            </a:endParaRPr>
          </a:p>
        </p:txBody>
      </p:sp>
      <p:sp>
        <p:nvSpPr>
          <p:cNvPr id="9220" name="AutoShape 15" descr="Полотно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1341438"/>
            <a:ext cx="2051050" cy="466725"/>
          </a:xfrm>
          <a:prstGeom prst="actionButtonBlank">
            <a:avLst/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Викторина</a:t>
            </a:r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323850" y="4776788"/>
            <a:ext cx="8569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	</a:t>
            </a:r>
            <a:r>
              <a:rPr lang="ru-RU" sz="2000" b="1">
                <a:solidFill>
                  <a:srgbClr val="FFC000"/>
                </a:solidFill>
                <a:latin typeface="Arial Narrow" pitchFamily="34" charset="0"/>
              </a:rPr>
              <a:t>Эрмитаж Государственный — художественный и культурно-исторический музей в Санкт - Петербурге, один из крупнейших музеев мира. Занимает пять зданий: Зимний дворец (архитектор В. В. Растрелли, 1754—62), Малый Эрмитаж (архитектор Ж. Б. М. Валлен-Деламот, 1764—67) и Старый Эрмитаж (архитектор Ю. М. Фельтен, 1771—87), здание театра (архитектор Д. Кваренги, 1783—87) и Новый Эрмитаж (архитектор Л. фон Кленце, 1839—52). </a:t>
            </a:r>
            <a:endParaRPr lang="ru-RU" b="1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9222" name="AutoShape 17" descr="Полотно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1341438"/>
            <a:ext cx="2051050" cy="466725"/>
          </a:xfrm>
          <a:prstGeom prst="actionButtonBlank">
            <a:avLst/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D40000"/>
                </a:solidFill>
              </a:rPr>
              <a:t>Экспонаты</a:t>
            </a:r>
            <a:endParaRPr lang="ru-RU" sz="2400">
              <a:solidFill>
                <a:srgbClr val="6A35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88640"/>
            <a:ext cx="820891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создания музея</a:t>
            </a:r>
            <a:endParaRPr lang="ru-RU" sz="4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132138" y="404813"/>
            <a:ext cx="29606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6A3500"/>
                </a:solidFill>
              </a:rPr>
              <a:t>Вопрос 5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75771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6A3500"/>
                </a:solidFill>
              </a:rPr>
              <a:t>Какое здание занимает ведущее место в ансамбле Государственного Эрмитажа?</a:t>
            </a:r>
          </a:p>
        </p:txBody>
      </p:sp>
      <p:sp>
        <p:nvSpPr>
          <p:cNvPr id="43014" name="AutoShape 6" descr="Циновка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3429000"/>
            <a:ext cx="2808287" cy="827088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Восточное крыло </a:t>
            </a:r>
          </a:p>
          <a:p>
            <a:r>
              <a:rPr lang="ru-RU" sz="2400"/>
              <a:t>Главного штаба</a:t>
            </a:r>
          </a:p>
        </p:txBody>
      </p:sp>
      <p:sp>
        <p:nvSpPr>
          <p:cNvPr id="43015" name="AutoShape 7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19700" y="3429000"/>
            <a:ext cx="2808288" cy="827088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Зимний дворец</a:t>
            </a:r>
          </a:p>
        </p:txBody>
      </p:sp>
      <p:sp>
        <p:nvSpPr>
          <p:cNvPr id="43016" name="AutoShape 8" descr="Циновка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4868863"/>
            <a:ext cx="2808287" cy="827087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Меньшиковский</a:t>
            </a:r>
          </a:p>
          <a:p>
            <a:r>
              <a:rPr lang="ru-RU" sz="2400"/>
              <a:t>дворец</a:t>
            </a:r>
          </a:p>
        </p:txBody>
      </p:sp>
      <p:sp>
        <p:nvSpPr>
          <p:cNvPr id="43017" name="AutoShape 9" descr="Циновка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92725" y="4868863"/>
            <a:ext cx="2808288" cy="827087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Фондохранилище</a:t>
            </a:r>
          </a:p>
        </p:txBody>
      </p:sp>
      <p:sp>
        <p:nvSpPr>
          <p:cNvPr id="36872" name="AutoShape 10" descr="Полотно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2051050" cy="466725"/>
          </a:xfrm>
          <a:prstGeom prst="actionButtonBlank">
            <a:avLst/>
          </a:prstGeom>
          <a:blipFill dpi="0" rotWithShape="1">
            <a:blip r:embed="rId7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36873" name="AutoShape 12" descr="Полотно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5805488"/>
            <a:ext cx="2051050" cy="466725"/>
          </a:xfrm>
          <a:prstGeom prst="actionButtonBlank">
            <a:avLst/>
          </a:prstGeom>
          <a:blipFill dpi="0" rotWithShape="1">
            <a:blip r:embed="rId7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Об Эрмитаже</a:t>
            </a:r>
          </a:p>
        </p:txBody>
      </p:sp>
      <p:sp>
        <p:nvSpPr>
          <p:cNvPr id="36874" name="AutoShape 13" descr="Полотно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95288" y="333375"/>
            <a:ext cx="2051050" cy="466725"/>
          </a:xfrm>
          <a:prstGeom prst="actionButtonBlank">
            <a:avLst/>
          </a:prstGeom>
          <a:blipFill dpi="0" rotWithShape="1">
            <a:blip r:embed="rId7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6A3500"/>
              </a:solidFill>
            </a:endParaRPr>
          </a:p>
        </p:txBody>
      </p:sp>
      <p:sp>
        <p:nvSpPr>
          <p:cNvPr id="36875" name="AutoShape 14" descr="Полотно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333375"/>
            <a:ext cx="1008062" cy="431800"/>
          </a:xfrm>
          <a:prstGeom prst="actionButtonBackPrevious">
            <a:avLst/>
          </a:prstGeom>
          <a:blipFill dpi="0" rotWithShape="1">
            <a:blip r:embed="rId7" cstate="print">
              <a:alphaModFix amt="70000"/>
            </a:blip>
            <a:srcRect/>
            <a:tile tx="0" ty="0" sx="100000" sy="100000" flip="none" algn="tl"/>
          </a:blipFill>
          <a:ln w="9525">
            <a:solidFill>
              <a:srgbClr val="FFED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AutoShape 15" descr="Полотно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333375"/>
            <a:ext cx="1042988" cy="431800"/>
          </a:xfrm>
          <a:prstGeom prst="actionButtonForwardNext">
            <a:avLst/>
          </a:prstGeom>
          <a:blipFill dpi="0" rotWithShape="1">
            <a:blip r:embed="rId7" cstate="print">
              <a:alphaModFix amt="70000"/>
            </a:blip>
            <a:srcRect/>
            <a:tile tx="0" ty="0" sx="100000" sy="100000" flip="none" algn="tl"/>
          </a:blipFill>
          <a:ln w="9525">
            <a:solidFill>
              <a:srgbClr val="FFED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 animBg="1"/>
      <p:bldP spid="43015" grpId="0" animBg="1"/>
      <p:bldP spid="43016" grpId="0" animBg="1"/>
      <p:bldP spid="430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6408738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9944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3B"/>
                    </a:gs>
                    <a:gs pos="100000">
                      <a:srgbClr val="B00000"/>
                    </a:gs>
                  </a:gsLst>
                  <a:path path="rect">
                    <a:fillToRect l="50000" t="50000" r="50000" b="50000"/>
                  </a:path>
                </a:gradFill>
                <a:latin typeface="Monotype Corsiva"/>
              </a:rPr>
              <a:t>ВЕРНО!</a:t>
            </a:r>
          </a:p>
        </p:txBody>
      </p:sp>
      <p:sp>
        <p:nvSpPr>
          <p:cNvPr id="675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3716338"/>
            <a:ext cx="7345363" cy="1042987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B00000"/>
                </a:solidFill>
              </a:rPr>
              <a:t>Перейти к следующему вопросу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6697663" cy="1655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12165"/>
                    </a:gs>
                    <a:gs pos="100000">
                      <a:srgbClr val="0086D8"/>
                    </a:gs>
                  </a:gsLst>
                  <a:lin ang="2700000" scaled="1"/>
                </a:gradFill>
                <a:latin typeface="Monotype Corsiva"/>
              </a:rPr>
              <a:t>Ой, не так</a:t>
            </a:r>
          </a:p>
        </p:txBody>
      </p:sp>
      <p:sp>
        <p:nvSpPr>
          <p:cNvPr id="706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3860800"/>
            <a:ext cx="8280400" cy="576263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212165"/>
                </a:solidFill>
              </a:rPr>
              <a:t>Вернуться к вопросу и подумать еще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132138" y="404813"/>
            <a:ext cx="29606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6A3500"/>
                </a:solidFill>
              </a:rPr>
              <a:t>Вопрос </a:t>
            </a:r>
            <a:r>
              <a:rPr lang="en-US" sz="4800" b="1">
                <a:solidFill>
                  <a:srgbClr val="6A3500"/>
                </a:solidFill>
              </a:rPr>
              <a:t>6</a:t>
            </a:r>
            <a:endParaRPr lang="ru-RU" sz="4800" b="1">
              <a:solidFill>
                <a:srgbClr val="6A3500"/>
              </a:solidFill>
            </a:endParaRPr>
          </a:p>
        </p:txBody>
      </p:sp>
      <p:sp>
        <p:nvSpPr>
          <p:cNvPr id="66564" name="AutoShape 4" descr="Циновка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3419475" cy="827088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/>
              <a:t>«Капризница»</a:t>
            </a:r>
          </a:p>
        </p:txBody>
      </p:sp>
      <p:sp>
        <p:nvSpPr>
          <p:cNvPr id="66565" name="AutoShape 5" descr="Циновка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3429000"/>
            <a:ext cx="3276600" cy="827088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 b="1"/>
          </a:p>
          <a:p>
            <a:r>
              <a:rPr lang="ru-RU" sz="2000" b="1"/>
              <a:t>«Лютнистика»</a:t>
            </a:r>
          </a:p>
          <a:p>
            <a:endParaRPr lang="ru-RU" sz="2000" b="1"/>
          </a:p>
        </p:txBody>
      </p:sp>
      <p:sp>
        <p:nvSpPr>
          <p:cNvPr id="66566" name="AutoShape 6" descr="Циновк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797425"/>
            <a:ext cx="3492500" cy="827088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/>
              <a:t>«Портрет дамы в голубом»</a:t>
            </a:r>
          </a:p>
        </p:txBody>
      </p:sp>
      <p:sp>
        <p:nvSpPr>
          <p:cNvPr id="39942" name="AutoShape 8" descr="Полотно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39943" name="AutoShape 10" descr="Полотно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5805488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Об Эрмитаже</a:t>
            </a:r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4264025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028700" y="1520825"/>
            <a:ext cx="709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6A3500"/>
                </a:solidFill>
              </a:rPr>
              <a:t>Как называется эта картина?</a:t>
            </a:r>
          </a:p>
        </p:txBody>
      </p:sp>
      <p:pic>
        <p:nvPicPr>
          <p:cNvPr id="66573" name="Picture 13" descr="ТОМАС ГЕЙНСБОРО- Портрет дамы в голубо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2781300"/>
            <a:ext cx="2316163" cy="2951163"/>
          </a:xfrm>
          <a:prstGeom prst="rect">
            <a:avLst/>
          </a:prstGeom>
          <a:noFill/>
          <a:ln w="38100" cmpd="dbl">
            <a:solidFill>
              <a:srgbClr val="6A3500"/>
            </a:solidFill>
            <a:miter lim="800000"/>
            <a:headEnd/>
            <a:tailEnd/>
          </a:ln>
        </p:spPr>
      </p:pic>
      <p:sp>
        <p:nvSpPr>
          <p:cNvPr id="66574" name="AutoShape 14" descr="Циновка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4724400"/>
            <a:ext cx="3276600" cy="827088"/>
          </a:xfrm>
          <a:prstGeom prst="actionButtonBlank">
            <a:avLst/>
          </a:prstGeom>
          <a:blipFill dpi="0" rotWithShape="1">
            <a:blip r:embed="rId3" cstate="print">
              <a:alphaModFix amt="85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/>
              <a:t>«Семейный портрет»</a:t>
            </a:r>
          </a:p>
        </p:txBody>
      </p:sp>
      <p:sp>
        <p:nvSpPr>
          <p:cNvPr id="39948" name="AutoShape 16" descr="Полотно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95288" y="333375"/>
            <a:ext cx="2051050" cy="466725"/>
          </a:xfrm>
          <a:prstGeom prst="actionButtonBlank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6A3500"/>
              </a:solidFill>
            </a:endParaRPr>
          </a:p>
        </p:txBody>
      </p:sp>
      <p:sp>
        <p:nvSpPr>
          <p:cNvPr id="39949" name="AutoShape 17" descr="Полотно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333375"/>
            <a:ext cx="2016125" cy="431800"/>
          </a:xfrm>
          <a:prstGeom prst="actionButtonBackPrevious">
            <a:avLst/>
          </a:prstGeom>
          <a:blipFill dpi="0" rotWithShape="1">
            <a:blip r:embed="rId6" cstate="print">
              <a:alphaModFix amt="70000"/>
            </a:blip>
            <a:srcRect/>
            <a:tile tx="0" ty="0" sx="100000" sy="100000" flip="none" algn="tl"/>
          </a:blipFill>
          <a:ln w="9525">
            <a:solidFill>
              <a:srgbClr val="FFEDC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4" grpId="0" animBg="1"/>
      <p:bldP spid="66565" grpId="0" animBg="1"/>
      <p:bldP spid="66566" grpId="0" animBg="1"/>
      <p:bldP spid="66572" grpId="0"/>
      <p:bldP spid="6657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1116013" y="836613"/>
            <a:ext cx="6911975" cy="309721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0000"/>
                    </a:gs>
                    <a:gs pos="100000">
                      <a:srgbClr val="FFFF3B"/>
                    </a:gs>
                  </a:gsLst>
                  <a:lin ang="2700000" scaled="1"/>
                </a:gradFill>
                <a:latin typeface="Monotype Corsiva"/>
              </a:rPr>
              <a:t>МОЛОДЧИНА!</a:t>
            </a:r>
          </a:p>
          <a:p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0000"/>
                    </a:gs>
                    <a:gs pos="100000">
                      <a:srgbClr val="FFFF3B"/>
                    </a:gs>
                  </a:gsLst>
                  <a:lin ang="2700000" scaled="1"/>
                </a:gradFill>
                <a:latin typeface="Monotype Corsiva"/>
              </a:rPr>
              <a:t>Ты прошел Викторину!</a:t>
            </a:r>
          </a:p>
        </p:txBody>
      </p:sp>
      <p:sp>
        <p:nvSpPr>
          <p:cNvPr id="634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4652963"/>
            <a:ext cx="2520950" cy="609600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B00000"/>
                </a:solidFill>
              </a:rPr>
              <a:t>Еще разок</a:t>
            </a:r>
          </a:p>
        </p:txBody>
      </p:sp>
      <p:sp>
        <p:nvSpPr>
          <p:cNvPr id="6349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4652963"/>
            <a:ext cx="2520950" cy="609600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B00000"/>
                </a:solidFill>
              </a:rPr>
              <a:t>И наконец…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5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1" grpId="0" animBg="1"/>
      <p:bldP spid="634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6697663" cy="1655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12165"/>
                    </a:gs>
                    <a:gs pos="100000">
                      <a:srgbClr val="0086D8"/>
                    </a:gs>
                  </a:gsLst>
                  <a:lin ang="2700000" scaled="1"/>
                </a:gradFill>
                <a:latin typeface="Monotype Corsiva"/>
              </a:rPr>
              <a:t>Ой, не так</a:t>
            </a:r>
          </a:p>
        </p:txBody>
      </p:sp>
      <p:sp>
        <p:nvSpPr>
          <p:cNvPr id="645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3860800"/>
            <a:ext cx="8280400" cy="576263"/>
          </a:xfrm>
          <a:prstGeom prst="actionButtonBlank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212165"/>
                </a:solidFill>
              </a:rPr>
              <a:t>Вернуться к вопросу и подумать еще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Итальянская живопись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XIII—XVIII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веков</a:t>
            </a:r>
          </a:p>
        </p:txBody>
      </p:sp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500063" y="5357813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Леонардо да Винчи</a:t>
            </a:r>
          </a:p>
          <a:p>
            <a:r>
              <a:rPr lang="ru-RU"/>
              <a:t>«Мадонна Бенуа» </a:t>
            </a:r>
          </a:p>
          <a:p>
            <a:r>
              <a:rPr lang="ru-RU"/>
              <a:t>1478—1480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341438"/>
            <a:ext cx="249555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Прямоугольник 5"/>
          <p:cNvSpPr>
            <a:spLocks noChangeArrowheads="1"/>
          </p:cNvSpPr>
          <p:nvPr/>
        </p:nvSpPr>
        <p:spPr bwMode="auto">
          <a:xfrm>
            <a:off x="6202363" y="4899025"/>
            <a:ext cx="2565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Рафаэль Санти</a:t>
            </a:r>
          </a:p>
          <a:p>
            <a:r>
              <a:rPr lang="ru-RU"/>
              <a:t>«Мадонна Диоталеви»</a:t>
            </a:r>
          </a:p>
          <a:p>
            <a:endParaRPr lang="ru-RU"/>
          </a:p>
          <a:p>
            <a:r>
              <a:rPr lang="ru-RU"/>
              <a:t>Ок 1504</a:t>
            </a:r>
          </a:p>
        </p:txBody>
      </p:sp>
      <p:sp>
        <p:nvSpPr>
          <p:cNvPr id="43014" name="Прямоугольник 7"/>
          <p:cNvSpPr>
            <a:spLocks noChangeArrowheads="1"/>
          </p:cNvSpPr>
          <p:nvPr/>
        </p:nvSpPr>
        <p:spPr bwMode="auto">
          <a:xfrm>
            <a:off x="3494088" y="1646238"/>
            <a:ext cx="18526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Джорджоне</a:t>
            </a:r>
          </a:p>
          <a:p>
            <a:r>
              <a:rPr lang="ru-RU"/>
              <a:t>«Юдифь»</a:t>
            </a:r>
          </a:p>
          <a:p>
            <a:r>
              <a:rPr lang="ru-RU"/>
              <a:t>ок. 1504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93365" y="2708920"/>
            <a:ext cx="1944216" cy="3951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1" name="Picture 2" descr="https://upload.wikimedia.org/wikipedia/commons/thumb/3/36/Raffael_-_Madonna_Diotalevi.jpg/640px-Raffael_-_Madonna_Diotale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340768"/>
            <a:ext cx="2088232" cy="2926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Управляющая кнопка: назад 11">
            <a:hlinkClick r:id="rId5" action="ppaction://hlinksldjump" highlightClick="1"/>
          </p:cNvPr>
          <p:cNvSpPr/>
          <p:nvPr/>
        </p:nvSpPr>
        <p:spPr>
          <a:xfrm>
            <a:off x="7956550" y="260350"/>
            <a:ext cx="647700" cy="504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489314" cy="2513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0" y="3500438"/>
            <a:ext cx="271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Эль Греко</a:t>
            </a:r>
          </a:p>
          <a:p>
            <a:r>
              <a:rPr lang="ru-RU"/>
              <a:t>«Апостолы Пётр и Павел»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779189">
            <a:off x="2843808" y="1988840"/>
            <a:ext cx="2760209" cy="3415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4037" name="Прямоугольник 4"/>
          <p:cNvSpPr>
            <a:spLocks noChangeArrowheads="1"/>
          </p:cNvSpPr>
          <p:nvPr/>
        </p:nvSpPr>
        <p:spPr bwMode="auto">
          <a:xfrm>
            <a:off x="2700338" y="908050"/>
            <a:ext cx="3187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Бартоломе Эстебан Мурильо</a:t>
            </a:r>
          </a:p>
          <a:p>
            <a:r>
              <a:rPr lang="ru-RU"/>
              <a:t>«Мальчик с собакой»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6084168" y="1124744"/>
            <a:ext cx="2779640" cy="2613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4039" name="Прямоугольник 6"/>
          <p:cNvSpPr>
            <a:spLocks noChangeArrowheads="1"/>
          </p:cNvSpPr>
          <p:nvPr/>
        </p:nvSpPr>
        <p:spPr bwMode="auto">
          <a:xfrm>
            <a:off x="6227763" y="3644900"/>
            <a:ext cx="2646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Диего Веласкес</a:t>
            </a:r>
          </a:p>
          <a:p>
            <a:r>
              <a:rPr lang="ru-RU"/>
              <a:t>«Завтрак»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0"/>
            <a:ext cx="583264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Испанская живопись 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 — начала XVIII века</a:t>
            </a:r>
            <a:endParaRPr lang="ru-RU" sz="3200" dirty="0"/>
          </a:p>
        </p:txBody>
      </p:sp>
      <p:pic>
        <p:nvPicPr>
          <p:cNvPr id="56322" name="Picture 2" descr="https://upload.wikimedia.org/wikipedia/commons/thumb/a/aa/Francisco-Goya_-_Portrait-of-the-Actress-Antonia-Zarate.jpg/640px-Francisco-Goya_-_Portrait-of-the-Actress-Antonia-Za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437112"/>
            <a:ext cx="180611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42" name="Прямоугольник 9"/>
          <p:cNvSpPr>
            <a:spLocks noChangeArrowheads="1"/>
          </p:cNvSpPr>
          <p:nvPr/>
        </p:nvSpPr>
        <p:spPr bwMode="auto">
          <a:xfrm>
            <a:off x="4859338" y="5445125"/>
            <a:ext cx="2197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Франсиско де Гойя</a:t>
            </a:r>
            <a:br>
              <a:rPr lang="ru-RU" b="1"/>
            </a:br>
            <a:r>
              <a:rPr lang="ru-RU" b="1"/>
              <a:t>Портрет актрисы Антонии Сарате</a:t>
            </a:r>
            <a:endParaRPr lang="ru-RU"/>
          </a:p>
        </p:txBody>
      </p:sp>
      <p:sp>
        <p:nvSpPr>
          <p:cNvPr id="11" name="Управляющая кнопка: назад 10">
            <a:hlinkClick r:id="rId6" action="ppaction://hlinksldjump" highlightClick="1"/>
          </p:cNvPr>
          <p:cNvSpPr/>
          <p:nvPr/>
        </p:nvSpPr>
        <p:spPr>
          <a:xfrm>
            <a:off x="7956550" y="0"/>
            <a:ext cx="792163" cy="6207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Голландская живопись </a:t>
            </a:r>
            <a:r>
              <a:rPr lang="en-US" sz="36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XVII—XVII </a:t>
            </a:r>
            <a:r>
              <a:rPr lang="ru-RU" sz="36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веков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5962" y="1628988"/>
            <a:ext cx="2723870" cy="3524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395288" y="5376863"/>
            <a:ext cx="236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Рембрандт</a:t>
            </a:r>
          </a:p>
          <a:p>
            <a:r>
              <a:rPr lang="ru-RU"/>
              <a:t>«Святое семейство»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55932" y="2730012"/>
            <a:ext cx="2768059" cy="344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5062" name="Прямоугольник 5"/>
          <p:cNvSpPr>
            <a:spLocks noChangeArrowheads="1"/>
          </p:cNvSpPr>
          <p:nvPr/>
        </p:nvSpPr>
        <p:spPr bwMode="auto">
          <a:xfrm>
            <a:off x="3113088" y="1916113"/>
            <a:ext cx="293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Рембрандт</a:t>
            </a:r>
          </a:p>
          <a:p>
            <a:r>
              <a:rPr lang="ru-RU"/>
              <a:t>«Саския в образе Флоры»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32407" y="1715773"/>
            <a:ext cx="2611791" cy="335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5064" name="Прямоугольник 7"/>
          <p:cNvSpPr>
            <a:spLocks noChangeArrowheads="1"/>
          </p:cNvSpPr>
          <p:nvPr/>
        </p:nvSpPr>
        <p:spPr bwMode="auto">
          <a:xfrm>
            <a:off x="6232525" y="5238750"/>
            <a:ext cx="2430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Рембрандт</a:t>
            </a:r>
          </a:p>
          <a:p>
            <a:r>
              <a:rPr lang="ru-RU"/>
              <a:t>«Возвращение блудного сына»</a:t>
            </a:r>
          </a:p>
        </p:txBody>
      </p:sp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8316913" y="260350"/>
            <a:ext cx="576262" cy="7207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55272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Французское искусство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XIX—XX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веков</a:t>
            </a:r>
            <a:endParaRPr lang="ru-RU" sz="3200" dirty="0"/>
          </a:p>
        </p:txBody>
      </p:sp>
      <p:pic>
        <p:nvPicPr>
          <p:cNvPr id="69634" name="Picture 2" descr="Никола Пуссен «Танкред и Эрминия». Фрагмент / www.kulturamira.ru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79512" y="1268760"/>
            <a:ext cx="2808312" cy="3071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4" name="Прямоугольник 3"/>
          <p:cNvSpPr>
            <a:spLocks noChangeArrowheads="1"/>
          </p:cNvSpPr>
          <p:nvPr/>
        </p:nvSpPr>
        <p:spPr bwMode="auto">
          <a:xfrm>
            <a:off x="179388" y="4292600"/>
            <a:ext cx="2305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Никола Пуссен</a:t>
            </a:r>
          </a:p>
          <a:p>
            <a:r>
              <a:rPr lang="ru-RU" sz="1600"/>
              <a:t>1594-1665</a:t>
            </a:r>
          </a:p>
          <a:p>
            <a:r>
              <a:rPr lang="ru-RU" sz="1600" b="1">
                <a:hlinkClick r:id="rId3"/>
              </a:rPr>
              <a:t>Танкред И Эрминия</a:t>
            </a:r>
            <a:endParaRPr lang="ru-RU" sz="1600" b="1"/>
          </a:p>
        </p:txBody>
      </p:sp>
      <p:pic>
        <p:nvPicPr>
          <p:cNvPr id="69636" name="Picture 4" descr="Жан Батист Симеон Шарден «Молитва перед обедом» / www.kulturamira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918429"/>
            <a:ext cx="2388703" cy="3131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6" name="Прямоугольник 5"/>
          <p:cNvSpPr>
            <a:spLocks noChangeArrowheads="1"/>
          </p:cNvSpPr>
          <p:nvPr/>
        </p:nvSpPr>
        <p:spPr bwMode="auto">
          <a:xfrm>
            <a:off x="6875463" y="4221163"/>
            <a:ext cx="18542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Жан-батист Симеон Шарден</a:t>
            </a:r>
          </a:p>
          <a:p>
            <a:r>
              <a:rPr lang="ru-RU" sz="1400"/>
              <a:t>1699-1779</a:t>
            </a:r>
          </a:p>
          <a:p>
            <a:r>
              <a:rPr lang="ru-RU" sz="1400" b="1" u="sng">
                <a:hlinkClick r:id="rId5"/>
              </a:rPr>
              <a:t>Молитва Перед Обедом</a:t>
            </a:r>
            <a:endParaRPr lang="ru-RU" sz="1400" b="1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370320" cy="24771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6088" name="Прямоугольник 7"/>
          <p:cNvSpPr>
            <a:spLocks noChangeArrowheads="1"/>
          </p:cNvSpPr>
          <p:nvPr/>
        </p:nvSpPr>
        <p:spPr bwMode="auto">
          <a:xfrm>
            <a:off x="2411413" y="566102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Поль Сезанн</a:t>
            </a:r>
          </a:p>
          <a:p>
            <a:r>
              <a:rPr lang="ru-RU">
                <a:solidFill>
                  <a:srgbClr val="C00000"/>
                </a:solidFill>
              </a:rPr>
              <a:t>«Натюрморт </a:t>
            </a:r>
          </a:p>
          <a:p>
            <a:r>
              <a:rPr lang="ru-RU">
                <a:solidFill>
                  <a:srgbClr val="C00000"/>
                </a:solidFill>
              </a:rPr>
              <a:t>с драпировкой»</a:t>
            </a:r>
          </a:p>
        </p:txBody>
      </p:sp>
      <p:sp>
        <p:nvSpPr>
          <p:cNvPr id="10" name="Управляющая кнопка: назад 9">
            <a:hlinkClick r:id="rId7" action="ppaction://hlinksldjump" highlightClick="1"/>
          </p:cNvPr>
          <p:cNvSpPr/>
          <p:nvPr/>
        </p:nvSpPr>
        <p:spPr>
          <a:xfrm>
            <a:off x="8243888" y="333375"/>
            <a:ext cx="682625" cy="6207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alpha val="44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Первой организованной туристкой в Крыму была Екатерина II /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933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4" descr="Полотно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84888" y="6165850"/>
            <a:ext cx="574675" cy="503238"/>
          </a:xfrm>
          <a:prstGeom prst="actionButtonForwardNext">
            <a:avLst/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6A3500"/>
              </a:solidFill>
            </a:endParaRPr>
          </a:p>
        </p:txBody>
      </p:sp>
      <p:sp>
        <p:nvSpPr>
          <p:cNvPr id="10244" name="AutoShape 5" descr="Полотно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88913"/>
            <a:ext cx="2051050" cy="466725"/>
          </a:xfrm>
          <a:prstGeom prst="actionButtonBlank">
            <a:avLst/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10245" name="AutoShape 7" descr="Полотно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1050" y="188913"/>
            <a:ext cx="2051050" cy="466725"/>
          </a:xfrm>
          <a:prstGeom prst="actionButtonBlank">
            <a:avLst/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Викторина</a:t>
            </a:r>
          </a:p>
        </p:txBody>
      </p:sp>
      <p:sp>
        <p:nvSpPr>
          <p:cNvPr id="10246" name="AutoShape 9" descr="Полотно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35600" y="6165850"/>
            <a:ext cx="649288" cy="538163"/>
          </a:xfrm>
          <a:prstGeom prst="actionButtonBackPrevious">
            <a:avLst/>
          </a:prstGeom>
          <a:blipFill dpi="0" rotWithShape="1">
            <a:blip r:embed="rId3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4824413" y="441325"/>
            <a:ext cx="4319587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chemeClr val="bg1"/>
                </a:solidFill>
                <a:latin typeface="Arial Narrow" pitchFamily="34" charset="0"/>
                <a:cs typeface="Andalus" pitchFamily="18" charset="-78"/>
              </a:rPr>
              <a:t>Временем зарождения эрмитажного собрания считается 1764,когда Екатериной II была куплена в Берлине коллекция из 225 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Arial Narrow" pitchFamily="34" charset="0"/>
                <a:cs typeface="Andalus" pitchFamily="18" charset="-78"/>
              </a:rPr>
              <a:t>,преимущественно произведений голландской и фламандской школ. 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Arial Narrow" pitchFamily="34" charset="0"/>
                <a:cs typeface="Andalus" pitchFamily="18" charset="-78"/>
              </a:rPr>
              <a:t>Значительное число картин размещалось в апартаментах дворца, называвшихся "Эрмитаж" (от французского ermitage — 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Arial Narrow" pitchFamily="34" charset="0"/>
                <a:cs typeface="Andalus" pitchFamily="18" charset="-78"/>
              </a:rPr>
              <a:t>место уединения; позднее это название перешло на всю картинную галерею). 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Arial Narrow" pitchFamily="34" charset="0"/>
                <a:cs typeface="Andalus" pitchFamily="18" charset="-78"/>
              </a:rPr>
              <a:t>Среди них были полотна таких мастеров, как Дирк ван Бабюрен, Хендрик ван Бален, Рембрандт ван Рейн, Питер Пауль Рубенс,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Arial Narrow" pitchFamily="34" charset="0"/>
                <a:cs typeface="Andalus" pitchFamily="18" charset="-78"/>
              </a:rPr>
              <a:t> Якоб Йорданс, Антонис ван Дейк, Хендрик Гольциус, Франс Хальс, Ян Стен, Геррит ван Хонтхорст. 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Arial Narrow" pitchFamily="34" charset="0"/>
                <a:cs typeface="Andalus" pitchFamily="18" charset="-78"/>
              </a:rPr>
              <a:t>Из 225 картин, переданных в Россию в 1764 году, сегодня в Эрмитаже сохранились, по меньшей мере, 96 полотен.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7972425" cy="10156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Источники</a:t>
            </a:r>
          </a:p>
          <a:p>
            <a:pPr>
              <a:defRPr/>
            </a:pPr>
            <a:endParaRPr lang="ru-RU" dirty="0"/>
          </a:p>
          <a:p>
            <a:pPr marL="342900" indent="-342900">
              <a:buFontTx/>
              <a:buAutoNum type="arabicPeriod"/>
              <a:defRPr/>
            </a:pPr>
            <a:endParaRPr lang="ru-RU" dirty="0">
              <a:hlinkClick r:id="rId3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1400" dirty="0">
              <a:hlinkClick r:id="rId3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3"/>
              </a:rPr>
              <a:t>http://www.bestourism.com/img/items/big/6774/7443.jpg</a:t>
            </a:r>
            <a:endParaRPr lang="ru-RU" sz="1400" dirty="0">
              <a:hlinkClick r:id="rId3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3"/>
              </a:rPr>
              <a:t>http://900igr.net/datai/geografija/Sankt-Peterburg/0017-012-Ermitazh.png</a:t>
            </a:r>
            <a:endParaRPr lang="ru-RU" sz="1400" dirty="0">
              <a:hlinkClick r:id="rId3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3"/>
              </a:rPr>
              <a:t>http://qrok.net/uploads/posts/2010-03/thumbs/1267424775_258481258572327_katerina_1_lekseevna-2.jpg</a:t>
            </a:r>
            <a:endParaRPr lang="ru-RU" sz="1400" dirty="0">
              <a:hlinkClick r:id="rId3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3"/>
              </a:rPr>
              <a:t>http://alexsanyabr.blogspot.co.il/2012/11/blog-post_7.html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4"/>
              </a:rPr>
              <a:t>http://img-fotki.yandex.ru/get/6611/36949037.e/0_7ae8d_6767e128_orig.jpg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5"/>
              </a:rPr>
              <a:t>http://img0.liveinternet.ru/images/attach/c/1/48/669/48669461_000038.jpg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6"/>
              </a:rPr>
              <a:t>http://fealot.ru/images/9dYC58VIN4GExSyKXuOeU3r6H.jpg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7"/>
              </a:rPr>
              <a:t>http://www.bloggang.com/data/v/vinitsiri/picture/1265962198.jpg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8"/>
              </a:rPr>
              <a:t>http://img1.liveinternet.ru/images/attach/c/1/55/279/55279946_0_2086c_a7eb525a_XL1.jpg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9"/>
              </a:rPr>
              <a:t>http://i27.tinypic.com/i3ffk6.jpg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10"/>
              </a:rPr>
              <a:t>http://www.maxblogs.ru/images/1473t.jpg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11"/>
              </a:rPr>
              <a:t>http://uploads1.wikiart.org/images/bartolome-esteban-murillo/boy-with-a-dog.jpg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12"/>
              </a:rPr>
              <a:t>http://www.artsunlight.com/NN/N-V0003/N-V0003-166-breakfast.jpg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13"/>
              </a:rPr>
              <a:t>http://www.artscroll.ru/Images/2008/f/Francisco_Goya/000003.jpg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14"/>
              </a:rPr>
              <a:t>http://www.neofit.ru/modules/bs/albums/Rembrandt/rembrandt1645a.jpg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15"/>
              </a:rPr>
              <a:t>http://s56.radikal.ru/i154/0809/0c/2ec8ebb778cc.jpg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16"/>
              </a:rPr>
              <a:t>http://img1.liveinternet.ru/images/attach/c/5/86/523/86523923_large_4085248_Tankred_i_Erminiya.jpg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17"/>
              </a:rPr>
              <a:t>http://www.sai.msu.su/cjackson/cezanne/cezanne2.jpg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18"/>
              </a:rPr>
              <a:t>http://slovari.yandex.ru/~%D0%BA%D0%BD%D0%B8%D0%B3%D0%B8/%D0%91%D0%A1%D0%AD/%D0%AD%D1%80%D0%BC%D0%B8%D1%82%D0%B0%D0%B6%20(%D0%BC%D1%83%D0%B7%D0%B5%D0%B9)/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hlinkClick r:id="rId19"/>
              </a:rPr>
              <a:t>http://algre.livejournal.com/92436.html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/>
              <a:t>http://ppt4web.ru/geografija/ehrmitazh1.html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089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создания музея</a:t>
            </a:r>
            <a:endParaRPr lang="ru-RU" sz="4000" dirty="0"/>
          </a:p>
        </p:txBody>
      </p:sp>
      <p:sp>
        <p:nvSpPr>
          <p:cNvPr id="11267" name="AutoShape 5" descr="Полотно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96188" y="5805488"/>
            <a:ext cx="576262" cy="503237"/>
          </a:xfrm>
          <a:prstGeom prst="actionButtonForwardNext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6A3500"/>
              </a:solidFill>
            </a:endParaRPr>
          </a:p>
        </p:txBody>
      </p:sp>
      <p:sp>
        <p:nvSpPr>
          <p:cNvPr id="11268" name="AutoShape 6" descr="Полотно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11269" name="AutoShape 8" descr="Полотно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0788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Викторина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468313" y="2636838"/>
            <a:ext cx="81359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В </a:t>
            </a:r>
            <a:r>
              <a:rPr lang="en-US"/>
              <a:t>XIX</a:t>
            </a:r>
            <a:r>
              <a:rPr lang="ru-RU"/>
              <a:t> веке в Эрмитаж начинают систематически поступать произведения русских живописцев (в 1895 году они были переданы Русскому музею). Важными источниками пополнения фондов во второй половине столетия становятся дарения и закупки у отечественных коллекционеров. В музей передаются материалы археологических раскопок, значительно обогатившие его античный отдел. По-прежнему приобретаются отдельные произведения и частные коллекции за рубежом. </a:t>
            </a:r>
          </a:p>
        </p:txBody>
      </p:sp>
      <p:sp>
        <p:nvSpPr>
          <p:cNvPr id="11271" name="AutoShape 11" descr="Полотно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75463" y="5805488"/>
            <a:ext cx="720725" cy="538162"/>
          </a:xfrm>
          <a:prstGeom prst="actionButtonBackPrevious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089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создания музея</a:t>
            </a:r>
            <a:endParaRPr lang="ru-RU" sz="4000" dirty="0"/>
          </a:p>
        </p:txBody>
      </p:sp>
      <p:sp>
        <p:nvSpPr>
          <p:cNvPr id="12291" name="AutoShape 5" descr="Полотно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5805488"/>
            <a:ext cx="504825" cy="503237"/>
          </a:xfrm>
          <a:prstGeom prst="actionButtonForwardNext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6A3500"/>
              </a:solidFill>
            </a:endParaRPr>
          </a:p>
        </p:txBody>
      </p:sp>
      <p:sp>
        <p:nvSpPr>
          <p:cNvPr id="12292" name="AutoShape 6" descr="Полотно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12293" name="AutoShape 8" descr="Полотно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Викторина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395288" y="2636838"/>
            <a:ext cx="8208962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После Великой Октябрьской социалистической революции фонды Эрмитажа существенно пополнились: в музей поступили произведения искусства из многочисленных национализированных частных коллекций и из царских резиденций. На протяжении 1920—1930-х годов в Эрмитаже были организованы новые отделы: первобытной культуры, культуры и искусства народов Востока, истории русской культуры. В послереволюционные годы была впервые осуществлена под руководством А. Н. Бенуа, заведовавшего в то время картинной галереей Эрмитажа, научная экспозиция музея. В основу экспозиции лег принцип расположения материала по историческим периодам и национальным школам.</a:t>
            </a:r>
          </a:p>
        </p:txBody>
      </p:sp>
      <p:sp>
        <p:nvSpPr>
          <p:cNvPr id="12295" name="AutoShape 10" descr="Полотно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92950" y="5805488"/>
            <a:ext cx="647700" cy="538162"/>
          </a:xfrm>
          <a:prstGeom prst="actionButtonBackPrevious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089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создания музея</a:t>
            </a:r>
            <a:endParaRPr lang="ru-RU" sz="4000" dirty="0"/>
          </a:p>
        </p:txBody>
      </p:sp>
      <p:sp>
        <p:nvSpPr>
          <p:cNvPr id="13315" name="AutoShape 5" descr="Полотно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5805488"/>
            <a:ext cx="504825" cy="503237"/>
          </a:xfrm>
          <a:prstGeom prst="actionButtonForwardNext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6A3500"/>
              </a:solidFill>
            </a:endParaRPr>
          </a:p>
        </p:txBody>
      </p:sp>
      <p:sp>
        <p:nvSpPr>
          <p:cNvPr id="13316" name="AutoShape 6" descr="Полотно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13317" name="AutoShape 8" descr="Полотно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Викторина</a:t>
            </a: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95288" y="2565400"/>
            <a:ext cx="8280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Последнее крупное пополнение собрания произошло в 1948 году, когда в Эрмитаж влилась большая часть фондов расформированного Музея Нового западного искусства. Эрмитажные коллекции продолжают обогащаться и в наши дни. У частных владельцев приобретаются отдельные полотна старых мастеров, с выставок закупаются произведения современных зарубежных художников; картины, скульптуры, рисунки дарят музею сами авторы и коллекционеры, важным источником поступления памятников первобытного и древнего искусства по-прежнему являются археологические раскопки.</a:t>
            </a:r>
          </a:p>
        </p:txBody>
      </p:sp>
      <p:sp>
        <p:nvSpPr>
          <p:cNvPr id="13319" name="AutoShape 10" descr="Полотно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19925" y="5805488"/>
            <a:ext cx="649288" cy="538162"/>
          </a:xfrm>
          <a:prstGeom prst="actionButtonBackPrevious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089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создания музея</a:t>
            </a:r>
            <a:endParaRPr lang="ru-RU" sz="4000" dirty="0"/>
          </a:p>
        </p:txBody>
      </p:sp>
      <p:sp>
        <p:nvSpPr>
          <p:cNvPr id="14339" name="AutoShape 5" descr="Полотно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08850" y="5805488"/>
            <a:ext cx="863600" cy="503237"/>
          </a:xfrm>
          <a:prstGeom prst="actionButtonForwardNext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6A3500"/>
              </a:solidFill>
            </a:endParaRPr>
          </a:p>
        </p:txBody>
      </p:sp>
      <p:sp>
        <p:nvSpPr>
          <p:cNvPr id="14340" name="AutoShape 6" descr="Полотно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  <p:sp>
        <p:nvSpPr>
          <p:cNvPr id="14341" name="AutoShape 8" descr="Полотно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Викторина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395288" y="2636838"/>
            <a:ext cx="82089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Главное место в экспозиции Эрмитажа занимают про­изведения классической западноевропейской живописи. Не все этапы ее развития представлены с одинаковой полнотой. Так, в собрании отсутствуют работы многих мастеров раннего Возрождения Италии, ряда крупных художников немецкого и нидерландского Ренессанса: искусство этого периода попало в сферу интересов коллекционеров только в середине </a:t>
            </a:r>
            <a:r>
              <a:rPr lang="en-US"/>
              <a:t>XIX</a:t>
            </a:r>
            <a:r>
              <a:rPr lang="ru-RU"/>
              <a:t> века, когда основное ядро эрмитажной картинной галереи уже сформировалось. </a:t>
            </a:r>
          </a:p>
        </p:txBody>
      </p:sp>
      <p:sp>
        <p:nvSpPr>
          <p:cNvPr id="14343" name="AutoShape 10" descr="Полотно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659563" y="5805488"/>
            <a:ext cx="720725" cy="538162"/>
          </a:xfrm>
          <a:prstGeom prst="actionButtonBackPrevious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089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создания музея</a:t>
            </a:r>
            <a:endParaRPr lang="ru-RU" sz="4000" dirty="0"/>
          </a:p>
        </p:txBody>
      </p:sp>
      <p:sp>
        <p:nvSpPr>
          <p:cNvPr id="15363" name="AutoShape 5" descr="Полотно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24750" y="5805488"/>
            <a:ext cx="647700" cy="503237"/>
          </a:xfrm>
          <a:prstGeom prst="actionButtonForwardNext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6A3500"/>
              </a:solidFill>
            </a:endParaRPr>
          </a:p>
        </p:txBody>
      </p:sp>
      <p:sp>
        <p:nvSpPr>
          <p:cNvPr id="15364" name="AutoShape 8" descr="Полотно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Викторина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468313" y="2622550"/>
            <a:ext cx="8135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Однако и в этих разделах экспозиции можно познакомиться с творениями Симоне Мартини. Филиппино Липпи, Робера Кампена, Гуго ван дер Гуса, Рогира ван дер Вейдена, Лукаса ван Лейдена, Лукаса Кранаха Старшего. В сравнительно небольшом разделе </a:t>
            </a:r>
            <a:r>
              <a:rPr lang="ru-RU">
                <a:hlinkClick r:id="rId4" action="ppaction://hlinksldjump"/>
              </a:rPr>
              <a:t>итальянской живописи </a:t>
            </a:r>
            <a:r>
              <a:rPr lang="ru-RU"/>
              <a:t>Высокого Возрождения имеются первоклассные произведении крупнейших живописцев этой эпохи: Леонардо да Винчи и Рафаэля, Джорджоне и Тициана, Веронезе и Тинторетто. Живопись </a:t>
            </a:r>
            <a:r>
              <a:rPr lang="en-US"/>
              <a:t>XVII</a:t>
            </a:r>
            <a:r>
              <a:rPr lang="ru-RU"/>
              <a:t>—</a:t>
            </a:r>
            <a:r>
              <a:rPr lang="en-US"/>
              <a:t>XVIII</a:t>
            </a:r>
            <a:r>
              <a:rPr lang="ru-RU"/>
              <a:t> веков представлена в музее с исключительной полнотой — как шедеврами ведущих мастеров, так и многочисленными работами менее известных художников. Полотна Караваджо, братьев Карраччи, Тьеполо. Каналетто, Гварди создают широкую панораму развития итальянской живописи </a:t>
            </a:r>
            <a:r>
              <a:rPr lang="en-US"/>
              <a:t>XVII</a:t>
            </a:r>
            <a:r>
              <a:rPr lang="ru-RU"/>
              <a:t>—</a:t>
            </a:r>
            <a:r>
              <a:rPr lang="en-US"/>
              <a:t>XVIII</a:t>
            </a:r>
            <a:r>
              <a:rPr lang="ru-RU"/>
              <a:t> веков. </a:t>
            </a:r>
          </a:p>
        </p:txBody>
      </p:sp>
      <p:sp>
        <p:nvSpPr>
          <p:cNvPr id="15366" name="AutoShape 10" descr="Полотно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75463" y="5805488"/>
            <a:ext cx="649287" cy="538162"/>
          </a:xfrm>
          <a:prstGeom prst="actionButtonBackPrevious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11" descr="Полотно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1341438"/>
            <a:ext cx="2051050" cy="466725"/>
          </a:xfrm>
          <a:prstGeom prst="actionButtonBlank">
            <a:avLst/>
          </a:prstGeom>
          <a:blipFill dpi="0" rotWithShape="1">
            <a:blip r:embed="rId2" cstate="print">
              <a:alphaModFix amt="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6A3500"/>
                </a:solidFill>
              </a:rPr>
              <a:t>Экспонаты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2777</TotalTime>
  <Words>1366</Words>
  <Application>Microsoft Office PowerPoint</Application>
  <PresentationFormat>Экран (4:3)</PresentationFormat>
  <Paragraphs>226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Arial Narrow</vt:lpstr>
      <vt:lpstr>Andalus</vt:lpstr>
      <vt:lpstr>Arial Black</vt:lpstr>
      <vt:lpstr>Aharoni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МОУ Лицей №43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8L04</dc:creator>
  <cp:lastModifiedBy>Ирина</cp:lastModifiedBy>
  <cp:revision>82</cp:revision>
  <dcterms:created xsi:type="dcterms:W3CDTF">2006-03-06T06:33:25Z</dcterms:created>
  <dcterms:modified xsi:type="dcterms:W3CDTF">2014-09-03T16:13:37Z</dcterms:modified>
</cp:coreProperties>
</file>