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67" r:id="rId5"/>
    <p:sldId id="258" r:id="rId6"/>
    <p:sldId id="259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BFEA9D-7ECA-403B-9991-D25B1E6289E5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5DCDAB-30F7-4E65-9B80-D926CEB53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Взаимодействие семьи и школы в воспитании современных детей.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“Главными воспитателями своих детей являются родители. Подрастающее поколение будет таким, какой будет семья” 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ru-RU" dirty="0" smtClean="0"/>
              <a:t>- Всегда находить время, чтобы уделить его ребёнку, поговорить с ним;</a:t>
            </a:r>
          </a:p>
          <a:p>
            <a:r>
              <a:rPr lang="ru-RU" dirty="0" smtClean="0"/>
              <a:t>- Интересоваться проблемами ребенка и помогать развивать свои умения и таланты;</a:t>
            </a:r>
          </a:p>
          <a:p>
            <a:r>
              <a:rPr lang="ru-RU" dirty="0" smtClean="0"/>
              <a:t>- Уважать право ребенка на собственное мнение;</a:t>
            </a:r>
          </a:p>
          <a:p>
            <a:r>
              <a:rPr lang="ru-RU" dirty="0" smtClean="0"/>
              <a:t>- Относиться к ребенку как к равноправному партнеру, который просто пока что обладает меньшим жизненным опытом.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"Наши дети - это наша старость, плохое воспитание - это наше будущее горе, слёзы, это наша вина перед другими людьми, перед всей страной" </a:t>
            </a:r>
          </a:p>
          <a:p>
            <a:r>
              <a:rPr lang="ru-RU" smtClean="0"/>
              <a:t>                                                          А.Макаренко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Современные дети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Проявляют повышенную активность и </a:t>
            </a:r>
            <a:r>
              <a:rPr lang="ru-RU" dirty="0" err="1" smtClean="0"/>
              <a:t>гиперактивность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У них часто снижено внимание.</a:t>
            </a:r>
          </a:p>
          <a:p>
            <a:r>
              <a:rPr lang="ru-RU" dirty="0" smtClean="0"/>
              <a:t>Зачастую не хотят выполнять требования взрослых и иногда даже проявляют агрессию.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835696" y="476672"/>
            <a:ext cx="5050904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УЧЕНИК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51520" y="2780928"/>
            <a:ext cx="3826768" cy="1612776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Учитель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427984" y="2708920"/>
            <a:ext cx="4406208" cy="168478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Семья</a:t>
            </a:r>
            <a:endParaRPr lang="ru-RU" sz="40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3131840" y="1628800"/>
            <a:ext cx="1368152" cy="1944216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499992" y="1628800"/>
            <a:ext cx="1368152" cy="1944216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131840" y="3573016"/>
            <a:ext cx="2736304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Чтобы вырастить полноценного человека, культурную, высоконравственную творческую и социально зрелую личность, необходимо, чтобы учителя и родители действовали как союзники, делясь с детьми добротой, опытом, знаниями. 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Школа может помочь иногда при решении многих вопросов воспитания. Но она никогда не сможет конкурировать с семьей. </a:t>
            </a:r>
          </a:p>
          <a:p>
            <a:endParaRPr lang="ru-RU" dirty="0" smtClean="0"/>
          </a:p>
          <a:p>
            <a:r>
              <a:rPr lang="ru-RU" dirty="0" smtClean="0"/>
              <a:t>Именно семья является самым мощным средством в формировании личности.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Каким вырастет ребенок, во многом зависит от родителей, и от того какое он занимает положение в семье.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Благополучное</a:t>
            </a:r>
            <a:r>
              <a:rPr lang="ru-RU" dirty="0" smtClean="0"/>
              <a:t>, когда семья проявляет разумную заботу о ребенке с учетом возрастных и индивидуальных особенностей, когда заботятся не только о нем, но и он уважает других.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99992" y="2060848"/>
            <a:ext cx="3657600" cy="4572000"/>
          </a:xfrm>
        </p:spPr>
        <p:txBody>
          <a:bodyPr>
            <a:normAutofit/>
          </a:bodyPr>
          <a:lstStyle/>
          <a:p>
            <a:r>
              <a:rPr lang="ru-RU" b="1" dirty="0" smtClean="0"/>
              <a:t>Неблагополучное</a:t>
            </a:r>
            <a:r>
              <a:rPr lang="ru-RU" dirty="0" smtClean="0"/>
              <a:t>, когда он баловень семьи, а затем нередко — деспот семьи, либо изгой и растет как сорная трава, либо он — “квартирант”.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Закончите предложение” 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1. Ребенка постоянно критикуют, он учится ...                                                                                                                                           </a:t>
            </a:r>
          </a:p>
          <a:p>
            <a:pPr>
              <a:lnSpc>
                <a:spcPct val="120000"/>
              </a:lnSpc>
            </a:pPr>
            <a:r>
              <a:rPr lang="ru-RU" sz="5000" b="1" i="1" dirty="0" smtClean="0">
                <a:latin typeface="Arial" pitchFamily="34" charset="0"/>
                <a:cs typeface="Arial" pitchFamily="34" charset="0"/>
              </a:rPr>
              <a:t>2. Ребенок живет во вражде, он учится... </a:t>
            </a:r>
          </a:p>
          <a:p>
            <a:pPr>
              <a:lnSpc>
                <a:spcPct val="120000"/>
              </a:lnSpc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3. Ребенок живет в упреках, он учится... </a:t>
            </a:r>
          </a:p>
          <a:p>
            <a:pPr>
              <a:lnSpc>
                <a:spcPct val="120000"/>
              </a:lnSpc>
            </a:pPr>
            <a:r>
              <a:rPr lang="ru-RU" sz="5000" b="1" i="1" dirty="0" smtClean="0">
                <a:latin typeface="Arial" pitchFamily="34" charset="0"/>
                <a:cs typeface="Arial" pitchFamily="34" charset="0"/>
              </a:rPr>
              <a:t>4. Ребенок растет в терпимости, он учится...    </a:t>
            </a:r>
            <a:r>
              <a:rPr lang="ru-RU" sz="5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</a:t>
            </a:r>
          </a:p>
          <a:p>
            <a:pPr>
              <a:lnSpc>
                <a:spcPct val="120000"/>
              </a:lnSpc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5. Ребенка хвалят, он учится ... </a:t>
            </a:r>
          </a:p>
          <a:p>
            <a:pPr>
              <a:lnSpc>
                <a:spcPct val="120000"/>
              </a:lnSpc>
            </a:pPr>
            <a:r>
              <a:rPr lang="ru-RU" sz="5000" b="1" i="1" dirty="0" smtClean="0">
                <a:latin typeface="Arial" pitchFamily="34" charset="0"/>
                <a:cs typeface="Arial" pitchFamily="34" charset="0"/>
              </a:rPr>
              <a:t>6. Ребенок растет в честности, он учится ... </a:t>
            </a:r>
          </a:p>
          <a:p>
            <a:pPr>
              <a:lnSpc>
                <a:spcPct val="120000"/>
              </a:lnSpc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7. Ребенок растет в безопасности, он учится ...                                                             </a:t>
            </a:r>
          </a:p>
          <a:p>
            <a:pPr>
              <a:lnSpc>
                <a:spcPct val="120000"/>
              </a:lnSpc>
            </a:pPr>
            <a:r>
              <a:rPr lang="ru-RU" sz="5000" b="1" i="1" dirty="0" smtClean="0">
                <a:latin typeface="Arial" pitchFamily="34" charset="0"/>
                <a:cs typeface="Arial" pitchFamily="34" charset="0"/>
              </a:rPr>
              <a:t>8. Ребенка поддерживают, он учится ... </a:t>
            </a:r>
          </a:p>
          <a:p>
            <a:pPr>
              <a:lnSpc>
                <a:spcPct val="120000"/>
              </a:lnSpc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9. Ребенка высмеивают, он учится ... </a:t>
            </a:r>
          </a:p>
          <a:p>
            <a:pPr>
              <a:lnSpc>
                <a:spcPct val="120000"/>
              </a:lnSpc>
            </a:pPr>
            <a:r>
              <a:rPr lang="ru-RU" sz="5000" b="1" i="1" dirty="0" smtClean="0">
                <a:latin typeface="Arial" pitchFamily="34" charset="0"/>
                <a:cs typeface="Arial" pitchFamily="34" charset="0"/>
              </a:rPr>
              <a:t>10. Живет в понимании и дружбе, он учится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r>
              <a:rPr lang="ru-RU" dirty="0" smtClean="0"/>
              <a:t>1. Меня почти во всём поддерживают.</a:t>
            </a:r>
          </a:p>
          <a:p>
            <a:r>
              <a:rPr lang="ru-RU" dirty="0" smtClean="0"/>
              <a:t>2. У нас бывают разногласия, даже ссоры с родителями.</a:t>
            </a:r>
          </a:p>
          <a:p>
            <a:r>
              <a:rPr lang="ru-RU" dirty="0" smtClean="0"/>
              <a:t>3. Мне бывает трудно дома.</a:t>
            </a:r>
          </a:p>
          <a:p>
            <a:r>
              <a:rPr lang="ru-RU" dirty="0" smtClean="0"/>
              <a:t>4. Ко мне предъявляют слишком высокие требования в учёбе.</a:t>
            </a:r>
          </a:p>
          <a:p>
            <a:r>
              <a:rPr lang="ru-RU" dirty="0" smtClean="0"/>
              <a:t>5. Меня во многом ограничивают.</a:t>
            </a:r>
          </a:p>
          <a:p>
            <a:r>
              <a:rPr lang="ru-RU" dirty="0" smtClean="0"/>
              <a:t>6. Дома считаются с тем, что бы мне хотелось иметь из одежды, с другими нуждами.</a:t>
            </a:r>
          </a:p>
          <a:p>
            <a:r>
              <a:rPr lang="ru-RU" dirty="0" smtClean="0"/>
              <a:t>7. Мне дают карманные деньги.</a:t>
            </a:r>
          </a:p>
          <a:p>
            <a:r>
              <a:rPr lang="ru-RU" dirty="0" smtClean="0"/>
              <a:t>8. У нас дома бывают одноклассники, друзья.</a:t>
            </a:r>
          </a:p>
          <a:p>
            <a:r>
              <a:rPr lang="ru-RU" dirty="0" smtClean="0"/>
              <a:t>9. Мне хотелось бы иметь больше самостоятельности.</a:t>
            </a:r>
          </a:p>
          <a:p>
            <a:r>
              <a:rPr lang="ru-RU" dirty="0" smtClean="0"/>
              <a:t>10. Родители заняты только собой.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859216" cy="6285312"/>
          </a:xfrm>
        </p:spPr>
        <p:txBody>
          <a:bodyPr/>
          <a:lstStyle/>
          <a:p>
            <a:r>
              <a:rPr lang="ru-RU" dirty="0" smtClean="0"/>
              <a:t>Если вы ответили "верно" на </a:t>
            </a:r>
            <a:r>
              <a:rPr lang="ru-RU" b="1" dirty="0" smtClean="0"/>
              <a:t>большинство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№: 3, 4, 8, 10, 12, 14, 15, 16, 18, 20, 24, 26, 27, 29, 37, 38, 39, 40, 42, 43, 44, 45, 46, 47, 49, 52, 53, 55, 56, 60</a:t>
            </a:r>
            <a:endParaRPr lang="ru-RU" dirty="0" smtClean="0"/>
          </a:p>
          <a:p>
            <a:r>
              <a:rPr lang="ru-RU" i="1" dirty="0" smtClean="0"/>
              <a:t>Если вы ответили "верно" на большинство №: 6, 9, 21, 25, 31, 34, 35, 36.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Если вы ответили "верно" на большинство №: 1, 5, 7, 28, 32, 41, 58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i="1" dirty="0" smtClean="0"/>
              <a:t>Если вы ответили "верно" на большинство №: 2, 19, 30, 48, 50, 57, 59</a:t>
            </a: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Если вы ответили "верно" на большинство №: 9, 11, 13, 17, 22, 28, 54, 61, 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637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Взаимодействие семьи и школы в воспитании современных детей.</vt:lpstr>
      <vt:lpstr>Современные дети</vt:lpstr>
      <vt:lpstr>УЧЕНИК</vt:lpstr>
      <vt:lpstr>Слайд 4</vt:lpstr>
      <vt:lpstr>Слайд 5</vt:lpstr>
      <vt:lpstr>Каким вырастет ребенок, во многом зависит от родителей, и от того какое он занимает положение в семье.</vt:lpstr>
      <vt:lpstr>  “Закончите предложение”  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семьи и школы в воспитании современных детей.</dc:title>
  <dc:creator>biol</dc:creator>
  <cp:lastModifiedBy>biol</cp:lastModifiedBy>
  <cp:revision>9</cp:revision>
  <dcterms:created xsi:type="dcterms:W3CDTF">2014-03-18T08:28:07Z</dcterms:created>
  <dcterms:modified xsi:type="dcterms:W3CDTF">2014-03-18T10:13:57Z</dcterms:modified>
</cp:coreProperties>
</file>