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1" r:id="rId3"/>
    <p:sldId id="267" r:id="rId4"/>
    <p:sldId id="288" r:id="rId5"/>
    <p:sldId id="287" r:id="rId6"/>
    <p:sldId id="271" r:id="rId7"/>
    <p:sldId id="303" r:id="rId8"/>
    <p:sldId id="293" r:id="rId9"/>
    <p:sldId id="295" r:id="rId10"/>
    <p:sldId id="298" r:id="rId11"/>
    <p:sldId id="300" r:id="rId12"/>
    <p:sldId id="273" r:id="rId13"/>
    <p:sldId id="276" r:id="rId14"/>
    <p:sldId id="289" r:id="rId15"/>
    <p:sldId id="278" r:id="rId16"/>
    <p:sldId id="302" r:id="rId17"/>
    <p:sldId id="299" r:id="rId18"/>
    <p:sldId id="282" r:id="rId19"/>
    <p:sldId id="284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BA5"/>
    <a:srgbClr val="6E558D"/>
    <a:srgbClr val="99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41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375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620688"/>
            <a:ext cx="7488832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«Использование элементов  ИКТ- в работе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учителя- логопеда  , как способ повышения  мотивации учащихся к усвоению общеобразовательной программы  в условиях ФГОС.    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797152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Учитель-логопед  МБОУ  СОШ №3 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Гиагинского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р-на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Дмитрачкова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Светлана Петровна.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3058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Дидактический материал для оценки уровня речевого развития детей</a:t>
            </a:r>
            <a:endParaRPr lang="ru-RU" sz="3600" i="1" dirty="0">
              <a:solidFill>
                <a:srgbClr val="FF0000"/>
              </a:solidFill>
            </a:endParaRPr>
          </a:p>
        </p:txBody>
      </p:sp>
      <p:pic>
        <p:nvPicPr>
          <p:cNvPr id="6" name="Picture 2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4221088"/>
            <a:ext cx="3620586" cy="2234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2" descr="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3814762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857364"/>
            <a:ext cx="3786214" cy="2170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4" descr="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55576" y="1988840"/>
            <a:ext cx="3571900" cy="2052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71472" y="1500174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Звукопроизношение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>
            <a:endCxn id="11" idx="0"/>
          </p:cNvCxnSpPr>
          <p:nvPr/>
        </p:nvCxnSpPr>
        <p:spPr>
          <a:xfrm rot="5400000">
            <a:off x="2434369" y="188168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Использование презентации на фронтальных занятиях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01008"/>
            <a:ext cx="3071834" cy="2303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00528" cy="3833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8" descr="C:\Documents and Settings\323\Рабочий стол\Портфель\большие анимашки\5077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484784"/>
            <a:ext cx="30734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075240" cy="50405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1"/>
            <a:ext cx="7992888" cy="460851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000" b="1" i="1" u="sng" dirty="0" smtClean="0">
                <a:solidFill>
                  <a:srgbClr val="FF0000"/>
                </a:solidFill>
              </a:rPr>
              <a:t>Использование интерактивной доски на логопедических занятиях позволяет:</a:t>
            </a:r>
          </a:p>
          <a:p>
            <a:pPr lvl="0"/>
            <a:r>
              <a:rPr lang="ru-RU" sz="5900" dirty="0" smtClean="0"/>
              <a:t>повышать качество обучения учащихся –</a:t>
            </a:r>
            <a:r>
              <a:rPr lang="ru-RU" sz="5900" dirty="0" err="1" smtClean="0"/>
              <a:t>логопадов</a:t>
            </a:r>
            <a:r>
              <a:rPr lang="ru-RU" sz="5900" dirty="0" smtClean="0"/>
              <a:t>.</a:t>
            </a:r>
          </a:p>
          <a:p>
            <a:pPr lvl="0"/>
            <a:r>
              <a:rPr lang="ru-RU" sz="5900" dirty="0" smtClean="0"/>
              <a:t>развивать ВПФ  (память, восприятие, внимание, мышление) способом повышения уровня наглядности;</a:t>
            </a:r>
          </a:p>
          <a:p>
            <a:pPr lvl="0"/>
            <a:r>
              <a:rPr lang="ru-RU" sz="5900" dirty="0" smtClean="0"/>
              <a:t>развивать  мелкую, крупную и артикуляционную моторику, навыки пространственной ориентации, точность движений рук;</a:t>
            </a:r>
          </a:p>
          <a:p>
            <a:pPr lvl="0"/>
            <a:r>
              <a:rPr lang="ru-RU" sz="5900" dirty="0" smtClean="0"/>
              <a:t>увеличивать работоспособность и повышать мотивацию при профилактике и коррекции речевых нарушений;</a:t>
            </a:r>
          </a:p>
          <a:p>
            <a:pPr lvl="0"/>
            <a:r>
              <a:rPr lang="ru-RU" sz="5900" dirty="0" smtClean="0"/>
              <a:t>создать психологический комфорт на </a:t>
            </a:r>
            <a:r>
              <a:rPr lang="ru-RU" sz="5900" dirty="0" err="1" smtClean="0"/>
              <a:t>коррекционно</a:t>
            </a:r>
            <a:r>
              <a:rPr lang="ru-RU" sz="5900" dirty="0" smtClean="0"/>
              <a:t> – развивающих занятиях.</a:t>
            </a:r>
          </a:p>
          <a:p>
            <a:endParaRPr lang="ru-RU" sz="51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6864" cy="64807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</a:rPr>
              <a:t>Использование интерактивной доски  в коррекционно-развивающей работе логопеда помогает решать следующие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3"/>
            <a:ext cx="7715200" cy="417646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/>
              <a:t>Образовательные:</a:t>
            </a:r>
            <a:r>
              <a:rPr lang="ru-RU" sz="2400" dirty="0" smtClean="0"/>
              <a:t> развивать навыки языкового анализа и синтеза; расширять и активизировать словарный запас; формировать грамматический строй речи; развивать связную речь и орфографическую зоркость.</a:t>
            </a:r>
          </a:p>
          <a:p>
            <a:pPr algn="just">
              <a:buNone/>
            </a:pPr>
            <a:r>
              <a:rPr lang="ru-RU" sz="2400" b="1" dirty="0" smtClean="0"/>
              <a:t>Коррекционные: </a:t>
            </a:r>
            <a:r>
              <a:rPr lang="ru-RU" sz="2400" dirty="0" smtClean="0"/>
              <a:t>развивать индивидуальные способности учащихся в речевой деятельности; развивать психические процессы, а так же мелкую и общую моторику.</a:t>
            </a:r>
          </a:p>
          <a:p>
            <a:pPr>
              <a:buNone/>
            </a:pPr>
            <a:r>
              <a:rPr lang="ru-RU" sz="2400" b="1" dirty="0" smtClean="0"/>
              <a:t>Воспитательные:</a:t>
            </a:r>
            <a:r>
              <a:rPr lang="ru-RU" sz="2400" dirty="0" smtClean="0"/>
              <a:t> воспитание инициативности, сотрудничества, доброжелательности, ответственности.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99592" y="578001"/>
            <a:ext cx="748883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сновные достоинства при работе с интерактивной доской 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Наглядность, развитие образного мышления.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Доступность и простоту влияния (управления) на динамические модели заданных процессов, что улучшает их понимание.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двигательной памяти при изучении нового материала.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испачканные мелом руки и одежду при работе у доски.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Культуру работы с объектами цифровой информации и графическими интерфейсами.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Примерные задания для работы на интерактивной доске во время логопедических занятий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Учитель НШ.S2034\Desktop\Безымянный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456384" cy="3096344"/>
          </a:xfrm>
          <a:prstGeom prst="rect">
            <a:avLst/>
          </a:prstGeom>
          <a:noFill/>
        </p:spPr>
      </p:pic>
      <p:pic>
        <p:nvPicPr>
          <p:cNvPr id="1027" name="Picture 3" descr="C:\Users\Учитель НШ.S2034\Desktop\Безымянный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416491" cy="3528392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4087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8675687" cy="2490787"/>
          </a:xfrm>
        </p:spPr>
        <p:txBody>
          <a:bodyPr/>
          <a:lstStyle/>
          <a:p>
            <a:pPr>
              <a:buClr>
                <a:srgbClr val="09090B"/>
              </a:buClr>
              <a:buSzPct val="85000"/>
              <a:buFontTx/>
              <a:buChar char="•"/>
            </a:pPr>
            <a:r>
              <a:rPr lang="ru-RU" b="1" i="1">
                <a:solidFill>
                  <a:srgbClr val="09090B"/>
                </a:solidFill>
              </a:rPr>
              <a:t>Машина бабушка жарит вкусные… .</a:t>
            </a:r>
          </a:p>
          <a:p>
            <a:pPr>
              <a:buClr>
                <a:srgbClr val="09090B"/>
              </a:buClr>
              <a:buSzPct val="85000"/>
              <a:buFontTx/>
              <a:buChar char="•"/>
            </a:pPr>
            <a:r>
              <a:rPr lang="ru-RU" b="1" i="1">
                <a:solidFill>
                  <a:srgbClr val="09090B"/>
                </a:solidFill>
              </a:rPr>
              <a:t>На лужайке шалил непослушный  ... . </a:t>
            </a:r>
          </a:p>
          <a:p>
            <a:pPr>
              <a:buClr>
                <a:srgbClr val="09090B"/>
              </a:buClr>
              <a:buSzPct val="85000"/>
              <a:buFontTx/>
              <a:buChar char="•"/>
            </a:pPr>
            <a:r>
              <a:rPr lang="ru-RU" b="1" i="1">
                <a:solidFill>
                  <a:srgbClr val="09090B"/>
                </a:solidFill>
              </a:rPr>
              <a:t>На дорожке, у окошка квакала  ... .</a:t>
            </a:r>
          </a:p>
          <a:p>
            <a:pPr>
              <a:buClr>
                <a:srgbClr val="09090B"/>
              </a:buClr>
              <a:buSzPct val="85000"/>
              <a:buFontTx/>
              <a:buChar char="•"/>
            </a:pPr>
            <a:r>
              <a:rPr lang="ru-RU" b="1" i="1">
                <a:solidFill>
                  <a:srgbClr val="09090B"/>
                </a:solidFill>
              </a:rPr>
              <a:t>Весь день лил проливной  ... .</a:t>
            </a:r>
          </a:p>
        </p:txBody>
      </p:sp>
      <p:pic>
        <p:nvPicPr>
          <p:cNvPr id="95236" name="Picture 4" descr="медвежонок_re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508500"/>
            <a:ext cx="194468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 descr="лягушка_res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5229225"/>
            <a:ext cx="18716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дождь_re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300663"/>
            <a:ext cx="18002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пирожки_resiz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508500"/>
            <a:ext cx="17287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0" name="WordArt 8" descr="Сферы"/>
          <p:cNvSpPr>
            <a:spLocks noChangeArrowheads="1" noChangeShapeType="1" noTextEdit="1"/>
          </p:cNvSpPr>
          <p:nvPr/>
        </p:nvSpPr>
        <p:spPr bwMode="auto">
          <a:xfrm>
            <a:off x="1042988" y="620688"/>
            <a:ext cx="7705725" cy="7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Допиши словечко!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547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dirty="0" err="1" smtClean="0">
                <a:solidFill>
                  <a:srgbClr val="FF0000"/>
                </a:solidFill>
                <a:effectLst/>
              </a:rPr>
              <a:t>Здоровьесбережение</a:t>
            </a:r>
            <a:endParaRPr lang="ru-RU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7715200" cy="56160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Санитарно – гигиенические требования к работе с компьютером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(4.19. </a:t>
            </a:r>
            <a:r>
              <a:rPr lang="ru-RU" sz="2000" dirty="0" err="1" smtClean="0">
                <a:solidFill>
                  <a:srgbClr val="002060"/>
                </a:solidFill>
              </a:rPr>
              <a:t>СанПин</a:t>
            </a:r>
            <a:r>
              <a:rPr lang="ru-RU" sz="2000" dirty="0" smtClean="0">
                <a:solidFill>
                  <a:srgbClr val="002060"/>
                </a:solidFill>
              </a:rPr>
              <a:t> 2.4.1. 2660-10):</a:t>
            </a:r>
          </a:p>
          <a:p>
            <a:pPr lvl="0"/>
            <a:r>
              <a:rPr lang="ru-RU" sz="1800" dirty="0" smtClean="0"/>
              <a:t>Детям младшего школьного возраста допустимо проводить у экрана компьютера не более </a:t>
            </a:r>
            <a:r>
              <a:rPr lang="ru-RU" sz="1800" b="1" smtClean="0"/>
              <a:t>15-20</a:t>
            </a:r>
            <a:r>
              <a:rPr lang="ru-RU" sz="1800" smtClean="0"/>
              <a:t> минут;</a:t>
            </a:r>
            <a:endParaRPr lang="ru-RU" sz="1800" dirty="0" smtClean="0"/>
          </a:p>
          <a:p>
            <a:pPr lvl="0"/>
            <a:r>
              <a:rPr lang="ru-RU" sz="1800" dirty="0" smtClean="0"/>
              <a:t>Учащиеся при работе за компьютером должны сидеть правильно, это  поможет не допустить лишней перегрузки:</a:t>
            </a:r>
          </a:p>
          <a:p>
            <a:pPr>
              <a:buNone/>
            </a:pPr>
            <a:r>
              <a:rPr lang="ru-RU" sz="1800" dirty="0" smtClean="0"/>
              <a:t>- </a:t>
            </a:r>
            <a:r>
              <a:rPr lang="ru-RU" sz="1600" i="1" dirty="0" smtClean="0"/>
              <a:t>стул должен быть со спинкой;</a:t>
            </a:r>
          </a:p>
          <a:p>
            <a:pPr>
              <a:buNone/>
            </a:pPr>
            <a:r>
              <a:rPr lang="ru-RU" sz="1600" i="1" dirty="0" smtClean="0"/>
              <a:t>- клавиатура и мышь должны располагаться так, чтобы предплечья рук лежали на столе;</a:t>
            </a:r>
          </a:p>
          <a:p>
            <a:pPr>
              <a:buNone/>
            </a:pPr>
            <a:r>
              <a:rPr lang="ru-RU" sz="1600" i="1" dirty="0" smtClean="0"/>
              <a:t>- глаза должны быть на уровне середины или 2/3 экрана монитора;</a:t>
            </a:r>
          </a:p>
          <a:p>
            <a:pPr>
              <a:buNone/>
            </a:pPr>
            <a:r>
              <a:rPr lang="ru-RU" sz="1600" i="1" dirty="0" smtClean="0"/>
              <a:t>- расстояние от глаз до экрана монитора не должно быть менее 60-70 см;</a:t>
            </a:r>
          </a:p>
          <a:p>
            <a:pPr>
              <a:buNone/>
            </a:pPr>
            <a:r>
              <a:rPr lang="ru-RU" sz="1600" i="1" dirty="0" smtClean="0"/>
              <a:t>- источники освещения в комнате не должны вызывать блики на экране.</a:t>
            </a:r>
          </a:p>
          <a:p>
            <a:pPr lvl="0"/>
            <a:r>
              <a:rPr lang="ru-RU" sz="1800" dirty="0" smtClean="0"/>
              <a:t>Целесообразно во время и после занятия проводить динамические паузы,     прежде всего, гимнастику для глаз.</a:t>
            </a:r>
          </a:p>
          <a:p>
            <a:pPr eaLnBrk="1" hangingPunct="1"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Выводы: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3"/>
            <a:ext cx="7560840" cy="396043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1.</a:t>
            </a:r>
            <a:r>
              <a:rPr lang="ru-RU" sz="2000" dirty="0" smtClean="0"/>
              <a:t> </a:t>
            </a:r>
            <a:r>
              <a:rPr lang="ru-RU" sz="2000" u="sng" dirty="0" smtClean="0"/>
              <a:t>Диагностирование учащихся </a:t>
            </a:r>
            <a:r>
              <a:rPr lang="ru-RU" sz="2000" dirty="0" smtClean="0"/>
              <a:t>с помощью ИКТ позволяет более объективно и дифференцированно оценить их речевые возможности;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2.</a:t>
            </a:r>
            <a:r>
              <a:rPr lang="ru-RU" sz="2000" dirty="0" smtClean="0"/>
              <a:t> </a:t>
            </a:r>
            <a:r>
              <a:rPr lang="ru-RU" sz="2000" u="sng" dirty="0" smtClean="0"/>
              <a:t>Система</a:t>
            </a:r>
            <a:r>
              <a:rPr lang="ru-RU" sz="2000" dirty="0" smtClean="0"/>
              <a:t> приемов дифференцированного и индивидуального (компьютерного) </a:t>
            </a:r>
            <a:r>
              <a:rPr lang="ru-RU" sz="2000" u="sng" dirty="0" smtClean="0"/>
              <a:t>коррекционного воздействия</a:t>
            </a:r>
            <a:r>
              <a:rPr lang="ru-RU" sz="2000" dirty="0" smtClean="0"/>
              <a:t>, в сочетании с традиционными средствами, составляет основу методической технологии логопедической работы с применением компьютерных программ;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3.</a:t>
            </a:r>
            <a:r>
              <a:rPr lang="ru-RU" sz="2000" dirty="0" smtClean="0"/>
              <a:t> </a:t>
            </a:r>
            <a:r>
              <a:rPr lang="ru-RU" sz="2000" u="sng" dirty="0" smtClean="0"/>
              <a:t>Результаты обучения детей</a:t>
            </a:r>
            <a:r>
              <a:rPr lang="ru-RU" sz="2000" dirty="0" smtClean="0"/>
              <a:t> свидетельствуют о том, что специальные приемы </a:t>
            </a:r>
            <a:r>
              <a:rPr lang="ru-RU" sz="2000" dirty="0" err="1" smtClean="0"/>
              <a:t>компьютерно</a:t>
            </a:r>
            <a:r>
              <a:rPr lang="ru-RU" sz="2000" dirty="0" smtClean="0"/>
              <a:t> - опосредованного логопедического воздействия оптимизируют процесс коррекции звукопроизношения, устной и письменной речи, что в целом содействуют гармонизации развития личности.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396044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Скажи мне ,и я забуду,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покажи мне, и я запомню, дай мне действовать самому,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и я научусь.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                                                Сократ.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305800" cy="4214842"/>
          </a:xfrm>
        </p:spPr>
        <p:txBody>
          <a:bodyPr>
            <a:normAutofit fontScale="90000"/>
          </a:bodyPr>
          <a:lstStyle/>
          <a:p>
            <a:r>
              <a:rPr lang="ru-RU" sz="4900" i="1" dirty="0" smtClean="0">
                <a:solidFill>
                  <a:srgbClr val="FF0000"/>
                </a:solidFill>
              </a:rPr>
              <a:t>Недостаточно только получить знания; </a:t>
            </a:r>
            <a:br>
              <a:rPr lang="ru-RU" sz="4900" i="1" dirty="0" smtClean="0">
                <a:solidFill>
                  <a:srgbClr val="FF0000"/>
                </a:solidFill>
              </a:rPr>
            </a:br>
            <a:r>
              <a:rPr lang="ru-RU" sz="4900" i="1" dirty="0" smtClean="0">
                <a:solidFill>
                  <a:srgbClr val="FF0000"/>
                </a:solidFill>
              </a:rPr>
              <a:t>надо найти им приложение.</a:t>
            </a:r>
            <a:br>
              <a:rPr lang="ru-RU" sz="4900" i="1" dirty="0" smtClean="0">
                <a:solidFill>
                  <a:srgbClr val="FF0000"/>
                </a:solidFill>
              </a:rPr>
            </a:br>
            <a:r>
              <a:rPr lang="ru-RU" sz="4900" i="1" dirty="0" smtClean="0">
                <a:solidFill>
                  <a:srgbClr val="FF0000"/>
                </a:solidFill>
              </a:rPr>
              <a:t>Недостаточно только желать; надо делать!</a:t>
            </a:r>
            <a:r>
              <a:rPr lang="ru-RU" sz="5400" i="1" dirty="0" smtClean="0">
                <a:solidFill>
                  <a:srgbClr val="FF0000"/>
                </a:solidFill>
              </a:rPr>
              <a:t/>
            </a:r>
            <a:br>
              <a:rPr lang="ru-RU" sz="5400" i="1" dirty="0" smtClean="0">
                <a:solidFill>
                  <a:srgbClr val="FF0000"/>
                </a:solidFill>
              </a:rPr>
            </a:br>
            <a:r>
              <a:rPr lang="ru-RU" sz="5400" i="1" u="sng" dirty="0" smtClean="0">
                <a:solidFill>
                  <a:srgbClr val="FF0000"/>
                </a:solidFill>
              </a:rPr>
              <a:t>Иоганн Вольфганг Гёте</a:t>
            </a:r>
            <a:r>
              <a:rPr lang="ru-RU" sz="5400" u="sng" dirty="0" smtClean="0">
                <a:solidFill>
                  <a:schemeClr val="tx1"/>
                </a:solidFill>
              </a:rPr>
              <a:t>.</a:t>
            </a:r>
            <a:endParaRPr lang="ru-RU" sz="54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темы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908720"/>
            <a:ext cx="8280920" cy="1044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Коррекция недостатков устной и письменной речи учащихся требует систематических занятий, отнимает много сил и времени у детей.</a:t>
            </a:r>
            <a:endParaRPr lang="ru-RU" sz="2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923928" y="1988840"/>
            <a:ext cx="144016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564904"/>
            <a:ext cx="828092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 учащихся  наблюдается  снижение интереса к обучению, нежелание посещать дополнительные занятия, повышение утомляемости.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923928" y="3573016"/>
            <a:ext cx="122413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4077072"/>
            <a:ext cx="8136904" cy="17281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Чтобы заинтересовать учащихся нужны </a:t>
            </a:r>
            <a:r>
              <a:rPr lang="ru-RU" sz="2000" b="1" dirty="0" smtClean="0"/>
              <a:t>нестандартные подходы, индивидуальные программы развития ВПФ. </a:t>
            </a:r>
          </a:p>
          <a:p>
            <a:pPr algn="ctr"/>
            <a:r>
              <a:rPr lang="ru-RU" sz="2000" dirty="0" smtClean="0"/>
              <a:t>Подача материала на логопедическом занятии должна быть другой, более </a:t>
            </a:r>
            <a:r>
              <a:rPr lang="ru-RU" sz="2000" b="1" dirty="0" smtClean="0"/>
              <a:t>индивидуализированной</a:t>
            </a:r>
            <a:r>
              <a:rPr lang="ru-RU" sz="2000" dirty="0" smtClean="0"/>
              <a:t>, чем на уроке в классе и  </a:t>
            </a:r>
            <a:r>
              <a:rPr lang="ru-RU" sz="2000" b="1" dirty="0" smtClean="0"/>
              <a:t>компьютерные технологии </a:t>
            </a:r>
            <a:r>
              <a:rPr lang="ru-RU" sz="2000" dirty="0" smtClean="0"/>
              <a:t>помогают решить эту задачу.</a:t>
            </a:r>
          </a:p>
          <a:p>
            <a:pPr algn="ctr"/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Цели применения информационных технологий на логопункте: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•повышение учебной мотивации учащихся и эффективности усвоения ими знаний, умений и навыков;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•интенсификация работы с результатами логопедических мониторинговых исследований, повышение качества делопроизводства.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55576" y="1046998"/>
            <a:ext cx="756084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Цели применения информационных технологий на </a:t>
            </a:r>
            <a:r>
              <a:rPr kumimoji="0" lang="ru-RU" sz="360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логопункте</a:t>
            </a:r>
            <a:r>
              <a:rPr kumimoji="0" lang="ru-RU" sz="3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6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•повышение учебной мотивации учащихся и эффективности усвоения ими знаний, умений и навыков;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•интенсификация работы с результатами логопедических мониторинговых исследований, повышение качества                        делопроизводства.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3104" y="2148116"/>
            <a:ext cx="2391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Цели применения информационных технологий на логопункте: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•повышение учебной мотивации учащихся и эффективности усвоения ими знаний, умений и навыков;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•интенсификация работы с результатами логопедических мониторинговых исследований, повышение качества делопроизводства.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Цели применения информационных технологий на логопункте: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•повышение учебной мотивации учащихся и эффективности усвоения ими знаний, умений и навыков;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•интенсификация работы с результатами логопедических мониторинговых исследований, повышение качества делопроизводства.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Цели применения информационных технологий на логопункте: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•повышение учебной мотивации учащихся и эффективности усвоения ими знаний, умений и навыков;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•интенсификация работы с результатами логопедических мониторинговых исследований, повышение качества делопроизводства.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557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Цели применения информационных технологий на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логопункте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•повышение учебной мотивации учащихся и эффективности усвоения ими знаний, умений и навыков;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•интенсификация работы с результатами логопедических мониторинговых исследований, повышение качества делопроизводства.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7544" y="1088740"/>
            <a:ext cx="81369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Задачи: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•исследовать рынок компьютерных обучающих и коррекционных программ и технологий;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•отобрать программы, наиболее приемлемые в логопедической работе;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•разработать демонстрационные материалы для использования в коррекционных программах;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•создать базу данных речевого развития учащихся начальной школы;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•разработать контрольно-измерительные материалы для мониторинга развития навыков письма и чтения;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•разработать электронно-информационную среду («Речевая карта») для фиксирования результатов измерений и динамики развития речевых способностей обучающихся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логопункте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48872" cy="360040"/>
          </a:xfrm>
        </p:spPr>
        <p:txBody>
          <a:bodyPr>
            <a:normAutofit fontScale="90000"/>
          </a:bodyPr>
          <a:lstStyle/>
          <a:p>
            <a:r>
              <a:rPr lang="ru-RU" sz="3200" i="1" dirty="0" err="1" smtClean="0">
                <a:solidFill>
                  <a:srgbClr val="FF0000"/>
                </a:solidFill>
              </a:rPr>
              <a:t>ИКТ-технологии</a:t>
            </a:r>
            <a:r>
              <a:rPr lang="ru-RU" sz="3200" i="1" dirty="0" smtClean="0">
                <a:solidFill>
                  <a:srgbClr val="FF0000"/>
                </a:solidFill>
              </a:rPr>
              <a:t> позволяют осуществить: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200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Самооценивание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/>
              <a:t>Взаимооценивание</a:t>
            </a: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Независимая оценка (компьютер)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Оценка работы учителем-логопедом</a:t>
            </a:r>
            <a:endParaRPr lang="ru-RU" sz="2400" dirty="0"/>
          </a:p>
        </p:txBody>
      </p:sp>
      <p:pic>
        <p:nvPicPr>
          <p:cNvPr id="1027" name="Picture 3" descr="\\Fs1\obmen\СЛУЖБА  СОПРОВОЖДЕНИЯ\ИКТ\фото ИКТ\DSC08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73016"/>
            <a:ext cx="2784309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Учитель НШ\Desktop\ИКТ-семинар\Logope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2016224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08720"/>
            <a:ext cx="1956266" cy="1916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12976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149080"/>
            <a:ext cx="2016224" cy="20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305549" y="831355"/>
            <a:ext cx="1800201" cy="1810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3284984"/>
            <a:ext cx="2304256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ИКТ – технологии в коррекции звукопроизношения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3495" b="59593"/>
          <a:stretch>
            <a:fillRect/>
          </a:stretch>
        </p:blipFill>
        <p:spPr bwMode="auto">
          <a:xfrm>
            <a:off x="2195736" y="3645024"/>
            <a:ext cx="2020468" cy="19691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610" r="44482" b="59265"/>
          <a:stretch>
            <a:fillRect/>
          </a:stretch>
        </p:blipFill>
        <p:spPr bwMode="auto">
          <a:xfrm>
            <a:off x="6012160" y="3717032"/>
            <a:ext cx="1891742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27584" y="908720"/>
            <a:ext cx="74888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</a:rPr>
              <a:t>Мультимедийные</a:t>
            </a:r>
            <a:r>
              <a:rPr lang="ru-RU" sz="2000" b="1" dirty="0" smtClean="0">
                <a:solidFill>
                  <a:srgbClr val="FF0000"/>
                </a:solidFill>
              </a:rPr>
              <a:t> пособия направлены на формирование: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просодических компонентов речи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слухового восприятия (ритм)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звукового анализа и синтеза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развитие навыков правильного произношения(звук, слог, слово)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связной речи (самостоятельно выстраивать предложение)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73016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692696"/>
            <a:ext cx="8856984" cy="864096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</a:rPr>
              <a:t>Преимущества использования </a:t>
            </a:r>
            <a:r>
              <a:rPr lang="ru-RU" sz="2700" b="1" i="1" dirty="0" err="1" smtClean="0">
                <a:solidFill>
                  <a:srgbClr val="FF0000"/>
                </a:solidFill>
              </a:rPr>
              <a:t>мультимедийных</a:t>
            </a:r>
            <a:r>
              <a:rPr lang="ru-RU" sz="2700" b="1" i="1" dirty="0" smtClean="0">
                <a:solidFill>
                  <a:srgbClr val="FF0000"/>
                </a:solidFill>
              </a:rPr>
              <a:t> ресурсов на логопедических занятиях: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7632848" cy="44644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 обеспечение психологического комфорта на занятиях;  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повышение мотивации для преодоления трудностей в речи учащихся;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 развитие ВПФ: восприятия, </a:t>
            </a:r>
            <a:r>
              <a:rPr lang="ru-RU" dirty="0" err="1" smtClean="0"/>
              <a:t>внимания,памяти</a:t>
            </a:r>
            <a:r>
              <a:rPr lang="ru-RU" dirty="0" smtClean="0"/>
              <a:t>  и мышления способом повышения уровня наглядности;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совершенствование навыков ориентировки в пространстве, развитие артикуляционной и мелкой моторики рук;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всестороннее развитие речи;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личностное развитие </a:t>
            </a:r>
            <a:r>
              <a:rPr lang="ru-RU" dirty="0" err="1" smtClean="0"/>
              <a:t>учашихся</a:t>
            </a:r>
            <a:r>
              <a:rPr lang="ru-RU" dirty="0" smtClean="0"/>
              <a:t> в социуме;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/>
              <a:t>повышение качества обучения и работоспособности учащихся с ограниченными возможностями здоровья.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www.logoped.ru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921</Words>
  <Application>Microsoft Office PowerPoint</Application>
  <PresentationFormat>Экран (4:3)</PresentationFormat>
  <Paragraphs>113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Скажи мне ,и я забуду,  покажи мне, и я запомню, дай мне действовать самому,  и я научусь.                                                  Сократ.</vt:lpstr>
      <vt:lpstr>Актуальность темы</vt:lpstr>
      <vt:lpstr>Слайд 4</vt:lpstr>
      <vt:lpstr>Слайд 5</vt:lpstr>
      <vt:lpstr>ИКТ-технологии позволяют осуществить:</vt:lpstr>
      <vt:lpstr> </vt:lpstr>
      <vt:lpstr>ИКТ – технологии в коррекции звукопроизношения</vt:lpstr>
      <vt:lpstr>Преимущества использования мультимедийных ресурсов на логопедических занятиях: </vt:lpstr>
      <vt:lpstr>Дидактический материал для оценки уровня речевого развития детей</vt:lpstr>
      <vt:lpstr>Использование презентации на фронтальных занятиях</vt:lpstr>
      <vt:lpstr>. </vt:lpstr>
      <vt:lpstr>Использование интерактивной доски  в коррекционно-развивающей работе логопеда помогает решать следующие задачи: </vt:lpstr>
      <vt:lpstr>Слайд 14</vt:lpstr>
      <vt:lpstr>Примерные задания для работы на интерактивной доске во время логопедических занятий</vt:lpstr>
      <vt:lpstr>Слайд 16</vt:lpstr>
      <vt:lpstr>Слайд 17</vt:lpstr>
      <vt:lpstr>Здоровьесбережение</vt:lpstr>
      <vt:lpstr>Выводы: </vt:lpstr>
      <vt:lpstr>Недостаточно только получить знания;  надо найти им приложение. Недостаточно только желать; надо делать! Иоганн Вольфганг Гёте.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Евгения</cp:lastModifiedBy>
  <cp:revision>53</cp:revision>
  <dcterms:created xsi:type="dcterms:W3CDTF">2013-07-29T17:42:42Z</dcterms:created>
  <dcterms:modified xsi:type="dcterms:W3CDTF">2014-04-01T09:37:53Z</dcterms:modified>
</cp:coreProperties>
</file>