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61" r:id="rId6"/>
    <p:sldId id="270" r:id="rId7"/>
    <p:sldId id="257" r:id="rId8"/>
    <p:sldId id="271" r:id="rId9"/>
    <p:sldId id="272" r:id="rId10"/>
    <p:sldId id="275" r:id="rId11"/>
    <p:sldId id="265" r:id="rId12"/>
    <p:sldId id="263" r:id="rId13"/>
    <p:sldId id="264" r:id="rId14"/>
    <p:sldId id="262" r:id="rId15"/>
    <p:sldId id="259" r:id="rId16"/>
    <p:sldId id="258"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16" name="Номер слайда 15"/>
          <p:cNvSpPr>
            <a:spLocks noGrp="1"/>
          </p:cNvSpPr>
          <p:nvPr>
            <p:ph type="sldNum" sz="quarter" idx="11"/>
          </p:nvPr>
        </p:nvSpPr>
        <p:spPr/>
        <p:txBody>
          <a:bodyPr/>
          <a:lstStyle/>
          <a:p>
            <a:fld id="{84B729BF-4FF8-44CA-811F-C5C4EE83DDEB}"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729BF-4FF8-44CA-811F-C5C4EE83DDEB}" type="slidenum">
              <a:rPr lang="ru-RU" smtClean="0"/>
              <a:pPr/>
              <a:t>‹#›</a:t>
            </a:fld>
            <a:endParaRPr lang="ru-RU"/>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729BF-4FF8-44CA-811F-C5C4EE83DDEB}" type="slidenum">
              <a:rPr lang="ru-RU" smtClean="0"/>
              <a:pPr/>
              <a:t>‹#›</a:t>
            </a:fld>
            <a:endParaRPr lang="ru-RU"/>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0A22F36-2600-4B03-88A5-B74ED721639F}" type="datetimeFigureOut">
              <a:rPr lang="ru-RU" smtClean="0"/>
              <a:pPr/>
              <a:t>11.12.2013</a:t>
            </a:fld>
            <a:endParaRPr lang="ru-RU"/>
          </a:p>
        </p:txBody>
      </p:sp>
      <p:sp>
        <p:nvSpPr>
          <p:cNvPr id="15" name="Номер слайда 14"/>
          <p:cNvSpPr>
            <a:spLocks noGrp="1"/>
          </p:cNvSpPr>
          <p:nvPr>
            <p:ph type="sldNum" sz="quarter" idx="15"/>
          </p:nvPr>
        </p:nvSpPr>
        <p:spPr/>
        <p:txBody>
          <a:bodyPr/>
          <a:lstStyle>
            <a:lvl1pPr algn="ctr">
              <a:defRPr/>
            </a:lvl1pPr>
          </a:lstStyle>
          <a:p>
            <a:fld id="{84B729BF-4FF8-44CA-811F-C5C4EE83DDEB}"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729BF-4FF8-44CA-811F-C5C4EE83DDEB}"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B729BF-4FF8-44CA-811F-C5C4EE83DDE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4B729BF-4FF8-44CA-811F-C5C4EE83DDEB}"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B729BF-4FF8-44CA-811F-C5C4EE83DDEB}"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B729BF-4FF8-44CA-811F-C5C4EE83DDEB}" type="slidenum">
              <a:rPr lang="ru-RU" smtClean="0"/>
              <a:pPr/>
              <a:t>‹#›</a:t>
            </a:fld>
            <a:endParaRPr lang="ru-RU"/>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0A22F36-2600-4B03-88A5-B74ED721639F}" type="datetimeFigureOut">
              <a:rPr lang="ru-RU" smtClean="0"/>
              <a:pPr/>
              <a:t>11.12.2013</a:t>
            </a:fld>
            <a:endParaRPr lang="ru-RU"/>
          </a:p>
        </p:txBody>
      </p:sp>
      <p:sp>
        <p:nvSpPr>
          <p:cNvPr id="9" name="Номер слайда 8"/>
          <p:cNvSpPr>
            <a:spLocks noGrp="1"/>
          </p:cNvSpPr>
          <p:nvPr>
            <p:ph type="sldNum" sz="quarter" idx="15"/>
          </p:nvPr>
        </p:nvSpPr>
        <p:spPr/>
        <p:txBody>
          <a:bodyPr/>
          <a:lstStyle/>
          <a:p>
            <a:fld id="{84B729BF-4FF8-44CA-811F-C5C4EE83DDEB}"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0A22F36-2600-4B03-88A5-B74ED721639F}" type="datetimeFigureOut">
              <a:rPr lang="ru-RU" smtClean="0"/>
              <a:pPr/>
              <a:t>11.12.2013</a:t>
            </a:fld>
            <a:endParaRPr lang="ru-RU"/>
          </a:p>
        </p:txBody>
      </p:sp>
      <p:sp>
        <p:nvSpPr>
          <p:cNvPr id="9" name="Номер слайда 8"/>
          <p:cNvSpPr>
            <a:spLocks noGrp="1"/>
          </p:cNvSpPr>
          <p:nvPr>
            <p:ph type="sldNum" sz="quarter" idx="11"/>
          </p:nvPr>
        </p:nvSpPr>
        <p:spPr/>
        <p:txBody>
          <a:bodyPr/>
          <a:lstStyle/>
          <a:p>
            <a:fld id="{84B729BF-4FF8-44CA-811F-C5C4EE83DDEB}"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0A22F36-2600-4B03-88A5-B74ED721639F}" type="datetimeFigureOut">
              <a:rPr lang="ru-RU" smtClean="0"/>
              <a:pPr/>
              <a:t>11.12.2013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4B729BF-4FF8-44CA-811F-C5C4EE83DDEB}"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8"/>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3714744" y="857232"/>
            <a:ext cx="4857784" cy="2857520"/>
          </a:xfrm>
        </p:spPr>
        <p:txBody>
          <a:bodyPr>
            <a:normAutofit fontScale="90000"/>
          </a:bodyPr>
          <a:lstStyle/>
          <a:p>
            <a:r>
              <a:rPr lang="ru-RU" sz="3800" b="1" dirty="0" smtClean="0"/>
              <a:t>«Чистая, высокая слава Карамзина принадлежит России…»               </a:t>
            </a:r>
            <a:br>
              <a:rPr lang="ru-RU" sz="3800" b="1" dirty="0" smtClean="0"/>
            </a:br>
            <a:r>
              <a:rPr lang="ru-RU" sz="3800" b="1" dirty="0" smtClean="0"/>
              <a:t>                    (А.С.Пушкин)</a:t>
            </a:r>
            <a:r>
              <a:rPr lang="ru-RU" b="1" dirty="0" smtClean="0"/>
              <a:t/>
            </a:r>
            <a:br>
              <a:rPr lang="ru-RU" b="1" dirty="0" smtClean="0"/>
            </a:br>
            <a:endParaRPr lang="ru-RU" dirty="0"/>
          </a:p>
        </p:txBody>
      </p:sp>
      <p:pic>
        <p:nvPicPr>
          <p:cNvPr id="6" name="Picture 4" descr="Новый ри_0"/>
          <p:cNvPicPr>
            <a:picLocks noChangeAspect="1" noChangeArrowheads="1"/>
          </p:cNvPicPr>
          <p:nvPr/>
        </p:nvPicPr>
        <p:blipFill>
          <a:blip r:embed="rId2"/>
          <a:srcRect/>
          <a:stretch>
            <a:fillRect/>
          </a:stretch>
        </p:blipFill>
        <p:spPr bwMode="auto">
          <a:xfrm>
            <a:off x="214282" y="642918"/>
            <a:ext cx="4000528" cy="5334038"/>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5" name="Содержимое 4"/>
          <p:cNvSpPr>
            <a:spLocks noGrp="1"/>
          </p:cNvSpPr>
          <p:nvPr>
            <p:ph idx="1"/>
          </p:nvPr>
        </p:nvSpPr>
        <p:spPr>
          <a:xfrm>
            <a:off x="457200" y="4071942"/>
            <a:ext cx="8329642" cy="2571768"/>
          </a:xfrm>
        </p:spPr>
        <p:txBody>
          <a:bodyPr>
            <a:noAutofit/>
          </a:bodyPr>
          <a:lstStyle/>
          <a:p>
            <a:pPr algn="ctr"/>
            <a:r>
              <a:rPr lang="ru-RU" sz="2000" dirty="0" smtClean="0">
                <a:latin typeface="Calibri" pitchFamily="34" charset="0"/>
                <a:cs typeface="Calibri" pitchFamily="34" charset="0"/>
              </a:rPr>
              <a:t>После восстания Карамзин смертельно заболевает — простудился 14 декабря. В глазах современников он был еще одной жертвой этого дня. Но умирает не только от простуды — рухнуло представление о мире, утеряна вера в будущее, а на престол взошел новый царь, очень далекий от идеального образа просвещенного монарха. Писать Карамзин больше не мог. Последнее, что успел сделать, — вместе с Жуковским уговорил царя вернуть из ссылки Пушкина.</a:t>
            </a:r>
            <a:br>
              <a:rPr lang="ru-RU" sz="2000" dirty="0" smtClean="0">
                <a:latin typeface="Calibri" pitchFamily="34" charset="0"/>
                <a:cs typeface="Calibri" pitchFamily="34" charset="0"/>
              </a:rPr>
            </a:br>
            <a:r>
              <a:rPr lang="ru-RU" sz="2000" dirty="0" smtClean="0">
                <a:latin typeface="Calibri" pitchFamily="34" charset="0"/>
                <a:cs typeface="Calibri" pitchFamily="34" charset="0"/>
              </a:rPr>
              <a:t>Николай Михайлович умер 22 мая 1826 года.</a:t>
            </a:r>
          </a:p>
          <a:p>
            <a:endParaRPr lang="ru-RU" sz="2000" dirty="0">
              <a:latin typeface="Calibri" pitchFamily="34" charset="0"/>
              <a:cs typeface="Calibri" pitchFamily="34" charset="0"/>
            </a:endParaRPr>
          </a:p>
        </p:txBody>
      </p:sp>
      <p:pic>
        <p:nvPicPr>
          <p:cNvPr id="32771" name="Picture 3" descr="C:\Users\Никита\Downloads\ArgunovN_portrait_of_NN_Bantysh-Kamensky_1813.jpg"/>
          <p:cNvPicPr>
            <a:picLocks noChangeAspect="1" noChangeArrowheads="1"/>
          </p:cNvPicPr>
          <p:nvPr/>
        </p:nvPicPr>
        <p:blipFill>
          <a:blip r:embed="rId2"/>
          <a:srcRect/>
          <a:stretch>
            <a:fillRect/>
          </a:stretch>
        </p:blipFill>
        <p:spPr bwMode="auto">
          <a:xfrm>
            <a:off x="857224" y="285728"/>
            <a:ext cx="2921187" cy="3714776"/>
          </a:xfrm>
          <a:prstGeom prst="rect">
            <a:avLst/>
          </a:prstGeom>
          <a:noFill/>
        </p:spPr>
      </p:pic>
      <p:pic>
        <p:nvPicPr>
          <p:cNvPr id="32772" name="Picture 4" descr="C:\Users\Никита\Downloads\01lab9cjn1349892413.jpg"/>
          <p:cNvPicPr>
            <a:picLocks noChangeAspect="1" noChangeArrowheads="1"/>
          </p:cNvPicPr>
          <p:nvPr/>
        </p:nvPicPr>
        <p:blipFill>
          <a:blip r:embed="rId3"/>
          <a:srcRect/>
          <a:stretch>
            <a:fillRect/>
          </a:stretch>
        </p:blipFill>
        <p:spPr bwMode="auto">
          <a:xfrm>
            <a:off x="4214810" y="500042"/>
            <a:ext cx="4310098" cy="3232574"/>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aramzin_1full.jpg"/>
          <p:cNvPicPr>
            <a:picLocks noGrp="1" noChangeAspect="1"/>
          </p:cNvPicPr>
          <p:nvPr>
            <p:ph idx="1"/>
          </p:nvPr>
        </p:nvPicPr>
        <p:blipFill>
          <a:blip r:embed="rId2"/>
          <a:stretch>
            <a:fillRect/>
          </a:stretch>
        </p:blipFill>
        <p:spPr bwMode="auto">
          <a:xfrm>
            <a:off x="1714480" y="2357430"/>
            <a:ext cx="6215082" cy="4143388"/>
          </a:xfrm>
          <a:prstGeom prst="rect">
            <a:avLst/>
          </a:prstGeom>
          <a:noFill/>
          <a:ln w="9525">
            <a:noFill/>
            <a:miter lim="800000"/>
            <a:headEnd/>
            <a:tailEnd/>
          </a:ln>
        </p:spPr>
      </p:pic>
      <p:sp>
        <p:nvSpPr>
          <p:cNvPr id="2" name="Заголовок 1"/>
          <p:cNvSpPr>
            <a:spLocks noGrp="1"/>
          </p:cNvSpPr>
          <p:nvPr>
            <p:ph type="title"/>
          </p:nvPr>
        </p:nvSpPr>
        <p:spPr>
          <a:xfrm>
            <a:off x="500034" y="1071546"/>
            <a:ext cx="8286808" cy="1643074"/>
          </a:xfrm>
        </p:spPr>
        <p:txBody>
          <a:bodyPr>
            <a:normAutofit fontScale="90000"/>
          </a:bodyPr>
          <a:lstStyle/>
          <a:p>
            <a:pPr algn="ctr"/>
            <a:r>
              <a:rPr lang="ru-RU" sz="2200" b="1" dirty="0" smtClean="0">
                <a:latin typeface="Calibri" pitchFamily="34" charset="0"/>
                <a:cs typeface="Calibri" pitchFamily="34" charset="0"/>
              </a:rPr>
              <a:t>Карамзин писал свою «Историю» до конца жизни, но не смог её закончить. Текст рукописи 12 тома обрывается на главе «</a:t>
            </a:r>
            <a:r>
              <a:rPr lang="ru-RU" sz="2200" b="1" dirty="0" err="1" smtClean="0">
                <a:latin typeface="Calibri" pitchFamily="34" charset="0"/>
                <a:cs typeface="Calibri" pitchFamily="34" charset="0"/>
              </a:rPr>
              <a:t>Междоцарствие</a:t>
            </a:r>
            <a:r>
              <a:rPr lang="ru-RU" sz="2200" b="1" dirty="0" smtClean="0">
                <a:latin typeface="Calibri" pitchFamily="34" charset="0"/>
                <a:cs typeface="Calibri" pitchFamily="34" charset="0"/>
              </a:rPr>
              <a:t>. г. 1611-1612», хотя автор намеревался довести изложение до начала правления дома Романовых.</a:t>
            </a:r>
            <a:br>
              <a:rPr lang="ru-RU" sz="2200" b="1" dirty="0" smtClean="0">
                <a:latin typeface="Calibri" pitchFamily="34" charset="0"/>
                <a:cs typeface="Calibri" pitchFamily="34" charset="0"/>
              </a:rPr>
            </a:br>
            <a:r>
              <a:rPr lang="ru-RU" sz="2200" b="1" dirty="0" smtClean="0">
                <a:latin typeface="Calibri" pitchFamily="34" charset="0"/>
                <a:cs typeface="Calibri" pitchFamily="34" charset="0"/>
              </a:rPr>
              <a:t>Разумеется, этот труд Карамзина можно считать его самым главным и влиятельным произведением, ведь История государства Российского является первой писаной историей нашей страны.</a:t>
            </a:r>
            <a:r>
              <a:rPr lang="ru-RU" dirty="0" smtClean="0"/>
              <a:t/>
            </a:r>
            <a:br>
              <a:rPr lang="ru-RU" dirty="0" smtClean="0"/>
            </a:br>
            <a:endParaRPr lang="ru-RU" dirty="0"/>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358246" cy="2428892"/>
          </a:xfrm>
        </p:spPr>
        <p:txBody>
          <a:bodyPr>
            <a:noAutofit/>
          </a:bodyPr>
          <a:lstStyle/>
          <a:p>
            <a:pPr algn="ctr"/>
            <a:r>
              <a:rPr lang="ru-RU" sz="2000" dirty="0" smtClean="0"/>
              <a:t>«</a:t>
            </a:r>
            <a:r>
              <a:rPr lang="ru-RU" sz="2000" b="1" dirty="0" smtClean="0">
                <a:latin typeface="Calibri" pitchFamily="34" charset="0"/>
                <a:cs typeface="Calibri" pitchFamily="34" charset="0"/>
              </a:rPr>
              <a:t>Появление сей книги,— вспоминал Пушкин, — (как и быть надлежало) наделало много шуму и произвело сильное впечатление... Все, даже светские женщины, бросились читать историю своего отечества, дотоле им неизвестную. Она была для них новым открытием. Древняя Россия казалась найдена Карамзиным, как Америка Колумбом. Несколько времени ни о чем другом не говорили». Пушкин признался, что и сам прочел «Историю» «с жадностью и вниманием».</a:t>
            </a:r>
            <a:br>
              <a:rPr lang="ru-RU" sz="2000" b="1" dirty="0" smtClean="0">
                <a:latin typeface="Calibri" pitchFamily="34" charset="0"/>
                <a:cs typeface="Calibri" pitchFamily="34" charset="0"/>
              </a:rPr>
            </a:br>
            <a:endParaRPr lang="ru-RU" sz="2000" b="1" dirty="0">
              <a:latin typeface="Calibri" pitchFamily="34" charset="0"/>
              <a:cs typeface="Calibri" pitchFamily="34" charset="0"/>
            </a:endParaRPr>
          </a:p>
        </p:txBody>
      </p:sp>
      <p:pic>
        <p:nvPicPr>
          <p:cNvPr id="1026" name="Picture 2" descr="C:\Users\Никита\Downloads\pushkin_tropinin.jpg"/>
          <p:cNvPicPr>
            <a:picLocks noGrp="1" noChangeAspect="1" noChangeArrowheads="1"/>
          </p:cNvPicPr>
          <p:nvPr>
            <p:ph idx="1"/>
          </p:nvPr>
        </p:nvPicPr>
        <p:blipFill>
          <a:blip r:embed="rId2"/>
          <a:srcRect/>
          <a:stretch>
            <a:fillRect/>
          </a:stretch>
        </p:blipFill>
        <p:spPr bwMode="auto">
          <a:xfrm>
            <a:off x="642910" y="2571744"/>
            <a:ext cx="2705504" cy="3814761"/>
          </a:xfrm>
          <a:prstGeom prst="rect">
            <a:avLst/>
          </a:prstGeom>
          <a:noFill/>
        </p:spPr>
      </p:pic>
      <p:pic>
        <p:nvPicPr>
          <p:cNvPr id="1027" name="Picture 3" descr="C:\Users\Никита\Downloads\1301472851_182373757_1----2-.jpg"/>
          <p:cNvPicPr>
            <a:picLocks noChangeAspect="1" noChangeArrowheads="1"/>
          </p:cNvPicPr>
          <p:nvPr/>
        </p:nvPicPr>
        <p:blipFill>
          <a:blip r:embed="rId3"/>
          <a:srcRect/>
          <a:stretch>
            <a:fillRect/>
          </a:stretch>
        </p:blipFill>
        <p:spPr bwMode="auto">
          <a:xfrm>
            <a:off x="3929058" y="2786058"/>
            <a:ext cx="4357647" cy="326997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3971924" cy="5810272"/>
          </a:xfrm>
        </p:spPr>
        <p:txBody>
          <a:bodyPr>
            <a:normAutofit fontScale="92500" lnSpcReduction="10000"/>
          </a:bodyPr>
          <a:lstStyle/>
          <a:p>
            <a:pPr algn="ctr"/>
            <a:r>
              <a:rPr lang="ru-RU" sz="2300" dirty="0" smtClean="0"/>
              <a:t>Гоголь писал: «Карамзин представляет, точно, явление необыкновенное... Карамзин первым показал, что писатель может быть у нас независим и почтен всеми равно, как </a:t>
            </a:r>
            <a:r>
              <a:rPr lang="ru-RU" sz="2300" dirty="0" err="1" smtClean="0"/>
              <a:t>именитейший</a:t>
            </a:r>
            <a:r>
              <a:rPr lang="ru-RU" sz="2300" dirty="0" smtClean="0"/>
              <a:t> гражданин в государстве... Никто, кроме Карамзина, не говорил так смело и благородно, не скрывая никаких своих мнений и мыслей, хотя они и не соответствовали во </a:t>
            </a:r>
            <a:r>
              <a:rPr lang="ru-RU" sz="2300" dirty="0" smtClean="0"/>
              <a:t>всём </a:t>
            </a:r>
            <a:r>
              <a:rPr lang="ru-RU" sz="2300" dirty="0" smtClean="0"/>
              <a:t>тогдашнему правительству, и слышишь невольно, что он один имел на то право. Какой урок нашему брату писателю!..»</a:t>
            </a:r>
          </a:p>
          <a:p>
            <a:endParaRPr lang="ru-RU" dirty="0"/>
          </a:p>
        </p:txBody>
      </p:sp>
      <p:sp>
        <p:nvSpPr>
          <p:cNvPr id="2" name="Заголовок 1"/>
          <p:cNvSpPr>
            <a:spLocks noGrp="1"/>
          </p:cNvSpPr>
          <p:nvPr>
            <p:ph type="title"/>
          </p:nvPr>
        </p:nvSpPr>
        <p:spPr/>
        <p:txBody>
          <a:bodyPr/>
          <a:lstStyle/>
          <a:p>
            <a:endParaRPr lang="ru-RU" dirty="0"/>
          </a:p>
        </p:txBody>
      </p:sp>
      <p:pic>
        <p:nvPicPr>
          <p:cNvPr id="2050" name="Picture 2" descr="C:\Users\Никита\Downloads\Ivanov_gogol.jpg"/>
          <p:cNvPicPr>
            <a:picLocks noChangeAspect="1" noChangeArrowheads="1"/>
          </p:cNvPicPr>
          <p:nvPr/>
        </p:nvPicPr>
        <p:blipFill>
          <a:blip r:embed="rId2"/>
          <a:srcRect/>
          <a:stretch>
            <a:fillRect/>
          </a:stretch>
        </p:blipFill>
        <p:spPr bwMode="auto">
          <a:xfrm>
            <a:off x="4857752" y="357166"/>
            <a:ext cx="2498196" cy="2842946"/>
          </a:xfrm>
          <a:prstGeom prst="rect">
            <a:avLst/>
          </a:prstGeom>
          <a:noFill/>
        </p:spPr>
      </p:pic>
      <p:pic>
        <p:nvPicPr>
          <p:cNvPr id="2051" name="Picture 3" descr="C:\Users\Никита\Downloads\1333857527_karamzin.jpg"/>
          <p:cNvPicPr>
            <a:picLocks noChangeAspect="1" noChangeArrowheads="1"/>
          </p:cNvPicPr>
          <p:nvPr/>
        </p:nvPicPr>
        <p:blipFill>
          <a:blip r:embed="rId3"/>
          <a:srcRect/>
          <a:stretch>
            <a:fillRect/>
          </a:stretch>
        </p:blipFill>
        <p:spPr bwMode="auto">
          <a:xfrm>
            <a:off x="6072198" y="3071810"/>
            <a:ext cx="2340801" cy="3357586"/>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Карамзин гравюра Венецианова"/>
          <p:cNvPicPr>
            <a:picLocks noGrp="1" noChangeAspect="1" noChangeArrowheads="1"/>
          </p:cNvPicPr>
          <p:nvPr>
            <p:ph idx="1"/>
          </p:nvPr>
        </p:nvPicPr>
        <p:blipFill>
          <a:blip r:embed="rId2"/>
          <a:srcRect/>
          <a:stretch>
            <a:fillRect/>
          </a:stretch>
        </p:blipFill>
        <p:spPr bwMode="auto">
          <a:xfrm>
            <a:off x="142844" y="857232"/>
            <a:ext cx="3429024" cy="4492021"/>
          </a:xfrm>
          <a:prstGeom prst="rect">
            <a:avLst/>
          </a:prstGeom>
          <a:noFill/>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3214678" y="285728"/>
            <a:ext cx="5643602" cy="6217087"/>
          </a:xfrm>
          <a:prstGeom prst="rect">
            <a:avLst/>
          </a:prstGeom>
        </p:spPr>
        <p:txBody>
          <a:bodyPr wrap="square">
            <a:spAutoFit/>
          </a:bodyPr>
          <a:lstStyle/>
          <a:p>
            <a:pPr marL="274320" indent="-274320" algn="ctr" fontAlgn="auto">
              <a:spcAft>
                <a:spcPts val="0"/>
              </a:spcAft>
              <a:buFont typeface="Wingdings 2"/>
              <a:buChar char=""/>
              <a:defRPr/>
            </a:pPr>
            <a:r>
              <a:rPr lang="ru-RU" sz="2000" dirty="0">
                <a:latin typeface="Calibri" pitchFamily="34" charset="0"/>
                <a:cs typeface="Calibri" pitchFamily="34" charset="0"/>
              </a:rPr>
              <a:t>Имя Николая Михайловича пользовалось широчайшей популярностью не только в прошлом веке, но и ныне. В чем притягательная сила ставшего бессмертным сочинения Карамзина?</a:t>
            </a:r>
          </a:p>
          <a:p>
            <a:pPr marL="274320" indent="-274320" algn="ctr" fontAlgn="auto">
              <a:spcAft>
                <a:spcPts val="0"/>
              </a:spcAft>
              <a:buFont typeface="Wingdings 2"/>
              <a:buChar char=""/>
              <a:defRPr/>
            </a:pPr>
            <a:r>
              <a:rPr lang="ru-RU" sz="2000" dirty="0">
                <a:latin typeface="Calibri" pitchFamily="34" charset="0"/>
                <a:cs typeface="Calibri" pitchFamily="34" charset="0"/>
              </a:rPr>
              <a:t>Почему только на протяжении второй четверти XIX столетия "История государства Российского" переиздавалась шесть раз? Читателя влечет к Карамзину магия слова, созданные им художественные портреты исторических личностей, сочетание писательского и исследовательского талантов. Дарованиями, свойственными Николаю Михайловичу, не обладали ни историки XVIII века, ни историки XIX столетия вплоть до Н.И. Костомарова и В.О. Ключевского. </a:t>
            </a:r>
          </a:p>
          <a:p>
            <a:pPr marL="274320" indent="-274320" algn="ctr" fontAlgn="auto">
              <a:spcAft>
                <a:spcPts val="0"/>
              </a:spcAft>
              <a:buFont typeface="Wingdings 2"/>
              <a:buChar char=""/>
              <a:defRPr/>
            </a:pPr>
            <a:r>
              <a:rPr lang="ru-RU" sz="2000" dirty="0">
                <a:latin typeface="Calibri" pitchFamily="34" charset="0"/>
                <a:cs typeface="Calibri" pitchFamily="34" charset="0"/>
              </a:rPr>
              <a:t>История Государства Российского оказывает огромное влияние на литературу и историю того времени, связывая их воедино. </a:t>
            </a:r>
          </a:p>
          <a:p>
            <a:pPr marL="274320" indent="-274320" fontAlgn="auto">
              <a:spcAft>
                <a:spcPts val="0"/>
              </a:spcAft>
              <a:buFont typeface="Wingdings 2"/>
              <a:buChar char=""/>
              <a:defRPr/>
            </a:pPr>
            <a:endParaRPr lang="ru-RU" dirty="0"/>
          </a:p>
        </p:txBody>
      </p:sp>
    </p:spTree>
  </p:cSld>
  <p:clrMapOvr>
    <a:masterClrMapping/>
  </p:clrMapOvr>
  <p:transition>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Кавайная Няка\Desktop\Nikolai_Michailowitsch_Karamzin.jpg"/>
          <p:cNvPicPr>
            <a:picLocks noChangeAspect="1" noChangeArrowheads="1"/>
          </p:cNvPicPr>
          <p:nvPr/>
        </p:nvPicPr>
        <p:blipFill>
          <a:blip r:embed="rId2" cstate="print"/>
          <a:srcRect/>
          <a:stretch>
            <a:fillRect/>
          </a:stretch>
        </p:blipFill>
        <p:spPr bwMode="auto">
          <a:xfrm>
            <a:off x="5072066" y="2571744"/>
            <a:ext cx="3239191" cy="3876146"/>
          </a:xfrm>
          <a:prstGeom prst="rect">
            <a:avLst/>
          </a:prstGeom>
          <a:noFill/>
        </p:spPr>
      </p:pic>
      <p:pic>
        <p:nvPicPr>
          <p:cNvPr id="5" name="Picture 8" descr="BD07796_"/>
          <p:cNvPicPr>
            <a:picLocks noChangeAspect="1" noChangeArrowheads="1"/>
          </p:cNvPicPr>
          <p:nvPr/>
        </p:nvPicPr>
        <p:blipFill>
          <a:blip r:embed="rId3"/>
          <a:srcRect/>
          <a:stretch>
            <a:fillRect/>
          </a:stretch>
        </p:blipFill>
        <p:spPr bwMode="auto">
          <a:xfrm>
            <a:off x="285720" y="214290"/>
            <a:ext cx="912812" cy="1828800"/>
          </a:xfrm>
          <a:prstGeom prst="rect">
            <a:avLst/>
          </a:prstGeom>
          <a:noFill/>
        </p:spPr>
      </p:pic>
      <p:pic>
        <p:nvPicPr>
          <p:cNvPr id="7" name="Содержимое 6" descr="1230036578_111-karamzin-istorija-gosudarstva-rossijjskogo.jpg"/>
          <p:cNvPicPr>
            <a:picLocks noGrp="1" noChangeAspect="1"/>
          </p:cNvPicPr>
          <p:nvPr>
            <p:ph idx="1"/>
          </p:nvPr>
        </p:nvPicPr>
        <p:blipFill>
          <a:blip r:embed="rId4"/>
          <a:srcRect/>
          <a:stretch>
            <a:fillRect/>
          </a:stretch>
        </p:blipFill>
        <p:spPr bwMode="auto">
          <a:xfrm>
            <a:off x="857224" y="2571744"/>
            <a:ext cx="3000396" cy="4000528"/>
          </a:xfrm>
          <a:prstGeom prst="rect">
            <a:avLst/>
          </a:prstGeom>
          <a:noFill/>
          <a:ln w="9525">
            <a:noFill/>
            <a:miter lim="800000"/>
            <a:headEnd/>
            <a:tailEnd/>
          </a:ln>
        </p:spPr>
      </p:pic>
      <p:sp>
        <p:nvSpPr>
          <p:cNvPr id="6" name="Содержимое 1"/>
          <p:cNvSpPr>
            <a:spLocks noGrp="1"/>
          </p:cNvSpPr>
          <p:nvPr>
            <p:ph type="title"/>
          </p:nvPr>
        </p:nvSpPr>
        <p:spPr>
          <a:xfrm>
            <a:off x="1714480" y="1071546"/>
            <a:ext cx="6972320" cy="989034"/>
          </a:xfrm>
        </p:spPr>
        <p:txBody>
          <a:bodyPr>
            <a:normAutofit fontScale="90000"/>
          </a:bodyPr>
          <a:lstStyle/>
          <a:p>
            <a:r>
              <a:rPr lang="ru-RU" sz="2400" i="1" dirty="0" smtClean="0"/>
              <a:t> </a:t>
            </a:r>
            <a:r>
              <a:rPr lang="ru-RU" i="1" dirty="0" smtClean="0"/>
              <a:t/>
            </a:r>
            <a:br>
              <a:rPr lang="ru-RU" i="1" dirty="0" smtClean="0"/>
            </a:br>
            <a:endParaRPr lang="ru-RU" dirty="0" smtClean="0"/>
          </a:p>
        </p:txBody>
      </p:sp>
      <p:sp>
        <p:nvSpPr>
          <p:cNvPr id="8" name="Прямоугольник 7"/>
          <p:cNvSpPr/>
          <p:nvPr/>
        </p:nvSpPr>
        <p:spPr>
          <a:xfrm>
            <a:off x="1643042" y="357166"/>
            <a:ext cx="6572296" cy="1938992"/>
          </a:xfrm>
          <a:prstGeom prst="rect">
            <a:avLst/>
          </a:prstGeom>
        </p:spPr>
        <p:txBody>
          <a:bodyPr wrap="square">
            <a:spAutoFit/>
          </a:bodyPr>
          <a:lstStyle/>
          <a:p>
            <a:pPr algn="ctr"/>
            <a:r>
              <a:rPr lang="ru-RU" sz="2000" i="1" dirty="0" smtClean="0"/>
              <a:t>История государства Российского крупнейшее для своего времени достижение русской и мировой исторической науки, первое монографическое описание русской истории с древнейших времен по начало XV в опирающееся на огромный круг исторических источников. </a:t>
            </a:r>
            <a:endParaRPr lang="ru-RU" sz="2000" dirty="0" smtClean="0"/>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karamzin"/>
          <p:cNvPicPr>
            <a:picLocks noChangeAspect="1" noChangeArrowheads="1"/>
          </p:cNvPicPr>
          <p:nvPr/>
        </p:nvPicPr>
        <p:blipFill>
          <a:blip r:embed="rId2"/>
          <a:srcRect/>
          <a:stretch>
            <a:fillRect/>
          </a:stretch>
        </p:blipFill>
        <p:spPr bwMode="auto">
          <a:xfrm>
            <a:off x="6143636" y="357166"/>
            <a:ext cx="2789234" cy="4030389"/>
          </a:xfrm>
          <a:prstGeom prst="rect">
            <a:avLst/>
          </a:prstGeom>
          <a:noFill/>
          <a:ln w="9525">
            <a:noFill/>
            <a:miter lim="800000"/>
            <a:headEnd/>
            <a:tailEnd/>
          </a:ln>
        </p:spPr>
      </p:pic>
      <p:pic>
        <p:nvPicPr>
          <p:cNvPr id="5" name="Picture 5" descr="История государства российского"/>
          <p:cNvPicPr>
            <a:picLocks noGrp="1" noChangeAspect="1" noChangeArrowheads="1"/>
          </p:cNvPicPr>
          <p:nvPr>
            <p:ph idx="1"/>
          </p:nvPr>
        </p:nvPicPr>
        <p:blipFill>
          <a:blip r:embed="rId3"/>
          <a:srcRect/>
          <a:stretch>
            <a:fillRect/>
          </a:stretch>
        </p:blipFill>
        <p:spPr bwMode="auto">
          <a:xfrm>
            <a:off x="1714480" y="3500438"/>
            <a:ext cx="3763521" cy="3167058"/>
          </a:xfrm>
          <a:prstGeom prst="rect">
            <a:avLst/>
          </a:prstGeom>
          <a:noFill/>
        </p:spPr>
      </p:pic>
      <p:sp>
        <p:nvSpPr>
          <p:cNvPr id="6" name="Содержимое 1"/>
          <p:cNvSpPr>
            <a:spLocks noGrp="1"/>
          </p:cNvSpPr>
          <p:nvPr>
            <p:ph type="title"/>
          </p:nvPr>
        </p:nvSpPr>
        <p:spPr>
          <a:xfrm>
            <a:off x="285720" y="142852"/>
            <a:ext cx="5929354" cy="4000528"/>
          </a:xfrm>
        </p:spPr>
        <p:txBody>
          <a:bodyPr>
            <a:normAutofit/>
          </a:bodyPr>
          <a:lstStyle/>
          <a:p>
            <a:pPr marL="274320" indent="-274320" algn="ctr" fontAlgn="auto">
              <a:spcAft>
                <a:spcPts val="0"/>
              </a:spcAft>
              <a:buFont typeface="Wingdings 2"/>
              <a:buChar char=""/>
              <a:defRPr/>
            </a:pPr>
            <a:r>
              <a:rPr lang="ru-RU" sz="1800" b="1" dirty="0" smtClean="0">
                <a:latin typeface="Calibri" pitchFamily="34" charset="0"/>
                <a:cs typeface="Calibri" pitchFamily="34" charset="0"/>
              </a:rPr>
              <a:t>«История государства Российского», над которой Карамзин работал свыше двух десятилетий (1804—1826), вошла в русскую культуру и как выдающееся историческое исследование, содержащее ценнейшие сведения о прошлом Русской земли, и как замечательное художественное произведение. Чрезвычайная занимательность, живость повествования, яркость картин, рельефность образов в сочетании с обстоятельностью изложения и смелостью выводов и обобщений сделали «Историю» Карамзина настольной книгой современников и сохраняющим свое значение для потомков литературным памятником.</a:t>
            </a:r>
          </a:p>
          <a:p>
            <a:pPr marL="274320" indent="-274320" fontAlgn="auto">
              <a:spcAft>
                <a:spcPts val="0"/>
              </a:spcAft>
              <a:buFont typeface="Wingdings 2"/>
              <a:buChar char=""/>
              <a:defRPr/>
            </a:pPr>
            <a:endParaRPr lang="ru-RU" dirty="0"/>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3438" y="500042"/>
            <a:ext cx="4043362" cy="5626121"/>
          </a:xfrm>
        </p:spPr>
        <p:txBody>
          <a:bodyPr>
            <a:normAutofit lnSpcReduction="10000"/>
          </a:bodyPr>
          <a:lstStyle/>
          <a:p>
            <a:pPr algn="ctr"/>
            <a:r>
              <a:rPr lang="ru-RU" sz="2400" dirty="0" smtClean="0"/>
              <a:t>С тех пор прошло более чем полтора столетия. Нынешние историки знают о древней России куда больше, чем Карамзин, — сколько всего найдено: документы, археологические находки, берестяные грамоты, наконец. Но книга Карамзина — история-летопись — единственная в своем роде и больше такой не будет.</a:t>
            </a:r>
          </a:p>
          <a:p>
            <a:pPr algn="ctr"/>
            <a:endParaRPr lang="ru-RU" dirty="0"/>
          </a:p>
        </p:txBody>
      </p:sp>
      <p:sp>
        <p:nvSpPr>
          <p:cNvPr id="2" name="Заголовок 1"/>
          <p:cNvSpPr>
            <a:spLocks noGrp="1"/>
          </p:cNvSpPr>
          <p:nvPr>
            <p:ph type="title"/>
          </p:nvPr>
        </p:nvSpPr>
        <p:spPr/>
        <p:txBody>
          <a:bodyPr/>
          <a:lstStyle/>
          <a:p>
            <a:endParaRPr lang="ru-RU" dirty="0"/>
          </a:p>
        </p:txBody>
      </p:sp>
      <p:pic>
        <p:nvPicPr>
          <p:cNvPr id="4" name="Содержимое 3" descr="13.jpg"/>
          <p:cNvPicPr>
            <a:picLocks noChangeAspect="1"/>
          </p:cNvPicPr>
          <p:nvPr/>
        </p:nvPicPr>
        <p:blipFill>
          <a:blip r:embed="rId2"/>
          <a:stretch>
            <a:fillRect/>
          </a:stretch>
        </p:blipFill>
        <p:spPr>
          <a:xfrm>
            <a:off x="785786" y="714356"/>
            <a:ext cx="3286148" cy="4929222"/>
          </a:xfrm>
          <a:prstGeom prst="rect">
            <a:avLst/>
          </a:prstGeom>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00364" y="428604"/>
            <a:ext cx="5686436" cy="5667396"/>
          </a:xfrm>
        </p:spPr>
        <p:txBody>
          <a:bodyPr>
            <a:normAutofit fontScale="92500" lnSpcReduction="20000"/>
          </a:bodyPr>
          <a:lstStyle/>
          <a:p>
            <a:pPr algn="ctr"/>
            <a:r>
              <a:rPr lang="ru-RU" sz="2700" dirty="0"/>
              <a:t>В 1802 — 1803 Карамзин издавал журнал "Вестник Европы", в котором преобладали литература и политика. В критических статьях Карамзина вырисовывалась новая эстетическая программа, что способствовало становлению русской литературы как национально-самобытной. Ключ самобытности русской культуры Карамзин видел в истории. Наиболее яркой иллюстрацией его взглядов стала повесть "Марфа Посадница". В своих политических статьях Карамзин обращался с рекомендациями к правительству, указывая на роль просвещения.</a:t>
            </a:r>
          </a:p>
          <a:p>
            <a:endParaRPr lang="ru-RU" dirty="0"/>
          </a:p>
        </p:txBody>
      </p:sp>
      <p:sp>
        <p:nvSpPr>
          <p:cNvPr id="2" name="Заголовок 1"/>
          <p:cNvSpPr>
            <a:spLocks noGrp="1"/>
          </p:cNvSpPr>
          <p:nvPr>
            <p:ph type="title"/>
          </p:nvPr>
        </p:nvSpPr>
        <p:spPr/>
        <p:txBody>
          <a:bodyPr/>
          <a:lstStyle/>
          <a:p>
            <a:endParaRPr lang="ru-RU" dirty="0"/>
          </a:p>
        </p:txBody>
      </p:sp>
      <p:pic>
        <p:nvPicPr>
          <p:cNvPr id="1026" name="Picture 2" descr="C:\Users\Никита\Downloads\215px-Vestnik_Evropy.jpg"/>
          <p:cNvPicPr>
            <a:picLocks noChangeAspect="1" noChangeArrowheads="1"/>
          </p:cNvPicPr>
          <p:nvPr/>
        </p:nvPicPr>
        <p:blipFill>
          <a:blip r:embed="rId2"/>
          <a:srcRect/>
          <a:stretch>
            <a:fillRect/>
          </a:stretch>
        </p:blipFill>
        <p:spPr bwMode="auto">
          <a:xfrm>
            <a:off x="285721" y="142852"/>
            <a:ext cx="2643206" cy="4155365"/>
          </a:xfrm>
          <a:prstGeom prst="rect">
            <a:avLst/>
          </a:prstGeom>
          <a:noFill/>
        </p:spPr>
      </p:pic>
      <p:pic>
        <p:nvPicPr>
          <p:cNvPr id="1027" name="Picture 3" descr="C:\Users\Никита\Downloads\1345654740_mar122.jpg"/>
          <p:cNvPicPr>
            <a:picLocks noChangeAspect="1" noChangeArrowheads="1"/>
          </p:cNvPicPr>
          <p:nvPr/>
        </p:nvPicPr>
        <p:blipFill>
          <a:blip r:embed="rId3"/>
          <a:srcRect/>
          <a:stretch>
            <a:fillRect/>
          </a:stretch>
        </p:blipFill>
        <p:spPr bwMode="auto">
          <a:xfrm>
            <a:off x="928662" y="4286256"/>
            <a:ext cx="2324100" cy="238125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86" y="285728"/>
            <a:ext cx="4329114" cy="5840435"/>
          </a:xfrm>
        </p:spPr>
        <p:txBody>
          <a:bodyPr/>
          <a:lstStyle/>
          <a:p>
            <a:endParaRPr lang="ru-RU" dirty="0"/>
          </a:p>
        </p:txBody>
      </p:sp>
      <p:sp>
        <p:nvSpPr>
          <p:cNvPr id="2" name="Заголовок 1"/>
          <p:cNvSpPr>
            <a:spLocks noGrp="1"/>
          </p:cNvSpPr>
          <p:nvPr>
            <p:ph type="title"/>
          </p:nvPr>
        </p:nvSpPr>
        <p:spPr>
          <a:xfrm>
            <a:off x="3286116" y="428604"/>
            <a:ext cx="5715040" cy="5143536"/>
          </a:xfrm>
        </p:spPr>
        <p:txBody>
          <a:bodyPr>
            <a:noAutofit/>
          </a:bodyPr>
          <a:lstStyle/>
          <a:p>
            <a:pPr algn="ctr"/>
            <a:r>
              <a:rPr lang="ru-RU" sz="2200" b="1" dirty="0">
                <a:solidFill>
                  <a:schemeClr val="tx1"/>
                </a:solidFill>
                <a:latin typeface="Calibri" pitchFamily="34" charset="0"/>
                <a:cs typeface="Calibri" pitchFamily="34" charset="0"/>
              </a:rPr>
              <a:t>Стараясь воздействовать на царя Александра I, Карамзин передал ему свою "Записку о древней и новой России" (1811), вызвав его раздражение. В 1819 подал новую записку — "Мнение русского гражданина", вызвавшую еще большее неудовольствие царя. Однако Карамзин не отказался от веры в спасительность просвещенного самодержавия и позднее осудил восстание декабристов. Однако Карамзина-художника по-прежнему высоко ценили молодые писатели, даже не разделявшие его политических убеждений.</a:t>
            </a:r>
            <a:r>
              <a:rPr lang="ru-RU" sz="2000" dirty="0">
                <a:solidFill>
                  <a:schemeClr val="tx1"/>
                </a:solidFill>
                <a:latin typeface="Calibri" pitchFamily="34" charset="0"/>
                <a:cs typeface="Calibri" pitchFamily="34" charset="0"/>
              </a:rPr>
              <a:t/>
            </a:r>
            <a:br>
              <a:rPr lang="ru-RU" sz="2000" dirty="0">
                <a:solidFill>
                  <a:schemeClr val="tx1"/>
                </a:solidFill>
                <a:latin typeface="Calibri" pitchFamily="34" charset="0"/>
                <a:cs typeface="Calibri" pitchFamily="34" charset="0"/>
              </a:rPr>
            </a:br>
            <a:endParaRPr lang="ru-RU" sz="2000" dirty="0">
              <a:solidFill>
                <a:schemeClr val="tx1"/>
              </a:solidFill>
              <a:latin typeface="Calibri" pitchFamily="34" charset="0"/>
              <a:cs typeface="Calibri" pitchFamily="34" charset="0"/>
            </a:endParaRPr>
          </a:p>
        </p:txBody>
      </p:sp>
      <p:pic>
        <p:nvPicPr>
          <p:cNvPr id="30722" name="Picture 2" descr="Николай Карамзин - О древней и новой России обложка книги"/>
          <p:cNvPicPr>
            <a:picLocks noChangeAspect="1" noChangeArrowheads="1"/>
          </p:cNvPicPr>
          <p:nvPr/>
        </p:nvPicPr>
        <p:blipFill>
          <a:blip r:embed="rId2"/>
          <a:srcRect/>
          <a:stretch>
            <a:fillRect/>
          </a:stretch>
        </p:blipFill>
        <p:spPr bwMode="auto">
          <a:xfrm>
            <a:off x="428596" y="857232"/>
            <a:ext cx="2802890" cy="4331739"/>
          </a:xfrm>
          <a:prstGeom prst="rect">
            <a:avLst/>
          </a:prstGeom>
          <a:noFill/>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000504"/>
            <a:ext cx="8143932" cy="2857496"/>
          </a:xfrm>
        </p:spPr>
        <p:txBody>
          <a:bodyPr>
            <a:normAutofit/>
          </a:bodyPr>
          <a:lstStyle/>
          <a:p>
            <a:pPr algn="ctr"/>
            <a:r>
              <a:rPr lang="ru-RU" sz="2100" dirty="0" smtClean="0">
                <a:latin typeface="Calibri" pitchFamily="34" charset="0"/>
                <a:cs typeface="Calibri" pitchFamily="34" charset="0"/>
              </a:rPr>
              <a:t>Н.М.Карамзин берется за гигантский труд — составить родную русскую историю.  31 октября 1803 года вышел указ Царя Александра I о назначении  Н. М. Карамзина историографом с жалованием  2 тысячи рублей в год. Теперь на всю оставшуюся жизнь — историк !</a:t>
            </a:r>
            <a:endParaRPr lang="ru-RU" sz="2100" dirty="0">
              <a:latin typeface="Calibri" pitchFamily="34" charset="0"/>
              <a:cs typeface="Calibri" pitchFamily="34" charset="0"/>
            </a:endParaRPr>
          </a:p>
          <a:p>
            <a:pPr algn="ctr"/>
            <a:r>
              <a:rPr lang="ru-RU" sz="2100" dirty="0">
                <a:latin typeface="Calibri" pitchFamily="34" charset="0"/>
                <a:cs typeface="Calibri" pitchFamily="34" charset="0"/>
              </a:rPr>
              <a:t>В 1804 он </a:t>
            </a:r>
            <a:r>
              <a:rPr lang="ru-RU" sz="2100" dirty="0" smtClean="0">
                <a:latin typeface="Calibri" pitchFamily="34" charset="0"/>
                <a:cs typeface="Calibri" pitchFamily="34" charset="0"/>
              </a:rPr>
              <a:t>приступает </a:t>
            </a:r>
            <a:r>
              <a:rPr lang="ru-RU" sz="2100" dirty="0">
                <a:latin typeface="Calibri" pitchFamily="34" charset="0"/>
                <a:cs typeface="Calibri" pitchFamily="34" charset="0"/>
              </a:rPr>
              <a:t>к созданию "Истории государства Российского", над которой работал до конца дней, но не завершил. </a:t>
            </a:r>
            <a:r>
              <a:rPr lang="ru-RU" sz="2100" dirty="0" smtClean="0">
                <a:latin typeface="Calibri" pitchFamily="34" charset="0"/>
                <a:cs typeface="Calibri" pitchFamily="34" charset="0"/>
              </a:rPr>
              <a:t> </a:t>
            </a:r>
            <a:endParaRPr lang="ru-RU" sz="2100" dirty="0">
              <a:latin typeface="Calibri" pitchFamily="34" charset="0"/>
              <a:cs typeface="Calibri" pitchFamily="34" charset="0"/>
            </a:endParaRPr>
          </a:p>
          <a:p>
            <a:endParaRPr lang="ru-RU" dirty="0"/>
          </a:p>
        </p:txBody>
      </p:sp>
      <p:sp>
        <p:nvSpPr>
          <p:cNvPr id="2" name="Заголовок 1"/>
          <p:cNvSpPr>
            <a:spLocks noGrp="1"/>
          </p:cNvSpPr>
          <p:nvPr>
            <p:ph type="title"/>
          </p:nvPr>
        </p:nvSpPr>
        <p:spPr/>
        <p:txBody>
          <a:bodyPr/>
          <a:lstStyle/>
          <a:p>
            <a:endParaRPr lang="ru-RU"/>
          </a:p>
        </p:txBody>
      </p:sp>
      <p:pic>
        <p:nvPicPr>
          <p:cNvPr id="29698" name="Picture 2" descr="Иллюстрация № 4 к книге &quot;История государства Российского. Полное издание в одном томе&quot;, фотография, изображение, картинка"/>
          <p:cNvPicPr>
            <a:picLocks noChangeAspect="1" noChangeArrowheads="1"/>
          </p:cNvPicPr>
          <p:nvPr/>
        </p:nvPicPr>
        <p:blipFill>
          <a:blip r:embed="rId2"/>
          <a:srcRect/>
          <a:stretch>
            <a:fillRect/>
          </a:stretch>
        </p:blipFill>
        <p:spPr bwMode="auto">
          <a:xfrm>
            <a:off x="521875" y="142852"/>
            <a:ext cx="4732199" cy="3714776"/>
          </a:xfrm>
          <a:prstGeom prst="rect">
            <a:avLst/>
          </a:prstGeom>
          <a:noFill/>
        </p:spPr>
      </p:pic>
      <p:pic>
        <p:nvPicPr>
          <p:cNvPr id="6" name="Picture 2" descr="C:\Users\Кавайная Няка\Desktop\439px-Alexander_I_of_Russia.PNG"/>
          <p:cNvPicPr>
            <a:picLocks noChangeAspect="1" noChangeArrowheads="1"/>
          </p:cNvPicPr>
          <p:nvPr/>
        </p:nvPicPr>
        <p:blipFill>
          <a:blip r:embed="rId3" cstate="print"/>
          <a:srcRect/>
          <a:stretch>
            <a:fillRect/>
          </a:stretch>
        </p:blipFill>
        <p:spPr bwMode="auto">
          <a:xfrm>
            <a:off x="5715008" y="214290"/>
            <a:ext cx="2571768" cy="356438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Карамзин портрет тропнина"/>
          <p:cNvPicPr>
            <a:picLocks noGrp="1" noChangeAspect="1" noChangeArrowheads="1"/>
          </p:cNvPicPr>
          <p:nvPr>
            <p:ph idx="1"/>
          </p:nvPr>
        </p:nvPicPr>
        <p:blipFill>
          <a:blip r:embed="rId2"/>
          <a:srcRect/>
          <a:stretch>
            <a:fillRect/>
          </a:stretch>
        </p:blipFill>
        <p:spPr bwMode="auto">
          <a:xfrm>
            <a:off x="6215073" y="195516"/>
            <a:ext cx="2643207" cy="3376359"/>
          </a:xfrm>
          <a:prstGeom prst="rect">
            <a:avLst/>
          </a:prstGeom>
          <a:noFill/>
        </p:spPr>
      </p:pic>
      <p:sp>
        <p:nvSpPr>
          <p:cNvPr id="2" name="Заголовок 1"/>
          <p:cNvSpPr>
            <a:spLocks noGrp="1"/>
          </p:cNvSpPr>
          <p:nvPr>
            <p:ph type="title"/>
          </p:nvPr>
        </p:nvSpPr>
        <p:spPr>
          <a:xfrm>
            <a:off x="214282" y="357166"/>
            <a:ext cx="5929354" cy="2786082"/>
          </a:xfrm>
        </p:spPr>
        <p:txBody>
          <a:bodyPr>
            <a:noAutofit/>
          </a:bodyPr>
          <a:lstStyle/>
          <a:p>
            <a:pPr algn="ctr"/>
            <a:r>
              <a:rPr lang="ru-RU" sz="2000" b="1" dirty="0">
                <a:latin typeface="Calibri" pitchFamily="34" charset="0"/>
                <a:cs typeface="Calibri" pitchFamily="34" charset="0"/>
              </a:rPr>
              <a:t>Теперь — писать. Но для этого нужно собирать материал. Начались поиски. Карамзин буквально прочесывает все архивы и книжные собрания Синода, Эрмитажа, Академии наук, Публичной библиотеки, Московского университета, Александро-Невской и Троице-Сергиевой лавры. По его просьбе ищут в монастырях, в архивах Оксфорда, Парижа, Венеции, Праги и Копенгагена. И сколько всего нашлось!</a:t>
            </a:r>
            <a:r>
              <a:rPr lang="ru-RU" sz="2400" dirty="0"/>
              <a:t/>
            </a:r>
            <a:br>
              <a:rPr lang="ru-RU" sz="2400" dirty="0"/>
            </a:br>
            <a:endParaRPr lang="ru-RU" sz="2400" dirty="0"/>
          </a:p>
        </p:txBody>
      </p:sp>
      <p:pic>
        <p:nvPicPr>
          <p:cNvPr id="24577" name="Picture 1" descr="C:\Users\Никита\Downloads\217181242.jpg"/>
          <p:cNvPicPr>
            <a:picLocks noChangeAspect="1" noChangeArrowheads="1"/>
          </p:cNvPicPr>
          <p:nvPr/>
        </p:nvPicPr>
        <p:blipFill>
          <a:blip r:embed="rId3"/>
          <a:srcRect/>
          <a:stretch>
            <a:fillRect/>
          </a:stretch>
        </p:blipFill>
        <p:spPr bwMode="auto">
          <a:xfrm>
            <a:off x="357158" y="3000372"/>
            <a:ext cx="3861514" cy="2857520"/>
          </a:xfrm>
          <a:prstGeom prst="rect">
            <a:avLst/>
          </a:prstGeom>
          <a:noFill/>
        </p:spPr>
      </p:pic>
      <p:pic>
        <p:nvPicPr>
          <p:cNvPr id="24578" name="Picture 2" descr="C:\Users\Никита\Downloads\947.jpg"/>
          <p:cNvPicPr>
            <a:picLocks noChangeAspect="1" noChangeArrowheads="1"/>
          </p:cNvPicPr>
          <p:nvPr/>
        </p:nvPicPr>
        <p:blipFill>
          <a:blip r:embed="rId4"/>
          <a:srcRect/>
          <a:stretch>
            <a:fillRect/>
          </a:stretch>
        </p:blipFill>
        <p:spPr bwMode="auto">
          <a:xfrm>
            <a:off x="4286248" y="3714752"/>
            <a:ext cx="4179123" cy="278608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4043362" cy="5840435"/>
          </a:xfrm>
        </p:spPr>
        <p:txBody>
          <a:bodyPr>
            <a:normAutofit fontScale="85000" lnSpcReduction="20000"/>
          </a:bodyPr>
          <a:lstStyle/>
          <a:p>
            <a:pPr algn="ctr"/>
            <a:r>
              <a:rPr lang="ru-RU" sz="2600" dirty="0"/>
              <a:t>Материалы собираются, но как взяться за текст, как написать такую книгу, которую прочтет и самый простой человек, но от которой и академик не поморщится? Как сделать, чтобы было интересно, художественно, и в то же время научно? И вот эти тома. Каждый делится на две части: в первой — подробный, написанный большим мастером, рассказ — это для простого читателя; во второй — обстоятельные примечания, ссылки на источники — это для историков.</a:t>
            </a:r>
          </a:p>
          <a:p>
            <a:pPr algn="ctr"/>
            <a:endParaRPr lang="ru-RU" dirty="0"/>
          </a:p>
        </p:txBody>
      </p:sp>
      <p:sp>
        <p:nvSpPr>
          <p:cNvPr id="2" name="Заголовок 1"/>
          <p:cNvSpPr>
            <a:spLocks noGrp="1"/>
          </p:cNvSpPr>
          <p:nvPr>
            <p:ph type="title"/>
          </p:nvPr>
        </p:nvSpPr>
        <p:spPr/>
        <p:txBody>
          <a:bodyPr/>
          <a:lstStyle/>
          <a:p>
            <a:endParaRPr lang="ru-RU"/>
          </a:p>
        </p:txBody>
      </p:sp>
      <p:pic>
        <p:nvPicPr>
          <p:cNvPr id="23553" name="Picture 1" descr="C:\Users\Никита\Downloads\177790_368595.jpg"/>
          <p:cNvPicPr>
            <a:picLocks noChangeAspect="1" noChangeArrowheads="1"/>
          </p:cNvPicPr>
          <p:nvPr/>
        </p:nvPicPr>
        <p:blipFill>
          <a:blip r:embed="rId2"/>
          <a:srcRect/>
          <a:stretch>
            <a:fillRect/>
          </a:stretch>
        </p:blipFill>
        <p:spPr bwMode="auto">
          <a:xfrm>
            <a:off x="4786315" y="357166"/>
            <a:ext cx="4000528" cy="2681954"/>
          </a:xfrm>
          <a:prstGeom prst="rect">
            <a:avLst/>
          </a:prstGeom>
          <a:noFill/>
        </p:spPr>
      </p:pic>
      <p:pic>
        <p:nvPicPr>
          <p:cNvPr id="23554" name="Picture 2" descr="C:\Users\Никита\Downloads\karamzin2.jpg"/>
          <p:cNvPicPr>
            <a:picLocks noChangeAspect="1" noChangeArrowheads="1"/>
          </p:cNvPicPr>
          <p:nvPr/>
        </p:nvPicPr>
        <p:blipFill>
          <a:blip r:embed="rId3"/>
          <a:srcRect/>
          <a:stretch>
            <a:fillRect/>
          </a:stretch>
        </p:blipFill>
        <p:spPr bwMode="auto">
          <a:xfrm>
            <a:off x="4786314" y="3230561"/>
            <a:ext cx="4071966" cy="3084515"/>
          </a:xfrm>
          <a:prstGeom prst="rect">
            <a:avLst/>
          </a:prstGeom>
          <a:noFill/>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14744" y="571480"/>
            <a:ext cx="4972056" cy="5554683"/>
          </a:xfrm>
        </p:spPr>
        <p:txBody>
          <a:bodyPr>
            <a:normAutofit fontScale="47500" lnSpcReduction="20000"/>
          </a:bodyPr>
          <a:lstStyle/>
          <a:p>
            <a:pPr marL="274320" indent="-274320" algn="ctr">
              <a:buFont typeface="Wingdings 2"/>
              <a:buChar char=""/>
              <a:defRPr/>
            </a:pPr>
            <a:r>
              <a:rPr lang="ru-RU" sz="4400" dirty="0" smtClean="0">
                <a:latin typeface="Calibri" pitchFamily="34" charset="0"/>
                <a:cs typeface="Calibri" pitchFamily="34" charset="0"/>
              </a:rPr>
              <a:t> </a:t>
            </a:r>
            <a:r>
              <a:rPr lang="ru-RU" sz="4400" dirty="0">
                <a:latin typeface="Calibri" pitchFamily="34" charset="0"/>
                <a:cs typeface="Calibri" pitchFamily="34" charset="0"/>
              </a:rPr>
              <a:t>Первые восемь томов "Истории Государства Российского" вышли все разом в 1818 году. Рассказывают, что, захлопнув восьмой, последний том, Федор Толстой по прозванию Американец воскликнул: "Оказывается, у меня есть Отечество!" И он был не один. Тысячи людей подумали, и главное, почувствовали вот это самое. Зачитывались "Историей" все — студенты, чиновники, дворяне, даже светские дамы. Читали в Москве и Петербурге, читали в провинции: далекий Иркутск один закупил 400 экземпляров. Ведь это так важно для всякого, знать, что оно у него есть, Отечество. Эту уверенность дал людям России Николай Михайлович Карамзин.</a:t>
            </a:r>
          </a:p>
          <a:p>
            <a:pPr marL="274320" indent="-274320" fontAlgn="auto">
              <a:spcAft>
                <a:spcPts val="0"/>
              </a:spcAft>
              <a:buFont typeface="Wingdings 2"/>
              <a:buChar char=""/>
              <a:defRPr/>
            </a:pPr>
            <a:endParaRPr lang="ru-RU" dirty="0"/>
          </a:p>
        </p:txBody>
      </p:sp>
      <p:sp>
        <p:nvSpPr>
          <p:cNvPr id="2" name="Заголовок 1"/>
          <p:cNvSpPr>
            <a:spLocks noGrp="1"/>
          </p:cNvSpPr>
          <p:nvPr>
            <p:ph type="title"/>
          </p:nvPr>
        </p:nvSpPr>
        <p:spPr/>
        <p:txBody>
          <a:bodyPr/>
          <a:lstStyle/>
          <a:p>
            <a:endParaRPr lang="ru-RU" dirty="0"/>
          </a:p>
        </p:txBody>
      </p:sp>
      <p:pic>
        <p:nvPicPr>
          <p:cNvPr id="4" name="Picture 5" descr="4459"/>
          <p:cNvPicPr>
            <a:picLocks noChangeAspect="1" noChangeArrowheads="1"/>
          </p:cNvPicPr>
          <p:nvPr/>
        </p:nvPicPr>
        <p:blipFill>
          <a:blip r:embed="rId2"/>
          <a:srcRect/>
          <a:stretch>
            <a:fillRect/>
          </a:stretch>
        </p:blipFill>
        <p:spPr bwMode="auto">
          <a:xfrm>
            <a:off x="357158" y="642918"/>
            <a:ext cx="3656127" cy="4714908"/>
          </a:xfrm>
          <a:prstGeom prst="rect">
            <a:avLst/>
          </a:prstGeom>
          <a:noFill/>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142900"/>
            <a:ext cx="3429024" cy="6429420"/>
          </a:xfrm>
        </p:spPr>
        <p:txBody>
          <a:bodyPr>
            <a:noAutofit/>
          </a:bodyPr>
          <a:lstStyle/>
          <a:p>
            <a:pPr algn="ctr"/>
            <a:r>
              <a:rPr lang="ru-RU" sz="2000" b="1" dirty="0" smtClean="0">
                <a:latin typeface="Calibri" pitchFamily="34" charset="0"/>
                <a:cs typeface="Calibri" pitchFamily="34" charset="0"/>
              </a:rPr>
              <a:t>Н.М.Карамзин </a:t>
            </a:r>
            <a:r>
              <a:rPr lang="ru-RU" sz="2000" b="1" dirty="0">
                <a:latin typeface="Calibri" pitchFamily="34" charset="0"/>
                <a:cs typeface="Calibri" pitchFamily="34" charset="0"/>
              </a:rPr>
              <a:t>пишет брату: "История не роман: ложь всегда может красива, а истина в своем одеянии нравится только некоторым умам". Так о чем же писать? Подробно излагать славные страницы прошлого, а темные лишь перелистывать? Может быть, именно так должен поступать историк-патриот? Нет, решает Карамзин — патриотизм только не за счет искажения истории. Он ничего не добавляет, ничего не выдумывает, не превозносит победы и не преуменьшает поражения.</a:t>
            </a:r>
            <a:r>
              <a:rPr lang="ru-RU" sz="2000" dirty="0"/>
              <a:t/>
            </a:r>
            <a:br>
              <a:rPr lang="ru-RU" sz="2000" dirty="0"/>
            </a:br>
            <a:endParaRPr lang="ru-RU" sz="2000" dirty="0"/>
          </a:p>
        </p:txBody>
      </p:sp>
      <p:pic>
        <p:nvPicPr>
          <p:cNvPr id="22529" name="Picture 1" descr="C:\Users\Никита\Downloads\karamzin.jpg"/>
          <p:cNvPicPr>
            <a:picLocks noChangeAspect="1" noChangeArrowheads="1"/>
          </p:cNvPicPr>
          <p:nvPr/>
        </p:nvPicPr>
        <p:blipFill>
          <a:blip r:embed="rId2"/>
          <a:srcRect/>
          <a:stretch>
            <a:fillRect/>
          </a:stretch>
        </p:blipFill>
        <p:spPr bwMode="auto">
          <a:xfrm>
            <a:off x="357158" y="142852"/>
            <a:ext cx="3000396" cy="3281332"/>
          </a:xfrm>
          <a:prstGeom prst="rect">
            <a:avLst/>
          </a:prstGeom>
          <a:noFill/>
        </p:spPr>
      </p:pic>
      <p:pic>
        <p:nvPicPr>
          <p:cNvPr id="5" name="Содержимое 3" descr="10-2.jpg"/>
          <p:cNvPicPr>
            <a:picLocks noGrp="1" noChangeAspect="1"/>
          </p:cNvPicPr>
          <p:nvPr>
            <p:ph idx="1"/>
          </p:nvPr>
        </p:nvPicPr>
        <p:blipFill>
          <a:blip r:embed="rId3"/>
          <a:stretch>
            <a:fillRect/>
          </a:stretch>
        </p:blipFill>
        <p:spPr bwMode="auto">
          <a:xfrm>
            <a:off x="1928794" y="3214686"/>
            <a:ext cx="3333750" cy="2905125"/>
          </a:xfrm>
          <a:prstGeom prst="rect">
            <a:avLst/>
          </a:prstGeom>
          <a:noFill/>
          <a:ln w="9525">
            <a:noFill/>
            <a:miter lim="800000"/>
            <a:headEnd/>
            <a:tailEnd/>
          </a:ln>
        </p:spPr>
      </p:pic>
      <p:sp>
        <p:nvSpPr>
          <p:cNvPr id="6" name="TextBox 5"/>
          <p:cNvSpPr txBox="1">
            <a:spLocks noChangeArrowheads="1"/>
          </p:cNvSpPr>
          <p:nvPr/>
        </p:nvSpPr>
        <p:spPr bwMode="auto">
          <a:xfrm>
            <a:off x="500035" y="6143644"/>
            <a:ext cx="4572031" cy="261610"/>
          </a:xfrm>
          <a:prstGeom prst="rect">
            <a:avLst/>
          </a:prstGeom>
          <a:noFill/>
          <a:ln w="9525">
            <a:noFill/>
            <a:miter lim="800000"/>
            <a:headEnd/>
            <a:tailEnd/>
          </a:ln>
        </p:spPr>
        <p:txBody>
          <a:bodyPr wrap="square">
            <a:spAutoFit/>
          </a:bodyPr>
          <a:lstStyle/>
          <a:p>
            <a:pPr algn="ctr"/>
            <a:r>
              <a:rPr lang="ru-RU" sz="1100" dirty="0">
                <a:latin typeface="Constantia" pitchFamily="18" charset="0"/>
              </a:rPr>
              <a:t>Рабочий кабинет Н.М. Карамзина.</a:t>
            </a: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7972452" cy="5881710"/>
          </a:xfrm>
        </p:spPr>
        <p:txBody>
          <a:bodyPr>
            <a:normAutofit/>
          </a:bodyPr>
          <a:lstStyle/>
          <a:p>
            <a:pPr algn="ctr"/>
            <a:r>
              <a:rPr lang="ru-RU" sz="2000" b="1" dirty="0">
                <a:latin typeface="Calibri" pitchFamily="34" charset="0"/>
                <a:cs typeface="Calibri" pitchFamily="34" charset="0"/>
              </a:rPr>
              <a:t>Он не хотел, чтобы его книга стала источником вредных мыслей. Он хотел говорить правду. Так уж получилось, что правда, им написанная, оказалась "вредной" для самодержавия.</a:t>
            </a:r>
          </a:p>
          <a:p>
            <a:pPr algn="ctr"/>
            <a:r>
              <a:rPr lang="ru-RU" sz="2000" b="1" dirty="0">
                <a:latin typeface="Calibri" pitchFamily="34" charset="0"/>
                <a:cs typeface="Calibri" pitchFamily="34" charset="0"/>
              </a:rPr>
              <a:t>И вот 14 декабря 1825 года. Получив известие о восстании (для Карамзина это, конечно, мятеж), историк идет на </a:t>
            </a:r>
            <a:r>
              <a:rPr lang="ru-RU" sz="2000" b="1" dirty="0" smtClean="0">
                <a:latin typeface="Calibri" pitchFamily="34" charset="0"/>
                <a:cs typeface="Calibri" pitchFamily="34" charset="0"/>
              </a:rPr>
              <a:t>улицу. </a:t>
            </a:r>
            <a:r>
              <a:rPr lang="ru-RU" sz="2000" b="1" dirty="0">
                <a:latin typeface="Calibri" pitchFamily="34" charset="0"/>
                <a:cs typeface="Calibri" pitchFamily="34" charset="0"/>
              </a:rPr>
              <a:t>Через несколько дней Карамзин о декабристах скажет так: "Заблуждения и преступления этих молодых людей суть заблуждения и преступления нашего века".</a:t>
            </a:r>
          </a:p>
          <a:p>
            <a:r>
              <a:rPr lang="ru-RU" sz="2000" dirty="0" smtClean="0"/>
              <a:t> </a:t>
            </a:r>
            <a:endParaRPr lang="ru-RU" sz="2000" dirty="0"/>
          </a:p>
          <a:p>
            <a:endParaRPr lang="ru-RU" sz="2000" dirty="0"/>
          </a:p>
        </p:txBody>
      </p:sp>
      <p:sp>
        <p:nvSpPr>
          <p:cNvPr id="2" name="Заголовок 1"/>
          <p:cNvSpPr>
            <a:spLocks noGrp="1"/>
          </p:cNvSpPr>
          <p:nvPr>
            <p:ph type="title"/>
          </p:nvPr>
        </p:nvSpPr>
        <p:spPr>
          <a:xfrm>
            <a:off x="571472" y="357166"/>
            <a:ext cx="8115328" cy="1014434"/>
          </a:xfrm>
        </p:spPr>
        <p:txBody>
          <a:bodyPr/>
          <a:lstStyle/>
          <a:p>
            <a:endParaRPr lang="ru-RU" dirty="0"/>
          </a:p>
        </p:txBody>
      </p:sp>
      <p:pic>
        <p:nvPicPr>
          <p:cNvPr id="21505" name="Picture 1" descr="C:\Users\Никита\Downloads\rodilsya_kondratiy_fedorovich_rileev_1024.jpg"/>
          <p:cNvPicPr>
            <a:picLocks noChangeAspect="1" noChangeArrowheads="1"/>
          </p:cNvPicPr>
          <p:nvPr/>
        </p:nvPicPr>
        <p:blipFill>
          <a:blip r:embed="rId2"/>
          <a:srcRect/>
          <a:stretch>
            <a:fillRect/>
          </a:stretch>
        </p:blipFill>
        <p:spPr bwMode="auto">
          <a:xfrm>
            <a:off x="1857356" y="2857496"/>
            <a:ext cx="5134297" cy="3498001"/>
          </a:xfrm>
          <a:prstGeom prst="rect">
            <a:avLst/>
          </a:prstGeom>
          <a:noFill/>
        </p:spPr>
      </p:pic>
    </p:spTree>
  </p:cSld>
  <p:clrMapOvr>
    <a:masterClrMapping/>
  </p:clrMapOvr>
  <p:transition>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169</TotalTime>
  <Words>972</Words>
  <Application>Microsoft Office PowerPoint</Application>
  <PresentationFormat>Экран (4:3)</PresentationFormat>
  <Paragraphs>24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«Чистая, высокая слава Карамзина принадлежит России…»                                    (А.С.Пушкин) </vt:lpstr>
      <vt:lpstr>Слайд 2</vt:lpstr>
      <vt:lpstr>Стараясь воздействовать на царя Александра I, Карамзин передал ему свою "Записку о древней и новой России" (1811), вызвав его раздражение. В 1819 подал новую записку — "Мнение русского гражданина", вызвавшую еще большее неудовольствие царя. Однако Карамзин не отказался от веры в спасительность просвещенного самодержавия и позднее осудил восстание декабристов. Однако Карамзина-художника по-прежнему высоко ценили молодые писатели, даже не разделявшие его политических убеждений. </vt:lpstr>
      <vt:lpstr>Слайд 4</vt:lpstr>
      <vt:lpstr>Теперь — писать. Но для этого нужно собирать материал. Начались поиски. Карамзин буквально прочесывает все архивы и книжные собрания Синода, Эрмитажа, Академии наук, Публичной библиотеки, Московского университета, Александро-Невской и Троице-Сергиевой лавры. По его просьбе ищут в монастырях, в архивах Оксфорда, Парижа, Венеции, Праги и Копенгагена. И сколько всего нашлось! </vt:lpstr>
      <vt:lpstr>Слайд 6</vt:lpstr>
      <vt:lpstr>Слайд 7</vt:lpstr>
      <vt:lpstr>Н.М.Карамзин пишет брату: "История не роман: ложь всегда может красива, а истина в своем одеянии нравится только некоторым умам". Так о чем же писать? Подробно излагать славные страницы прошлого, а темные лишь перелистывать? Может быть, именно так должен поступать историк-патриот? Нет, решает Карамзин — патриотизм только не за счет искажения истории. Он ничего не добавляет, ничего не выдумывает, не превозносит победы и не преуменьшает поражения. </vt:lpstr>
      <vt:lpstr>Слайд 9</vt:lpstr>
      <vt:lpstr>Слайд 10</vt:lpstr>
      <vt:lpstr>Карамзин писал свою «Историю» до конца жизни, но не смог её закончить. Текст рукописи 12 тома обрывается на главе «Междоцарствие. г. 1611-1612», хотя автор намеревался довести изложение до начала правления дома Романовых. Разумеется, этот труд Карамзина можно считать его самым главным и влиятельным произведением, ведь История государства Российского является первой писаной историей нашей страны. </vt:lpstr>
      <vt:lpstr>«Появление сей книги,— вспоминал Пушкин, — (как и быть надлежало) наделало много шуму и произвело сильное впечатление... Все, даже светские женщины, бросились читать историю своего отечества, дотоле им неизвестную. Она была для них новым открытием. Древняя Россия казалась найдена Карамзиным, как Америка Колумбом. Несколько времени ни о чем другом не говорили». Пушкин признался, что и сам прочел «Историю» «с жадностью и вниманием». </vt:lpstr>
      <vt:lpstr>Слайд 13</vt:lpstr>
      <vt:lpstr>Слайд 14</vt:lpstr>
      <vt:lpstr>  </vt:lpstr>
      <vt:lpstr>«История государства Российского», над которой Карамзин работал свыше двух десятилетий (1804—1826), вошла в русскую культуру и как выдающееся историческое исследование, содержащее ценнейшие сведения о прошлом Русской земли, и как замечательное художественное произведение. Чрезвычайная занимательность, живость повествования, яркость картин, рельефность образов в сочетании с обстоятельностью изложения и смелостью выводов и обобщений сделали «Историю» Карамзина настольной книгой современников и сохраняющим свое значение для потомков литературным памятником. </vt:lpstr>
      <vt:lpstr>Слайд 17</vt:lpstr>
    </vt:vector>
  </TitlesOfParts>
  <Company>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«Чистая, высокая слава Карамзина принадлежит России…»                                    (А.С.Пушкин)</dc:title>
  <dc:creator>Никита</dc:creator>
  <cp:lastModifiedBy>Никита</cp:lastModifiedBy>
  <cp:revision>49</cp:revision>
  <dcterms:created xsi:type="dcterms:W3CDTF">2013-12-09T13:51:02Z</dcterms:created>
  <dcterms:modified xsi:type="dcterms:W3CDTF">2013-12-11T11:33:07Z</dcterms:modified>
</cp:coreProperties>
</file>