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5" r:id="rId13"/>
    <p:sldId id="268" r:id="rId14"/>
    <p:sldId id="269" r:id="rId15"/>
    <p:sldId id="270" r:id="rId16"/>
    <p:sldId id="271" r:id="rId17"/>
    <p:sldId id="272" r:id="rId18"/>
    <p:sldId id="277" r:id="rId19"/>
    <p:sldId id="279" r:id="rId20"/>
    <p:sldId id="281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AB0E8-41A0-4FC0-8021-810A725C0C1E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6C7DA-D63B-4F8B-A167-DBF413E06F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82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4D1F1-7DF2-4313-8E8D-7C03B400A5E2}" type="slidenum">
              <a:rPr lang="ru-RU"/>
              <a:pPr/>
              <a:t>12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90390-339F-4032-8AC9-E2CA0D104E61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6B0D7-C6A4-47D2-8392-5A50D08F4A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4"/>
            <a:ext cx="7772400" cy="2214578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 № 1:</a:t>
            </a:r>
            <a:br>
              <a:rPr lang="ru-RU" dirty="0" smtClean="0"/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«Химическая связь»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i="1" dirty="0" smtClean="0"/>
              <a:t>(лекция с элементами беседы)</a:t>
            </a:r>
            <a:endParaRPr lang="ru-RU" sz="3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5" y="2214554"/>
            <a:ext cx="8715436" cy="4286280"/>
          </a:xfrm>
        </p:spPr>
        <p:txBody>
          <a:bodyPr>
            <a:normAutofit lnSpcReduction="10000"/>
          </a:bodyPr>
          <a:lstStyle/>
          <a:p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</a:rPr>
              <a:t>Знать: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Понятия: химическая связь; 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Виды химической связи</a:t>
            </a:r>
          </a:p>
          <a:p>
            <a:pPr>
              <a:buFont typeface="Arial" charset="0"/>
              <a:buChar char="•"/>
            </a:pPr>
            <a:r>
              <a:rPr lang="ru-RU" b="1" dirty="0" err="1" smtClean="0">
                <a:solidFill>
                  <a:schemeClr val="tx1"/>
                </a:solidFill>
              </a:rPr>
              <a:t>Электроотрицательность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</a:rPr>
              <a:t>Уметь: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Определять вид химической связи;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Изображать механизм образования связи с помощью электронных и структурных формул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/>
              <a:t>Закрепление.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3" y="928670"/>
            <a:ext cx="8715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b="1" i="1" dirty="0" smtClean="0"/>
              <a:t>Определить вид химической связи:</a:t>
            </a:r>
          </a:p>
          <a:p>
            <a:pPr marL="742950" indent="-742950"/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</a:rPr>
              <a:t>А)  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NH</a:t>
            </a:r>
            <a:r>
              <a:rPr lang="en-US" sz="4800" b="1" i="1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</a:rPr>
              <a:t>Б)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 CH</a:t>
            </a:r>
            <a:r>
              <a:rPr lang="en-US" sz="4800" b="1" i="1" baseline="-250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,  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</a:rPr>
              <a:t>В)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 I</a:t>
            </a:r>
            <a:r>
              <a:rPr lang="en-US" sz="4800" b="1" i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,  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</a:rPr>
              <a:t>Г)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 KF,</a:t>
            </a:r>
            <a:endParaRPr lang="ru-RU" sz="4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742950" indent="-742950"/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</a:rPr>
              <a:t>Д)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 CO</a:t>
            </a:r>
            <a:r>
              <a:rPr lang="en-US" sz="4800" b="1" i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</a:rPr>
              <a:t>Е)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 CaCl</a:t>
            </a:r>
            <a:r>
              <a:rPr lang="en-US" sz="4800" b="1" i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,  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</a:rPr>
              <a:t>Ж) 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Li</a:t>
            </a:r>
            <a:r>
              <a:rPr lang="en-US" sz="4800" b="1" i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4800" b="1" i="1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endParaRPr lang="ru-RU" sz="4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3" y="3571876"/>
            <a:ext cx="8715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2. Покажите механизм образования соединения  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</a:rPr>
              <a:t>Li</a:t>
            </a:r>
            <a:r>
              <a:rPr lang="en-US" sz="5400" b="1" i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5400" b="1" i="1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endParaRPr lang="ru-RU" sz="5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9" y="557214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ru-RU" sz="3600" b="1" i="1" dirty="0" smtClean="0"/>
              <a:t>? 6 (а, в) стр. 28</a:t>
            </a:r>
          </a:p>
          <a:p>
            <a:pPr marL="742950" indent="-742950">
              <a:buAutoNum type="arabicPeriod" startAt="3"/>
            </a:pPr>
            <a:r>
              <a:rPr lang="ru-RU" sz="3600" b="1" i="1" dirty="0" smtClean="0"/>
              <a:t>? 7 (а)  стр. 28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14356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 1)   § 3 стр.24 – 28</a:t>
            </a:r>
          </a:p>
          <a:p>
            <a:r>
              <a:rPr lang="ru-RU" sz="3600" b="1" i="1" dirty="0" smtClean="0"/>
              <a:t>2) Повторить § 1, 2</a:t>
            </a: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3) ?    ∆          4 (а), 6(б), 7(б) стр. 28</a:t>
            </a:r>
          </a:p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         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</a:rPr>
              <a:t>◊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    1) Изобразить схемы образования ионной связи при взаимодействии:  а) кальция с азотом; б) алюминия с бромом.</a:t>
            </a:r>
          </a:p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             2) Составьте уравнения химических реакций для а), б) и укажите окислитель и восстановитель.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- Возникновение общих электронных пар приводит к образованию ковалентной химической связи между атомами </a:t>
            </a:r>
            <a:r>
              <a:rPr lang="ru-RU" sz="2800" dirty="0" smtClean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609600" y="1066800"/>
            <a:ext cx="7848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ru-RU" sz="2800" b="1" dirty="0"/>
              <a:t>- Атомы образуют химические связи, чтобы приобрести устойчивую 8-электронную конфигурацию внешнего энергетического уровня.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85800" y="44958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ru-RU" sz="3600" b="1" dirty="0"/>
              <a:t> </a:t>
            </a:r>
            <a:r>
              <a:rPr lang="ru-RU" sz="2800" b="1" dirty="0"/>
              <a:t>- Состав вещества можно выражать в виде: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Ø"/>
            </a:pPr>
            <a:r>
              <a:rPr lang="ru-RU" sz="2800" b="1" dirty="0"/>
              <a:t>Молекулярной формулы  </a:t>
            </a:r>
            <a:r>
              <a:rPr lang="en-US" sz="2800" b="1" dirty="0" err="1"/>
              <a:t>HCl</a:t>
            </a:r>
            <a:endParaRPr lang="ru-RU" sz="28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Ø"/>
            </a:pPr>
            <a:r>
              <a:rPr lang="ru-RU" sz="2800" b="1" dirty="0"/>
              <a:t>Электронной формулы</a:t>
            </a:r>
            <a:r>
              <a:rPr lang="en-US" sz="2800" b="1" dirty="0"/>
              <a:t>     </a:t>
            </a:r>
            <a:endParaRPr lang="ru-RU" sz="28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Ø"/>
            </a:pPr>
            <a:r>
              <a:rPr lang="ru-RU" sz="2800" b="1" dirty="0"/>
              <a:t>Структурной формулы</a:t>
            </a:r>
            <a:r>
              <a:rPr lang="en-US" sz="2800" b="1" dirty="0"/>
              <a:t>     H–</a:t>
            </a:r>
            <a:r>
              <a:rPr lang="en-US" sz="2800" b="1" dirty="0" err="1"/>
              <a:t>Cl</a:t>
            </a:r>
            <a:endParaRPr lang="ru-RU" sz="2800" b="1" dirty="0"/>
          </a:p>
        </p:txBody>
      </p:sp>
      <p:pic>
        <p:nvPicPr>
          <p:cNvPr id="34833" name="Picture 17" descr="Копия (2) форму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4864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4" name="Rectangle 18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000" smtClean="0"/>
              <a:t>Выводы: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 build="p" autoUpdateAnimBg="0"/>
      <p:bldP spid="34831" grpId="0" autoUpdateAnimBg="0"/>
      <p:bldP spid="34832" grpId="0" autoUpdateAnimBg="0"/>
      <p:bldP spid="348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22145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23.09.10г    Урок № 7</a:t>
            </a:r>
            <a:br>
              <a:rPr lang="ru-RU" dirty="0" smtClean="0"/>
            </a:br>
            <a:r>
              <a:rPr lang="ru-RU" b="1" i="1" dirty="0" smtClean="0"/>
              <a:t>Степень окисления атомов в соединениях.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785926"/>
            <a:ext cx="85725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1. Работа с учебником  § 4 СТР. 28 – 30 до слов «Как определяют степень окисления».</a:t>
            </a:r>
          </a:p>
          <a:p>
            <a:r>
              <a:rPr lang="ru-RU" sz="4400" b="1" i="1" u="sng" dirty="0" smtClean="0"/>
              <a:t>Вопросы: </a:t>
            </a:r>
            <a:r>
              <a:rPr lang="ru-RU" sz="4400" b="1" dirty="0" smtClean="0"/>
              <a:t>* с каким известным понятием совпадает понятие «степень окисления»?</a:t>
            </a:r>
          </a:p>
          <a:p>
            <a:r>
              <a:rPr lang="ru-RU" sz="4400" b="1" dirty="0" smtClean="0"/>
              <a:t>* Что такое валентность?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1" y="285728"/>
            <a:ext cx="8643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</a:t>
            </a:r>
            <a:r>
              <a:rPr lang="ru-RU" sz="4000" b="1" dirty="0" smtClean="0"/>
              <a:t>а)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4000" b="1" dirty="0" smtClean="0"/>
              <a:t> </a:t>
            </a:r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</a:rPr>
              <a:t>Ξ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4000" b="1" dirty="0" smtClean="0"/>
              <a:t>   </a:t>
            </a:r>
            <a:r>
              <a:rPr lang="ru-RU" sz="4000" b="1" dirty="0" smtClean="0"/>
              <a:t>б)  </a:t>
            </a:r>
            <a:r>
              <a:rPr lang="en-US" sz="4000" b="1" dirty="0" smtClean="0"/>
              <a:t>H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—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—</a:t>
            </a:r>
            <a:r>
              <a:rPr lang="en-US" sz="4000" b="1" dirty="0" smtClean="0"/>
              <a:t> H   </a:t>
            </a:r>
            <a:r>
              <a:rPr lang="ru-RU" sz="4000" b="1" dirty="0" smtClean="0"/>
              <a:t>в)</a:t>
            </a:r>
            <a:r>
              <a:rPr lang="en-US" sz="4000" b="1" dirty="0" smtClean="0"/>
              <a:t>   F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—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—</a:t>
            </a:r>
            <a:r>
              <a:rPr lang="en-US" sz="4000" b="1" dirty="0" smtClean="0"/>
              <a:t> F</a:t>
            </a:r>
          </a:p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|                      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|</a:t>
            </a:r>
          </a:p>
          <a:p>
            <a:r>
              <a:rPr lang="en-US" sz="4000" b="1" dirty="0" smtClean="0">
                <a:latin typeface="Times New Roman"/>
                <a:cs typeface="Times New Roman"/>
              </a:rPr>
              <a:t>                           </a:t>
            </a:r>
            <a:r>
              <a:rPr lang="ru-RU" sz="4000" b="1" dirty="0" smtClean="0">
                <a:latin typeface="Times New Roman"/>
                <a:cs typeface="Times New Roman"/>
              </a:rPr>
              <a:t>   </a:t>
            </a:r>
            <a:r>
              <a:rPr lang="en-US" sz="4000" b="1" dirty="0" smtClean="0">
                <a:latin typeface="Times New Roman"/>
                <a:cs typeface="Times New Roman"/>
              </a:rPr>
              <a:t>H                     </a:t>
            </a:r>
            <a:r>
              <a:rPr lang="ru-RU" sz="4000" b="1" dirty="0" smtClean="0">
                <a:latin typeface="Times New Roman"/>
                <a:cs typeface="Times New Roman"/>
              </a:rPr>
              <a:t> </a:t>
            </a:r>
            <a:r>
              <a:rPr lang="en-US" sz="4000" b="1" dirty="0" smtClean="0">
                <a:latin typeface="Times New Roman"/>
                <a:cs typeface="Times New Roman"/>
              </a:rPr>
              <a:t> F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" y="2643182"/>
            <a:ext cx="8929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* </a:t>
            </a:r>
            <a:r>
              <a:rPr lang="ru-RU" sz="3600" b="1" dirty="0" smtClean="0"/>
              <a:t>Сколько общих электронных пар в молекуле азота? Аммиака? Фторида азота?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" y="4143381"/>
            <a:ext cx="8929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* Как можно объяснить различия этих веществ?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" y="5643578"/>
            <a:ext cx="8929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Почему молекула азота </a:t>
            </a:r>
            <a:r>
              <a:rPr lang="ru-RU" sz="3600" b="1" dirty="0" err="1" smtClean="0"/>
              <a:t>неполярна</a:t>
            </a:r>
            <a:r>
              <a:rPr lang="ru-RU" sz="3600" b="1" dirty="0" smtClean="0"/>
              <a:t>? Аммиака , фторида азота – </a:t>
            </a:r>
            <a:r>
              <a:rPr lang="ru-RU" sz="3600" b="1" dirty="0" err="1" smtClean="0"/>
              <a:t>полярны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b="1" dirty="0" smtClean="0"/>
          </a:p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А) 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4800" b="1" baseline="30000" dirty="0" smtClean="0"/>
              <a:t>0 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≡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4800" b="1" baseline="30000" dirty="0" smtClean="0"/>
              <a:t>0    </a:t>
            </a:r>
            <a:r>
              <a:rPr lang="ru-RU" sz="4800" b="1" baseline="30000" dirty="0" smtClean="0"/>
              <a:t>           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Б)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smtClean="0"/>
              <a:t>H</a:t>
            </a:r>
            <a:r>
              <a:rPr lang="el-GR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+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→</a:t>
            </a:r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l-GR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-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←</a:t>
            </a:r>
            <a:r>
              <a:rPr lang="en-US" sz="4800" b="1" dirty="0" smtClean="0"/>
              <a:t>H</a:t>
            </a:r>
            <a:r>
              <a:rPr lang="el-GR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+</a:t>
            </a:r>
            <a:endParaRPr lang="en-US" sz="4800" b="1" baseline="30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4800" b="1" baseline="30000" dirty="0" smtClean="0"/>
              <a:t>                                                 </a:t>
            </a:r>
            <a:r>
              <a:rPr lang="en-US" sz="4800" b="1" dirty="0" smtClean="0"/>
              <a:t> </a:t>
            </a:r>
            <a:r>
              <a:rPr lang="ru-RU" sz="4800" b="1" dirty="0" smtClean="0"/>
              <a:t>                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↑</a:t>
            </a:r>
            <a:endParaRPr lang="en-US" sz="4800" b="1" baseline="300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4800" b="1" baseline="30000" dirty="0" smtClean="0">
                <a:latin typeface="Times New Roman"/>
                <a:cs typeface="Times New Roman"/>
              </a:rPr>
              <a:t>                                              </a:t>
            </a:r>
            <a:r>
              <a:rPr lang="ru-RU" sz="4800" b="1" baseline="30000" dirty="0" smtClean="0">
                <a:latin typeface="Times New Roman"/>
                <a:cs typeface="Times New Roman"/>
              </a:rPr>
              <a:t>                     </a:t>
            </a:r>
            <a:r>
              <a:rPr lang="en-US" sz="4800" b="1" dirty="0" smtClean="0">
                <a:latin typeface="Times New Roman"/>
                <a:cs typeface="Times New Roman"/>
              </a:rPr>
              <a:t>H</a:t>
            </a:r>
            <a:r>
              <a:rPr lang="el-GR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+</a:t>
            </a:r>
          </a:p>
          <a:p>
            <a:endParaRPr lang="en-US" sz="4800" b="1" baseline="30000" dirty="0" smtClean="0">
              <a:latin typeface="Times New Roman"/>
              <a:cs typeface="Times New Roman"/>
            </a:endParaRPr>
          </a:p>
          <a:p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В)    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  </a:t>
            </a:r>
            <a:r>
              <a:rPr lang="en-US" sz="4800" b="1" dirty="0" smtClean="0">
                <a:latin typeface="Times New Roman"/>
                <a:cs typeface="Times New Roman"/>
              </a:rPr>
              <a:t>F</a:t>
            </a:r>
            <a:r>
              <a:rPr lang="el-GR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←</a:t>
            </a:r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N</a:t>
            </a:r>
            <a:r>
              <a:rPr lang="el-GR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+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→</a:t>
            </a:r>
            <a:r>
              <a:rPr lang="en-US" sz="4800" b="1" dirty="0" smtClean="0">
                <a:latin typeface="Times New Roman"/>
                <a:cs typeface="Times New Roman"/>
              </a:rPr>
              <a:t>F</a:t>
            </a:r>
            <a:r>
              <a:rPr lang="el-GR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n-US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-</a:t>
            </a:r>
          </a:p>
          <a:p>
            <a:r>
              <a:rPr lang="en-US" sz="4800" b="1" dirty="0" smtClean="0">
                <a:latin typeface="Times New Roman"/>
                <a:cs typeface="Times New Roman"/>
              </a:rPr>
              <a:t>              </a:t>
            </a:r>
            <a:r>
              <a:rPr lang="ru-RU" sz="4800" b="1" dirty="0" smtClean="0">
                <a:latin typeface="Times New Roman"/>
                <a:cs typeface="Times New Roman"/>
              </a:rPr>
              <a:t>         </a:t>
            </a:r>
            <a:r>
              <a:rPr lang="en-US" sz="4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↓</a:t>
            </a:r>
          </a:p>
          <a:p>
            <a:r>
              <a:rPr lang="en-US" sz="4800" b="1" dirty="0" smtClean="0">
                <a:latin typeface="Times New Roman"/>
                <a:cs typeface="Times New Roman"/>
              </a:rPr>
              <a:t>              </a:t>
            </a:r>
            <a:r>
              <a:rPr lang="ru-RU" sz="4800" b="1" dirty="0" smtClean="0">
                <a:latin typeface="Times New Roman"/>
                <a:cs typeface="Times New Roman"/>
              </a:rPr>
              <a:t>         </a:t>
            </a:r>
            <a:r>
              <a:rPr lang="en-US" sz="4800" b="1" dirty="0" smtClean="0">
                <a:latin typeface="Times New Roman"/>
                <a:cs typeface="Times New Roman"/>
              </a:rPr>
              <a:t>F</a:t>
            </a:r>
            <a:r>
              <a:rPr lang="el-GR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ru-RU" sz="4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-</a:t>
            </a:r>
            <a:endParaRPr lang="ru-RU" sz="4800" b="1" baseline="30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4400" b="1" i="1" dirty="0" smtClean="0"/>
              <a:t>ДЛЯ ЧЕГО ВВЕДЕНО ПОНЯТИЕ СТЕПЕНИ ОКИСЛЕНИЯ?</a:t>
            </a:r>
          </a:p>
          <a:p>
            <a:endParaRPr lang="ru-RU" sz="4400" b="1" i="1" dirty="0" smtClean="0"/>
          </a:p>
          <a:p>
            <a:pPr>
              <a:buFont typeface="Arial" charset="0"/>
              <a:buChar char="•"/>
            </a:pPr>
            <a:r>
              <a:rPr lang="ru-RU" sz="4400" b="1" i="1" dirty="0" smtClean="0"/>
              <a:t>ЧТО ТАКОЕ СТЕПЕНЬ ОКИСЛЕНИЯ?</a:t>
            </a:r>
            <a:endParaRPr lang="ru-RU" sz="4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4071942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РАБОТА С УЧЕБНИКОМ: СТР. 30 2абзац и 3 абзац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ru-RU" dirty="0" smtClean="0"/>
              <a:t>Работа с алгоритмом.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642918"/>
            <a:ext cx="8786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*Как определяют степень окисления?</a:t>
            </a:r>
          </a:p>
          <a:p>
            <a:r>
              <a:rPr lang="ru-RU" sz="4000" b="1" i="1" dirty="0" smtClean="0"/>
              <a:t>*что для этого необходимо знать?</a:t>
            </a:r>
            <a:endParaRPr lang="ru-RU" sz="4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5572140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Тренировочное задание:  ? В тексте на стр. 30;      ? Стр. 33</a:t>
            </a:r>
            <a:endParaRPr lang="ru-RU" sz="3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714620"/>
            <a:ext cx="88582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-5  -4   -3   -2  -1     </a:t>
            </a:r>
            <a:r>
              <a:rPr lang="ru-RU" sz="4400" b="1" dirty="0" smtClean="0"/>
              <a:t>0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+1  +2  +3  +4  +5</a:t>
            </a:r>
          </a:p>
          <a:p>
            <a:endParaRPr lang="ru-RU" sz="4400" b="1" dirty="0" smtClean="0"/>
          </a:p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Уменьшается</a:t>
            </a:r>
            <a:r>
              <a:rPr lang="ru-RU" sz="4400" b="1" dirty="0" smtClean="0"/>
              <a:t> СТ.ОК 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увеличивается</a:t>
            </a:r>
          </a:p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Восстановление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     окисление</a:t>
            </a:r>
          </a:p>
          <a:p>
            <a:endParaRPr lang="ru-RU" sz="4400" b="1" dirty="0" smtClean="0"/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3929066"/>
            <a:ext cx="800105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знак завершения 6"/>
          <p:cNvSpPr/>
          <p:nvPr/>
        </p:nvSpPr>
        <p:spPr>
          <a:xfrm flipH="1">
            <a:off x="4857752" y="3357562"/>
            <a:ext cx="71438" cy="100013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 flipH="1">
            <a:off x="5643570" y="3500438"/>
            <a:ext cx="4572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знак завершения 8"/>
          <p:cNvSpPr/>
          <p:nvPr/>
        </p:nvSpPr>
        <p:spPr>
          <a:xfrm flipH="1">
            <a:off x="6357950" y="3500438"/>
            <a:ext cx="4572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знак завершения 9"/>
          <p:cNvSpPr/>
          <p:nvPr/>
        </p:nvSpPr>
        <p:spPr>
          <a:xfrm flipH="1">
            <a:off x="7143768" y="3500438"/>
            <a:ext cx="4572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знак завершения 10"/>
          <p:cNvSpPr/>
          <p:nvPr/>
        </p:nvSpPr>
        <p:spPr>
          <a:xfrm flipH="1">
            <a:off x="7929586" y="3500438"/>
            <a:ext cx="4572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знак завершения 11"/>
          <p:cNvSpPr/>
          <p:nvPr/>
        </p:nvSpPr>
        <p:spPr>
          <a:xfrm flipH="1">
            <a:off x="8715404" y="3500438"/>
            <a:ext cx="4572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знак завершения 12"/>
          <p:cNvSpPr/>
          <p:nvPr/>
        </p:nvSpPr>
        <p:spPr>
          <a:xfrm flipH="1">
            <a:off x="4000496" y="3500438"/>
            <a:ext cx="4572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знак завершения 13"/>
          <p:cNvSpPr/>
          <p:nvPr/>
        </p:nvSpPr>
        <p:spPr>
          <a:xfrm flipH="1">
            <a:off x="3214678" y="3500438"/>
            <a:ext cx="4572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знак завершения 14"/>
          <p:cNvSpPr/>
          <p:nvPr/>
        </p:nvSpPr>
        <p:spPr>
          <a:xfrm flipH="1">
            <a:off x="2428860" y="3500438"/>
            <a:ext cx="4572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знак завершения 15"/>
          <p:cNvSpPr/>
          <p:nvPr/>
        </p:nvSpPr>
        <p:spPr>
          <a:xfrm flipH="1">
            <a:off x="1714480" y="3500438"/>
            <a:ext cx="4572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знак завершения 16"/>
          <p:cNvSpPr/>
          <p:nvPr/>
        </p:nvSpPr>
        <p:spPr>
          <a:xfrm flipH="1">
            <a:off x="928662" y="3500438"/>
            <a:ext cx="45720" cy="42862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Oval 4"/>
          <p:cNvSpPr>
            <a:spLocks noChangeArrowheads="1"/>
          </p:cNvSpPr>
          <p:nvPr/>
        </p:nvSpPr>
        <p:spPr bwMode="auto">
          <a:xfrm>
            <a:off x="2617093" y="615474"/>
            <a:ext cx="3190875" cy="1538288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/>
              <a:t>Степень окисления</a:t>
            </a:r>
          </a:p>
        </p:txBody>
      </p:sp>
      <p:sp>
        <p:nvSpPr>
          <p:cNvPr id="138260" name="Line 20"/>
          <p:cNvSpPr>
            <a:spLocks noChangeShapeType="1"/>
          </p:cNvSpPr>
          <p:nvPr/>
        </p:nvSpPr>
        <p:spPr bwMode="auto">
          <a:xfrm>
            <a:off x="4139952" y="2153762"/>
            <a:ext cx="0" cy="98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8262" name="Oval 22"/>
          <p:cNvSpPr>
            <a:spLocks noChangeArrowheads="1"/>
          </p:cNvSpPr>
          <p:nvPr/>
        </p:nvSpPr>
        <p:spPr bwMode="auto">
          <a:xfrm>
            <a:off x="1403649" y="3141187"/>
            <a:ext cx="5832648" cy="15827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err="1"/>
              <a:t>ст.о</a:t>
            </a:r>
            <a:r>
              <a:rPr lang="ru-RU" sz="3200" b="1" dirty="0"/>
              <a:t>. элементов в</a:t>
            </a:r>
          </a:p>
          <a:p>
            <a:pPr algn="ctr"/>
            <a:r>
              <a:rPr lang="ru-RU" sz="3200" b="1" dirty="0"/>
              <a:t>простых веществах</a:t>
            </a:r>
            <a:endParaRPr lang="en-US" sz="3200" b="1" u="sng" dirty="0"/>
          </a:p>
          <a:p>
            <a:pPr algn="ctr"/>
            <a:r>
              <a:rPr lang="en-US" sz="3200" b="1" dirty="0"/>
              <a:t>Fe</a:t>
            </a:r>
            <a:r>
              <a:rPr lang="en-US" sz="3200" b="1" baseline="30000" dirty="0"/>
              <a:t>0</a:t>
            </a:r>
            <a:r>
              <a:rPr lang="en-US" sz="3200" b="1" dirty="0"/>
              <a:t>,Cl</a:t>
            </a:r>
            <a:r>
              <a:rPr lang="en-US" sz="3200" b="1" baseline="-25000" dirty="0"/>
              <a:t>2</a:t>
            </a:r>
            <a:r>
              <a:rPr lang="en-US" sz="3200" b="1" baseline="30000" dirty="0"/>
              <a:t>0</a:t>
            </a:r>
            <a:r>
              <a:rPr lang="en-US" sz="3200" b="1" dirty="0"/>
              <a:t>,H</a:t>
            </a:r>
            <a:r>
              <a:rPr lang="en-US" sz="3200" b="1" baseline="-25000" dirty="0"/>
              <a:t>2</a:t>
            </a:r>
            <a:r>
              <a:rPr lang="en-US" sz="3200" b="1" baseline="30000" dirty="0"/>
              <a:t>0</a:t>
            </a:r>
            <a:r>
              <a:rPr lang="ru-RU" sz="3200" b="1" baseline="30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82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38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382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nimBg="1"/>
      <p:bldP spid="138260" grpId="0" animBg="1"/>
      <p:bldP spid="1382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u="sng" smtClean="0">
                <a:solidFill>
                  <a:srgbClr val="FF3300"/>
                </a:solidFill>
              </a:rPr>
              <a:t>Определите степени окисления</a:t>
            </a:r>
            <a:br>
              <a:rPr lang="ru-RU" sz="4000" u="sng" smtClean="0">
                <a:solidFill>
                  <a:srgbClr val="FF3300"/>
                </a:solidFill>
              </a:rPr>
            </a:br>
            <a:r>
              <a:rPr lang="ru-RU" sz="4000" u="sng" smtClean="0">
                <a:solidFill>
                  <a:srgbClr val="FF3300"/>
                </a:solidFill>
              </a:rPr>
              <a:t>элементов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75" y="1498600"/>
            <a:ext cx="2106613" cy="5011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Al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r>
              <a:rPr lang="en-US" sz="4400" b="1" smtClean="0">
                <a:solidFill>
                  <a:schemeClr val="accent2"/>
                </a:solidFill>
              </a:rPr>
              <a:t>O</a:t>
            </a:r>
            <a:r>
              <a:rPr lang="en-US" sz="4400" b="1" baseline="-25000" smtClean="0">
                <a:solidFill>
                  <a:schemeClr val="accent2"/>
                </a:solidFill>
              </a:rPr>
              <a:t>3</a:t>
            </a:r>
            <a:endParaRPr lang="en-US" sz="4400" b="1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Ca</a:t>
            </a:r>
            <a:r>
              <a:rPr lang="en-US" sz="4400" b="1" baseline="-25000" smtClean="0">
                <a:solidFill>
                  <a:schemeClr val="accent2"/>
                </a:solidFill>
              </a:rPr>
              <a:t>3</a:t>
            </a:r>
            <a:r>
              <a:rPr lang="en-US" sz="4400" b="1" smtClean="0">
                <a:solidFill>
                  <a:schemeClr val="accent2"/>
                </a:solidFill>
              </a:rPr>
              <a:t>N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endParaRPr lang="en-US" sz="4400" b="1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K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r>
              <a:rPr lang="en-US" sz="4400" b="1" smtClean="0">
                <a:solidFill>
                  <a:schemeClr val="accent2"/>
                </a:solidFill>
              </a:rPr>
              <a:t>Se</a:t>
            </a:r>
            <a:endParaRPr lang="en-US" sz="4400" b="1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P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r>
              <a:rPr lang="en-US" sz="4400" b="1" smtClean="0">
                <a:solidFill>
                  <a:schemeClr val="accent2"/>
                </a:solidFill>
              </a:rPr>
              <a:t>O</a:t>
            </a:r>
            <a:r>
              <a:rPr lang="en-US" sz="4400" b="1" baseline="-25000" smtClean="0">
                <a:solidFill>
                  <a:schemeClr val="accent2"/>
                </a:solidFill>
              </a:rPr>
              <a:t>5</a:t>
            </a:r>
            <a:endParaRPr lang="en-US" sz="4400" b="1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Cl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r>
              <a:rPr lang="en-US" sz="4400" b="1" smtClean="0">
                <a:solidFill>
                  <a:schemeClr val="accent2"/>
                </a:solidFill>
              </a:rPr>
              <a:t>O</a:t>
            </a:r>
            <a:r>
              <a:rPr lang="en-US" sz="4400" b="1" baseline="-25000" smtClean="0">
                <a:solidFill>
                  <a:schemeClr val="accent2"/>
                </a:solidFill>
              </a:rPr>
              <a:t>7</a:t>
            </a:r>
            <a:endParaRPr lang="en-US" sz="4400" b="1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smtClean="0">
                <a:solidFill>
                  <a:schemeClr val="accent2"/>
                </a:solidFill>
              </a:rPr>
              <a:t>As</a:t>
            </a:r>
            <a:r>
              <a:rPr lang="en-US" sz="4400" b="1" baseline="-25000" smtClean="0">
                <a:solidFill>
                  <a:schemeClr val="accent2"/>
                </a:solidFill>
              </a:rPr>
              <a:t>2</a:t>
            </a:r>
            <a:r>
              <a:rPr lang="en-US" sz="4400" b="1" smtClean="0">
                <a:solidFill>
                  <a:schemeClr val="accent2"/>
                </a:solidFill>
              </a:rPr>
              <a:t>O</a:t>
            </a:r>
            <a:r>
              <a:rPr lang="en-US" sz="4400" b="1" baseline="-25000" smtClean="0">
                <a:solidFill>
                  <a:schemeClr val="accent2"/>
                </a:solidFill>
              </a:rPr>
              <a:t>3</a:t>
            </a:r>
            <a:endParaRPr lang="ru-RU" sz="4400" b="1" baseline="30000" smtClean="0">
              <a:solidFill>
                <a:schemeClr val="accent2"/>
              </a:solidFill>
            </a:endParaRP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3309938" y="1930400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3336925" y="2711450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3363913" y="3508375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3332163" y="4303713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>
            <a:off x="3362325" y="5099050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>
            <a:off x="3430588" y="5897563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4638675" y="1474788"/>
            <a:ext cx="330835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Al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+3</a:t>
            </a:r>
            <a:r>
              <a:rPr lang="en-US" sz="4400" b="1">
                <a:solidFill>
                  <a:schemeClr val="accent2"/>
                </a:solidFill>
              </a:rPr>
              <a:t>O</a:t>
            </a:r>
            <a:r>
              <a:rPr lang="en-US" sz="4400" b="1" baseline="-25000">
                <a:solidFill>
                  <a:schemeClr val="accent2"/>
                </a:solidFill>
              </a:rPr>
              <a:t>3</a:t>
            </a:r>
            <a:r>
              <a:rPr lang="en-US" sz="4400" b="1" baseline="30000">
                <a:solidFill>
                  <a:schemeClr val="accent2"/>
                </a:solidFill>
              </a:rPr>
              <a:t>-2</a:t>
            </a:r>
          </a:p>
          <a:p>
            <a:pPr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Ca</a:t>
            </a:r>
            <a:r>
              <a:rPr lang="en-US" sz="4400" b="1" baseline="-25000">
                <a:solidFill>
                  <a:schemeClr val="accent2"/>
                </a:solidFill>
              </a:rPr>
              <a:t>3</a:t>
            </a:r>
            <a:r>
              <a:rPr lang="en-US" sz="4400" b="1" baseline="30000">
                <a:solidFill>
                  <a:schemeClr val="accent2"/>
                </a:solidFill>
              </a:rPr>
              <a:t>+2</a:t>
            </a:r>
            <a:r>
              <a:rPr lang="en-US" sz="4400" b="1">
                <a:solidFill>
                  <a:schemeClr val="accent2"/>
                </a:solidFill>
              </a:rPr>
              <a:t>N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-3</a:t>
            </a:r>
          </a:p>
          <a:p>
            <a:pPr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K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+1</a:t>
            </a:r>
            <a:r>
              <a:rPr lang="en-US" sz="4400" b="1">
                <a:solidFill>
                  <a:schemeClr val="accent2"/>
                </a:solidFill>
              </a:rPr>
              <a:t>Se</a:t>
            </a:r>
            <a:r>
              <a:rPr lang="en-US" sz="4400" b="1" baseline="30000">
                <a:solidFill>
                  <a:schemeClr val="accent2"/>
                </a:solidFill>
              </a:rPr>
              <a:t>-2</a:t>
            </a:r>
          </a:p>
          <a:p>
            <a:pPr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P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+5</a:t>
            </a:r>
            <a:r>
              <a:rPr lang="en-US" sz="4400" b="1">
                <a:solidFill>
                  <a:schemeClr val="accent2"/>
                </a:solidFill>
              </a:rPr>
              <a:t>O</a:t>
            </a:r>
            <a:r>
              <a:rPr lang="en-US" sz="4400" b="1" baseline="-25000">
                <a:solidFill>
                  <a:schemeClr val="accent2"/>
                </a:solidFill>
              </a:rPr>
              <a:t>5</a:t>
            </a:r>
            <a:r>
              <a:rPr lang="en-US" sz="4400" b="1" baseline="30000">
                <a:solidFill>
                  <a:schemeClr val="accent2"/>
                </a:solidFill>
              </a:rPr>
              <a:t>-2</a:t>
            </a:r>
          </a:p>
          <a:p>
            <a:pPr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Cl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+7</a:t>
            </a:r>
            <a:r>
              <a:rPr lang="en-US" sz="4400" b="1">
                <a:solidFill>
                  <a:schemeClr val="accent2"/>
                </a:solidFill>
              </a:rPr>
              <a:t>O</a:t>
            </a:r>
            <a:r>
              <a:rPr lang="en-US" sz="4400" b="1" baseline="-25000">
                <a:solidFill>
                  <a:schemeClr val="accent2"/>
                </a:solidFill>
              </a:rPr>
              <a:t>7</a:t>
            </a:r>
            <a:r>
              <a:rPr lang="en-US" sz="4400" b="1" baseline="30000">
                <a:solidFill>
                  <a:schemeClr val="accent2"/>
                </a:solidFill>
              </a:rPr>
              <a:t>-2</a:t>
            </a:r>
          </a:p>
          <a:p>
            <a:pPr>
              <a:spcBef>
                <a:spcPct val="20000"/>
              </a:spcBef>
            </a:pPr>
            <a:r>
              <a:rPr lang="en-US" sz="4400" b="1">
                <a:solidFill>
                  <a:schemeClr val="accent2"/>
                </a:solidFill>
              </a:rPr>
              <a:t>As</a:t>
            </a:r>
            <a:r>
              <a:rPr lang="en-US" sz="4400" b="1" baseline="-25000">
                <a:solidFill>
                  <a:schemeClr val="accent2"/>
                </a:solidFill>
              </a:rPr>
              <a:t>2</a:t>
            </a:r>
            <a:r>
              <a:rPr lang="en-US" sz="4400" b="1" baseline="30000">
                <a:solidFill>
                  <a:schemeClr val="accent2"/>
                </a:solidFill>
              </a:rPr>
              <a:t>+3</a:t>
            </a:r>
            <a:r>
              <a:rPr lang="en-US" sz="4400" b="1">
                <a:solidFill>
                  <a:schemeClr val="accent2"/>
                </a:solidFill>
              </a:rPr>
              <a:t>O</a:t>
            </a:r>
            <a:r>
              <a:rPr lang="en-US" sz="4400" b="1" baseline="-25000">
                <a:solidFill>
                  <a:schemeClr val="accent2"/>
                </a:solidFill>
              </a:rPr>
              <a:t>3</a:t>
            </a:r>
            <a:r>
              <a:rPr lang="en-US" sz="4400" b="1" baseline="30000">
                <a:solidFill>
                  <a:schemeClr val="accent2"/>
                </a:solidFill>
              </a:rPr>
              <a:t>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41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41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41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41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141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141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41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41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  <p:bldP spid="141316" grpId="0" animBg="1"/>
      <p:bldP spid="141323" grpId="0" animBg="1"/>
      <p:bldP spid="141324" grpId="0" animBg="1"/>
      <p:bldP spid="141325" grpId="0" animBg="1"/>
      <p:bldP spid="141326" grpId="0" animBg="1"/>
      <p:bldP spid="141327" grpId="0" animBg="1"/>
      <p:bldP spid="14132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Понятие о химической связи.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857364"/>
            <a:ext cx="8858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Химическая связь  -  это связь между элементами в соединении за счет электронов.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8001000" cy="161766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006600"/>
                </a:solidFill>
              </a:rPr>
              <a:t> Составление химических формул по степени окисления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41313" y="1643063"/>
            <a:ext cx="8059737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 b="1" dirty="0">
                <a:solidFill>
                  <a:srgbClr val="FF3300"/>
                </a:solidFill>
                <a:latin typeface="Arial" charset="0"/>
              </a:rPr>
              <a:t>АЛГОРИТМ: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>
                <a:latin typeface="Arial" charset="0"/>
              </a:rPr>
              <a:t>Записать химические знаки элементов     </a:t>
            </a: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Al S</a:t>
            </a:r>
            <a:endParaRPr lang="en-US" sz="1800" b="1" dirty="0">
              <a:solidFill>
                <a:srgbClr val="FF3300"/>
              </a:solidFill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>
                <a:latin typeface="Arial" charset="0"/>
              </a:rPr>
              <a:t>Определить  </a:t>
            </a:r>
            <a:r>
              <a:rPr lang="ru-RU" sz="2400" b="1" dirty="0" err="1">
                <a:latin typeface="Arial" charset="0"/>
              </a:rPr>
              <a:t>ст.о</a:t>
            </a:r>
            <a:r>
              <a:rPr lang="ru-RU" sz="2400" b="1" dirty="0">
                <a:latin typeface="Arial" charset="0"/>
              </a:rPr>
              <a:t>. элементов по таблице</a:t>
            </a:r>
          </a:p>
          <a:p>
            <a:pPr marL="342900" indent="-342900"/>
            <a:r>
              <a:rPr lang="ru-RU" sz="2400" b="1" dirty="0">
                <a:latin typeface="Arial" charset="0"/>
              </a:rPr>
              <a:t> Д.И. Менделеева.                                              </a:t>
            </a: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Al</a:t>
            </a:r>
            <a:r>
              <a:rPr lang="en-US" sz="3200" b="1" baseline="30000" dirty="0">
                <a:solidFill>
                  <a:srgbClr val="FF3300"/>
                </a:solidFill>
                <a:latin typeface="Arial" charset="0"/>
              </a:rPr>
              <a:t>+3</a:t>
            </a: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S</a:t>
            </a:r>
            <a:r>
              <a:rPr lang="en-US" sz="3200" b="1" baseline="30000" dirty="0">
                <a:solidFill>
                  <a:srgbClr val="FF3300"/>
                </a:solidFill>
                <a:latin typeface="Arial" charset="0"/>
              </a:rPr>
              <a:t>-2</a:t>
            </a:r>
          </a:p>
          <a:p>
            <a:pPr marL="342900" indent="-342900"/>
            <a:r>
              <a:rPr lang="en-US" sz="2400" b="1" dirty="0">
                <a:latin typeface="Arial" charset="0"/>
              </a:rPr>
              <a:t>3</a:t>
            </a:r>
            <a:r>
              <a:rPr lang="ru-RU" sz="2400" b="1" dirty="0">
                <a:latin typeface="Arial" charset="0"/>
              </a:rPr>
              <a:t>. Найти НОК и определить индексы.</a:t>
            </a:r>
          </a:p>
          <a:p>
            <a:pPr marL="342900" indent="-342900"/>
            <a:endParaRPr lang="ru-RU" sz="2400" b="1" dirty="0">
              <a:solidFill>
                <a:srgbClr val="FF3300"/>
              </a:solidFill>
              <a:latin typeface="Arial" charset="0"/>
            </a:endParaRPr>
          </a:p>
          <a:p>
            <a:pPr marL="342900" indent="-342900"/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ru-RU" sz="2400" b="1" dirty="0">
                <a:solidFill>
                  <a:srgbClr val="FF3300"/>
                </a:solidFill>
                <a:latin typeface="Arial" charset="0"/>
              </a:rPr>
              <a:t>НОК=6  </a:t>
            </a: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 Al</a:t>
            </a:r>
            <a:r>
              <a:rPr lang="en-US" sz="3200" b="1" baseline="30000" dirty="0">
                <a:solidFill>
                  <a:srgbClr val="FF3300"/>
                </a:solidFill>
                <a:latin typeface="Arial" charset="0"/>
              </a:rPr>
              <a:t>+3</a:t>
            </a: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S</a:t>
            </a:r>
            <a:r>
              <a:rPr lang="en-US" sz="3200" b="1" baseline="30000" dirty="0">
                <a:solidFill>
                  <a:srgbClr val="FF3300"/>
                </a:solidFill>
                <a:latin typeface="Arial" charset="0"/>
              </a:rPr>
              <a:t>-2</a:t>
            </a:r>
            <a:r>
              <a:rPr lang="ru-RU" sz="2400" b="1" dirty="0">
                <a:latin typeface="Arial" charset="0"/>
              </a:rPr>
              <a:t>    </a:t>
            </a:r>
            <a:r>
              <a:rPr lang="en-US" sz="2400" b="1" dirty="0">
                <a:latin typeface="Arial" charset="0"/>
              </a:rPr>
              <a:t>                    </a:t>
            </a:r>
          </a:p>
          <a:p>
            <a:pPr marL="342900" indent="-342900"/>
            <a:endParaRPr lang="ru-RU" sz="3200" b="1" baseline="-25000" dirty="0">
              <a:latin typeface="Arial" charset="0"/>
            </a:endParaRPr>
          </a:p>
          <a:p>
            <a:pPr marL="342900" indent="-342900"/>
            <a:endParaRPr lang="ru-RU" sz="3200" b="1" baseline="-25000" dirty="0">
              <a:solidFill>
                <a:srgbClr val="FF3300"/>
              </a:solidFill>
              <a:latin typeface="Arial" charset="0"/>
            </a:endParaRPr>
          </a:p>
          <a:p>
            <a:pPr marL="342900" indent="-342900"/>
            <a:r>
              <a:rPr lang="ru-RU" sz="3200" b="1" baseline="-25000" dirty="0">
                <a:solidFill>
                  <a:srgbClr val="FF3300"/>
                </a:solidFill>
                <a:latin typeface="Arial" charset="0"/>
              </a:rPr>
              <a:t>ПРАВИЛО:</a:t>
            </a:r>
          </a:p>
          <a:p>
            <a:pPr marL="342900" indent="-342900"/>
            <a:r>
              <a:rPr lang="ru-RU" sz="2800" b="1" baseline="-25000" dirty="0">
                <a:latin typeface="Arial" charset="0"/>
              </a:rPr>
              <a:t>     алгебраическая сумма степеней окисления элементов равна нулю. 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366963" y="3776663"/>
            <a:ext cx="287337" cy="2873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6</a:t>
            </a:r>
            <a:endParaRPr lang="ru-RU" sz="1800" b="1">
              <a:latin typeface="Arial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2209800" y="4019550"/>
            <a:ext cx="1444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643188" y="4060825"/>
            <a:ext cx="117475" cy="13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294063" y="44196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040188" y="4049713"/>
            <a:ext cx="1152525" cy="671512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Al</a:t>
            </a:r>
            <a:r>
              <a:rPr lang="en-US" sz="3200" b="1" baseline="-25000">
                <a:latin typeface="Arial" charset="0"/>
              </a:rPr>
              <a:t>2</a:t>
            </a:r>
            <a:r>
              <a:rPr lang="en-US" sz="3200" b="1">
                <a:latin typeface="Arial" charset="0"/>
              </a:rPr>
              <a:t>S</a:t>
            </a:r>
            <a:r>
              <a:rPr lang="en-US" sz="3200" b="1" baseline="-25000">
                <a:latin typeface="Arial" charset="0"/>
              </a:rPr>
              <a:t>3</a:t>
            </a:r>
            <a:endParaRPr lang="ru-RU" sz="3200" b="1" baseline="-25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animBg="1"/>
      <p:bldP spid="6152" grpId="0" animBg="1"/>
      <p:bldP spid="6153" grpId="0" animBg="1"/>
      <p:bldP spid="6154" grpId="0" animBg="1"/>
      <p:bldP spid="61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14620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Определение степени окисления в формуле из трех атомов химических элементов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42886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3. Работа с учебником стр. 33-34 со слов </a:t>
            </a:r>
          </a:p>
          <a:p>
            <a:r>
              <a:rPr lang="ru-RU" sz="3600" b="1" i="1" dirty="0" smtClean="0"/>
              <a:t>«Степень окисления можно…» (предпоследний абзац)</a:t>
            </a:r>
            <a:endParaRPr lang="ru-RU" sz="3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00570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Тренировочное задание: </a:t>
            </a:r>
            <a:r>
              <a:rPr lang="en-US" sz="3600" b="1" i="1" dirty="0" smtClean="0"/>
              <a:t>             </a:t>
            </a:r>
            <a:r>
              <a:rPr lang="ru-RU" sz="3600" b="1" i="1" dirty="0" smtClean="0"/>
              <a:t> </a:t>
            </a:r>
            <a:r>
              <a:rPr lang="en-US" sz="4800" b="1" i="1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en-US" sz="4800" b="1" i="1" baseline="-25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US" sz="4800" b="1" i="1" dirty="0" smtClean="0">
                <a:solidFill>
                  <a:schemeClr val="accent6">
                    <a:lumMod val="50000"/>
                  </a:schemeClr>
                </a:solidFill>
              </a:rPr>
              <a:t>PO</a:t>
            </a:r>
            <a:r>
              <a:rPr lang="en-US" sz="4800" b="1" i="1" baseline="-25000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en-US" sz="4800" b="1" i="1" dirty="0" smtClean="0">
                <a:solidFill>
                  <a:schemeClr val="accent6">
                    <a:lumMod val="50000"/>
                  </a:schemeClr>
                </a:solidFill>
              </a:rPr>
              <a:t>,    CaCO</a:t>
            </a:r>
            <a:r>
              <a:rPr lang="en-US" sz="4800" b="1" i="1" baseline="-25000" dirty="0" smtClean="0">
                <a:solidFill>
                  <a:schemeClr val="accent6">
                    <a:lumMod val="50000"/>
                  </a:schemeClr>
                </a:solidFill>
              </a:rPr>
              <a:t>3,  </a:t>
            </a:r>
            <a:r>
              <a:rPr lang="en-US" sz="4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b="1" i="1" dirty="0" smtClean="0"/>
              <a:t>в тексте стр.34.</a:t>
            </a:r>
            <a:endParaRPr lang="ru-RU" sz="4800" b="1" i="1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2143116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arenR"/>
            </a:pPr>
            <a:r>
              <a:rPr lang="ru-RU" sz="4800" b="1" i="1" dirty="0" smtClean="0"/>
              <a:t>§ 4  стр.28 – 35</a:t>
            </a:r>
          </a:p>
          <a:p>
            <a:pPr marL="914400" indent="-914400">
              <a:buAutoNum type="arabicParenR"/>
            </a:pPr>
            <a:r>
              <a:rPr lang="ru-RU" sz="4800" b="1" i="1" dirty="0" smtClean="0"/>
              <a:t>Повторить § 1 – 3</a:t>
            </a:r>
          </a:p>
          <a:p>
            <a:pPr marL="914400" indent="-914400">
              <a:buAutoNum type="arabicParenR"/>
            </a:pPr>
            <a:r>
              <a:rPr lang="ru-RU" sz="4800" b="1" i="1" dirty="0" smtClean="0"/>
              <a:t>?  1</a:t>
            </a:r>
            <a:r>
              <a:rPr lang="ru-RU" sz="4800" b="1" i="1" smtClean="0"/>
              <a:t>, 5 </a:t>
            </a:r>
            <a:r>
              <a:rPr lang="ru-RU" sz="4800" b="1" i="1" dirty="0" smtClean="0"/>
              <a:t>(устно) стр. 35</a:t>
            </a:r>
          </a:p>
          <a:p>
            <a:pPr marL="914400" indent="-914400">
              <a:buAutoNum type="arabicParenR"/>
            </a:pPr>
            <a:r>
              <a:rPr lang="ru-RU" sz="4800" b="1" i="1" dirty="0" smtClean="0"/>
              <a:t>?  2,  3 (в),  4 (б)  стр. 35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2. Основные положения теории химической связи: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3" y="1928802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1) В образовании связи участвуют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наружные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неспаренные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электроны </a:t>
            </a:r>
            <a:r>
              <a:rPr lang="ru-RU" sz="3200" b="1" dirty="0" smtClean="0"/>
              <a:t>с противоположными спинами  </a:t>
            </a:r>
            <a:endParaRPr lang="ru-RU" sz="32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357423" y="2928935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flipH="1">
            <a:off x="2143109" y="2928935"/>
            <a:ext cx="45719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1" y="3929066"/>
            <a:ext cx="87868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2) Атомы в соединении стремятся приобрести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устойчивую электронную оболочку </a:t>
            </a:r>
            <a:r>
              <a:rPr lang="ru-RU" sz="3200" b="1" dirty="0" smtClean="0"/>
              <a:t>соответствующих инертных газов;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5" y="5786455"/>
            <a:ext cx="8644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3) При образовании связи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выделяется энергия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Ковалентная связь.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7" y="1285860"/>
            <a:ext cx="85011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Химическая связь между атомами, осуществляемая общими электронными парами, называется ковалентной.</a:t>
            </a:r>
          </a:p>
          <a:p>
            <a:r>
              <a:rPr lang="ru-RU" sz="2800" b="1" dirty="0" smtClean="0"/>
              <a:t>Характерна для неметаллов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45" y="3286125"/>
            <a:ext cx="1785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Н</a:t>
            </a:r>
            <a:r>
              <a:rPr lang="ru-RU" sz="4000" b="1" baseline="-25000" dirty="0" smtClean="0"/>
              <a:t>2</a:t>
            </a:r>
            <a:r>
              <a:rPr lang="ru-RU" sz="4000" b="1" dirty="0" smtClean="0"/>
              <a:t>: 1</a:t>
            </a:r>
            <a:r>
              <a:rPr lang="en-US" sz="4000" b="1" dirty="0" smtClean="0"/>
              <a:t>s</a:t>
            </a:r>
            <a:r>
              <a:rPr lang="en-US" sz="4000" b="1" baseline="30000" dirty="0" smtClean="0"/>
              <a:t>1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28795" y="3286125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</a:t>
            </a:r>
            <a:r>
              <a:rPr lang="ru-RU" sz="4000" b="1" dirty="0" smtClean="0"/>
              <a:t>Н   +   Н </a:t>
            </a:r>
            <a:r>
              <a:rPr lang="ru-RU" sz="4000" dirty="0" smtClean="0">
                <a:latin typeface="Times New Roman"/>
                <a:cs typeface="Times New Roman"/>
              </a:rPr>
              <a:t>→</a:t>
            </a:r>
            <a:r>
              <a:rPr lang="ru-RU" sz="4000" dirty="0" smtClean="0"/>
              <a:t>  </a:t>
            </a:r>
            <a:endParaRPr lang="ru-RU" sz="4000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2428861" y="3571877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143241" y="3571877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43439" y="3286125"/>
            <a:ext cx="18573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Н   Н</a:t>
            </a:r>
            <a:r>
              <a:rPr lang="ru-RU" sz="4000" dirty="0" smtClean="0">
                <a:latin typeface="Times New Roman"/>
                <a:cs typeface="Times New Roman"/>
              </a:rPr>
              <a:t>→</a:t>
            </a:r>
            <a:endParaRPr lang="en-US" sz="4000" dirty="0" smtClean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Электронная формула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2428860" y="357187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3143240" y="3571876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643703" y="3286124"/>
            <a:ext cx="2000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Н      Н</a:t>
            </a:r>
          </a:p>
          <a:p>
            <a:r>
              <a:rPr lang="ru-RU" sz="2400" dirty="0" smtClean="0"/>
              <a:t>СТРУКТУРНАЯ ФОРМУЛА       </a:t>
            </a:r>
            <a:endParaRPr lang="ru-RU" sz="2400" dirty="0"/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7143768" y="3643314"/>
            <a:ext cx="428628" cy="714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3 0.01065 L 0.12031 0.06389 C 0.13437 0.07593 0.15538 0.08264 0.17725 0.08264 C 0.20225 0.08264 0.22222 0.07593 0.23628 0.06389 L 0.3033 0.01065 " pathEditMode="relative" rAng="0" ptsTypes="FffFF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82 -0.02083 L 0.04219 0.03241 C 0.05625 0.04444 0.07726 0.05116 0.09913 0.05116 C 0.12413 0.05116 0.1441 0.04444 0.15816 0.03241 L 0.22518 -0.02083 " pathEditMode="relative" rAng="0" ptsTypes="FffFF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Электроотрицательность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(ЭО)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1" y="1428737"/>
            <a:ext cx="8358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ЭО в периоде  возрастает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      в группе                               </a:t>
            </a:r>
            <a:endParaRPr lang="ru-RU" sz="3600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643571" y="1785927"/>
            <a:ext cx="128588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1" y="4643447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Свойство атомов смещать к себе общие электронные пары, связывающие их с другими атомами, называется ЭО.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5572132" y="2000240"/>
            <a:ext cx="71438" cy="571504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1"/>
            <a:ext cx="8115328" cy="71438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Виды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к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овалентной связи 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7" y="1571612"/>
            <a:ext cx="85011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полярная                          неполярная</a:t>
            </a:r>
          </a:p>
          <a:p>
            <a:r>
              <a:rPr lang="ru-RU" sz="3600" b="1" dirty="0" smtClean="0"/>
              <a:t>(разные неметаллы)        (одинаковые НЕ)</a:t>
            </a:r>
          </a:p>
          <a:p>
            <a:r>
              <a:rPr lang="en-US" sz="3600" b="1" dirty="0" err="1" smtClean="0"/>
              <a:t>HCl</a:t>
            </a:r>
            <a:r>
              <a:rPr lang="en-US" sz="3600" b="1" dirty="0" smtClean="0"/>
              <a:t>,  NH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,  CH</a:t>
            </a:r>
            <a:r>
              <a:rPr lang="en-US" sz="3600" b="1" baseline="-25000" dirty="0" smtClean="0"/>
              <a:t>4</a:t>
            </a:r>
            <a:r>
              <a:rPr lang="ru-RU" sz="3600" b="1" dirty="0" smtClean="0"/>
              <a:t>            </a:t>
            </a:r>
            <a:r>
              <a:rPr lang="en-US" sz="3600" b="1" dirty="0" smtClean="0"/>
              <a:t>                Cl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,  N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,  O</a:t>
            </a:r>
            <a:r>
              <a:rPr lang="en-US" sz="3600" b="1" baseline="-25000" dirty="0" smtClean="0"/>
              <a:t>2</a:t>
            </a:r>
            <a:r>
              <a:rPr lang="ru-RU" sz="3600" b="1" dirty="0" smtClean="0"/>
              <a:t>                                                                                                                   </a:t>
            </a:r>
            <a:endParaRPr lang="ru-RU" sz="36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1785917" y="500043"/>
            <a:ext cx="2214579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357685" y="500043"/>
            <a:ext cx="2500331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1" y="4071942"/>
            <a:ext cx="83582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Образуются молекулы за счет общих электронных пар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№ 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1" y="571480"/>
            <a:ext cx="8643999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/>
              <a:t>З – 1.  </a:t>
            </a:r>
            <a:r>
              <a:rPr lang="ru-RU" sz="3600" b="1" dirty="0" smtClean="0"/>
              <a:t>В каких из приведенных ниже веществ химическая связь </a:t>
            </a:r>
            <a:r>
              <a:rPr lang="ru-RU" sz="3600" b="1" dirty="0" err="1" smtClean="0"/>
              <a:t>полярна</a:t>
            </a:r>
            <a:r>
              <a:rPr lang="ru-RU" sz="3600" b="1" dirty="0" smtClean="0"/>
              <a:t>, а в каких </a:t>
            </a:r>
            <a:r>
              <a:rPr lang="ru-RU" sz="3600" b="1" dirty="0" err="1" smtClean="0"/>
              <a:t>неполярна</a:t>
            </a:r>
            <a:r>
              <a:rPr lang="ru-RU" sz="3600" b="1" dirty="0" smtClean="0"/>
              <a:t>:</a:t>
            </a:r>
          </a:p>
          <a:p>
            <a:r>
              <a:rPr lang="ru-RU" sz="5400" b="1" dirty="0" smtClean="0"/>
              <a:t>А)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sz="5400" b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,  </a:t>
            </a:r>
            <a:r>
              <a:rPr lang="ru-RU" sz="5400" b="1" dirty="0" smtClean="0"/>
              <a:t>б)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sz="5400" b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O,  </a:t>
            </a:r>
            <a:r>
              <a:rPr lang="ru-RU" sz="5400" b="1" dirty="0" smtClean="0"/>
              <a:t>в)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en-US" sz="5400" b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,  </a:t>
            </a:r>
            <a:r>
              <a:rPr lang="ru-RU" sz="5400" b="1" dirty="0" smtClean="0"/>
              <a:t>г)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en-US" sz="5400" b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,  </a:t>
            </a:r>
            <a:r>
              <a:rPr lang="ru-RU" sz="5400" b="1" dirty="0" err="1" smtClean="0"/>
              <a:t>д</a:t>
            </a:r>
            <a:r>
              <a:rPr lang="ru-RU" sz="5400" b="1" dirty="0" smtClean="0"/>
              <a:t>)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HI, </a:t>
            </a:r>
            <a:r>
              <a:rPr lang="ru-RU" sz="5400" b="1" dirty="0" smtClean="0"/>
              <a:t>е)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SO</a:t>
            </a:r>
            <a:r>
              <a:rPr lang="en-US" sz="5400" b="1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5400" b="1" dirty="0" smtClean="0"/>
              <a:t>ж)</a:t>
            </a:r>
            <a:r>
              <a:rPr lang="en-US" sz="5400" b="1" dirty="0" smtClean="0"/>
              <a:t>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en-US" sz="5400" b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endParaRPr lang="ru-RU" sz="5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5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643446"/>
            <a:ext cx="8858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З – 2</a:t>
            </a:r>
            <a:r>
              <a:rPr lang="ru-RU" sz="3200" b="1" i="1" u="sng" dirty="0" smtClean="0"/>
              <a:t>. </a:t>
            </a:r>
            <a:r>
              <a:rPr lang="ru-RU" sz="3600" b="1" i="1" u="sng" dirty="0" smtClean="0"/>
              <a:t> </a:t>
            </a:r>
            <a:r>
              <a:rPr lang="ru-RU" sz="3600" b="1" dirty="0" smtClean="0"/>
              <a:t>Изобразите образование химической связи с помощью электронных и структурных формул для веществ из З-1: 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В);  Ж 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r>
              <a:rPr lang="ru-RU" b="1" dirty="0" smtClean="0"/>
              <a:t>Ионная связь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142985"/>
            <a:ext cx="8858280" cy="5824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Рассмотрим образование соединений сильно отличающихся по ЭО. Это соединения МЕ  и НЕМ.</a:t>
            </a:r>
          </a:p>
          <a:p>
            <a:r>
              <a:rPr lang="ru-RU" sz="4400" dirty="0" smtClean="0"/>
              <a:t>Пример:  </a:t>
            </a:r>
            <a:r>
              <a:rPr lang="en-US" sz="4400" dirty="0" err="1" smtClean="0"/>
              <a:t>NaCl</a:t>
            </a:r>
            <a:r>
              <a:rPr lang="ru-RU" sz="4400" dirty="0" smtClean="0"/>
              <a:t>            </a:t>
            </a:r>
            <a:r>
              <a:rPr lang="ru-RU" sz="4400" b="1" dirty="0" smtClean="0"/>
              <a:t>3р</a:t>
            </a:r>
            <a:r>
              <a:rPr lang="ru-RU" sz="4400" b="1" baseline="30000" dirty="0" smtClean="0"/>
              <a:t>5</a:t>
            </a:r>
            <a:endParaRPr lang="ru-RU" sz="4400" b="1" dirty="0" smtClean="0"/>
          </a:p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4400" b="1" dirty="0" smtClean="0"/>
              <a:t>3</a:t>
            </a:r>
            <a:r>
              <a:rPr lang="en-US" sz="4400" b="1" dirty="0" smtClean="0"/>
              <a:t>s</a:t>
            </a:r>
            <a:r>
              <a:rPr lang="ru-RU" sz="4400" b="1" baseline="30000" dirty="0" smtClean="0"/>
              <a:t>1</a:t>
            </a:r>
            <a:r>
              <a:rPr lang="en-US" sz="4400" b="1" dirty="0" smtClean="0"/>
              <a:t>       </a:t>
            </a:r>
            <a:r>
              <a:rPr lang="ru-RU" sz="4400" b="1" dirty="0" smtClean="0"/>
              <a:t>;</a:t>
            </a:r>
            <a:r>
              <a:rPr lang="en-US" sz="4400" b="1" dirty="0" smtClean="0"/>
              <a:t> </a:t>
            </a: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</a:rPr>
              <a:t>Cl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400" b="1" dirty="0" smtClean="0"/>
              <a:t>3s</a:t>
            </a:r>
            <a:r>
              <a:rPr lang="ru-RU" sz="4400" b="1" baseline="30000" dirty="0" smtClean="0"/>
              <a:t>2</a:t>
            </a:r>
            <a:r>
              <a:rPr lang="en-US" sz="4400" b="1" dirty="0" smtClean="0"/>
              <a:t>     </a:t>
            </a:r>
            <a:r>
              <a:rPr lang="ru-RU" sz="4400" b="1" dirty="0" smtClean="0"/>
              <a:t> </a:t>
            </a:r>
          </a:p>
          <a:p>
            <a:r>
              <a:rPr lang="ru-RU" sz="4400" b="1" dirty="0" smtClean="0"/>
              <a:t>      1е     ..                    ..    </a:t>
            </a:r>
          </a:p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smtClean="0"/>
              <a:t>* + *</a:t>
            </a: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</a:rPr>
              <a:t>Cl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smtClean="0"/>
              <a:t>:</a:t>
            </a:r>
            <a:r>
              <a:rPr lang="ru-RU" sz="3200" b="1" dirty="0" smtClean="0"/>
              <a:t> </a:t>
            </a:r>
            <a:r>
              <a:rPr lang="ru-RU" sz="3200" b="1" dirty="0" smtClean="0">
                <a:latin typeface="Times New Roman"/>
                <a:cs typeface="Times New Roman"/>
              </a:rPr>
              <a:t>→ 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ru-RU" sz="4400" b="1" baseline="30000" dirty="0" smtClean="0">
                <a:latin typeface="Times New Roman"/>
                <a:cs typeface="Times New Roman"/>
              </a:rPr>
              <a:t>+1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 **</a:t>
            </a: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</a:rPr>
              <a:t>Cl</a:t>
            </a:r>
            <a:r>
              <a:rPr lang="en-US" sz="4400" b="1" dirty="0" smtClean="0"/>
              <a:t>: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baseline="30000" dirty="0" smtClean="0"/>
              <a:t>-1</a:t>
            </a:r>
            <a:r>
              <a:rPr lang="ru-RU" sz="4400" b="1" dirty="0" smtClean="0">
                <a:latin typeface="Times New Roman"/>
                <a:cs typeface="Times New Roman"/>
              </a:rPr>
              <a:t>→ 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ru-RU" sz="4400" b="1" baseline="30000" dirty="0" smtClean="0">
                <a:latin typeface="Times New Roman"/>
                <a:cs typeface="Times New Roman"/>
              </a:rPr>
              <a:t>+1</a:t>
            </a: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</a:rPr>
              <a:t>Cl</a:t>
            </a:r>
            <a:r>
              <a:rPr lang="ru-RU" sz="4400" b="1" baseline="30000" dirty="0" smtClean="0"/>
              <a:t>-1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ru-RU" sz="4400" b="1" baseline="30000" dirty="0" smtClean="0"/>
          </a:p>
          <a:p>
            <a:r>
              <a:rPr lang="ru-RU" sz="4400" b="1" baseline="30000" dirty="0" smtClean="0"/>
              <a:t>                       ••                              ••                </a:t>
            </a:r>
            <a:r>
              <a:rPr lang="ru-RU" sz="4400" b="1" dirty="0" smtClean="0"/>
              <a:t>ионное</a:t>
            </a:r>
          </a:p>
          <a:p>
            <a:r>
              <a:rPr lang="ru-RU" sz="4400" b="1" baseline="30000" dirty="0" smtClean="0"/>
              <a:t>  </a:t>
            </a:r>
            <a:r>
              <a:rPr lang="ru-RU" sz="4800" b="1" baseline="30000" dirty="0" smtClean="0"/>
              <a:t>ЭО</a:t>
            </a:r>
            <a:r>
              <a:rPr lang="ru-RU" sz="4400" b="1" dirty="0" smtClean="0"/>
              <a:t>    </a:t>
            </a:r>
            <a:r>
              <a:rPr lang="ru-RU" sz="4400" b="1" dirty="0" smtClean="0">
                <a:latin typeface="Times New Roman"/>
                <a:cs typeface="Times New Roman"/>
              </a:rPr>
              <a:t>&lt;  </a:t>
            </a:r>
            <a:r>
              <a:rPr lang="ru-RU" sz="4800" b="1" dirty="0" smtClean="0">
                <a:latin typeface="Times New Roman"/>
                <a:cs typeface="Times New Roman"/>
              </a:rPr>
              <a:t> </a:t>
            </a:r>
            <a:r>
              <a:rPr lang="ru-RU" sz="3200" b="1" dirty="0" smtClean="0">
                <a:latin typeface="Times New Roman"/>
                <a:cs typeface="Times New Roman"/>
              </a:rPr>
              <a:t> ЭО</a:t>
            </a:r>
            <a:r>
              <a:rPr lang="ru-RU" sz="4800" b="1" dirty="0" smtClean="0">
                <a:latin typeface="Times New Roman"/>
                <a:cs typeface="Times New Roman"/>
              </a:rPr>
              <a:t>                         </a:t>
            </a:r>
            <a:r>
              <a:rPr lang="ru-RU" sz="4400" b="1" baseline="30000" dirty="0" smtClean="0"/>
              <a:t>соединение</a:t>
            </a:r>
          </a:p>
          <a:p>
            <a:r>
              <a:rPr lang="ru-RU" sz="4400" b="1" baseline="30000" dirty="0" smtClean="0"/>
              <a:t>                       </a:t>
            </a:r>
            <a:r>
              <a:rPr lang="ru-RU" sz="4400" b="1" dirty="0" smtClean="0"/>
              <a:t>  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714620"/>
            <a:ext cx="700087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2357423" y="2786059"/>
            <a:ext cx="142876" cy="500066"/>
          </a:xfrm>
          <a:prstGeom prst="upArrow">
            <a:avLst>
              <a:gd name="adj1" fmla="val 50000"/>
              <a:gd name="adj2" fmla="val 43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1" y="2714620"/>
            <a:ext cx="700087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4714877" y="2786058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929191" y="2786059"/>
            <a:ext cx="117157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2214554"/>
            <a:ext cx="700087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2214554"/>
            <a:ext cx="700087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2214554"/>
            <a:ext cx="700087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6215075" y="2285992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7786710" y="2357430"/>
            <a:ext cx="71439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6929455" y="2285992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429388" y="2285992"/>
            <a:ext cx="117157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215207" y="2285992"/>
            <a:ext cx="117157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руговая стрелка 23"/>
          <p:cNvSpPr/>
          <p:nvPr/>
        </p:nvSpPr>
        <p:spPr>
          <a:xfrm>
            <a:off x="642909" y="3857628"/>
            <a:ext cx="1928827" cy="785818"/>
          </a:xfrm>
          <a:prstGeom prst="circularArrow">
            <a:avLst>
              <a:gd name="adj1" fmla="val 12500"/>
              <a:gd name="adj2" fmla="val 991316"/>
              <a:gd name="adj3" fmla="val 20457681"/>
              <a:gd name="adj4" fmla="val 10800000"/>
              <a:gd name="adj5" fmla="val 15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Левая круглая скобка 24"/>
          <p:cNvSpPr/>
          <p:nvPr/>
        </p:nvSpPr>
        <p:spPr>
          <a:xfrm>
            <a:off x="4643439" y="3929066"/>
            <a:ext cx="45719" cy="85725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круглая скобка 25"/>
          <p:cNvSpPr/>
          <p:nvPr/>
        </p:nvSpPr>
        <p:spPr>
          <a:xfrm>
            <a:off x="5715010" y="3929066"/>
            <a:ext cx="45719" cy="85725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7" y="1643051"/>
            <a:ext cx="85011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3600" b="1" dirty="0" smtClean="0"/>
              <a:t>СТР. 24:    * ПОНЯТИЕ ИОННОЙ СВЯЗИ</a:t>
            </a:r>
          </a:p>
          <a:p>
            <a:pPr marL="342900" indent="-342900"/>
            <a:r>
              <a:rPr lang="ru-RU" sz="3600" b="1" dirty="0" smtClean="0"/>
              <a:t>                      * ИОННЫЕ СОЕДИНЕНИЯ</a:t>
            </a:r>
          </a:p>
          <a:p>
            <a:pPr marL="342900" indent="-342900"/>
            <a:r>
              <a:rPr lang="ru-RU" sz="3600" b="1" dirty="0" smtClean="0"/>
              <a:t>2) ? В ТЕКСТЕ НА СТР.24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1" y="3857628"/>
            <a:ext cx="8643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 1</a:t>
            </a:r>
            <a:r>
              <a:rPr lang="ru-RU" sz="4800" b="1" dirty="0" smtClean="0"/>
              <a:t>е</a:t>
            </a:r>
            <a:r>
              <a:rPr lang="en-US" sz="4800" b="1" dirty="0" smtClean="0"/>
              <a:t>    ¨                    ¨ </a:t>
            </a:r>
          </a:p>
          <a:p>
            <a:r>
              <a:rPr lang="en-US" sz="4800" b="1" dirty="0" smtClean="0"/>
              <a:t>Li*  + *F</a:t>
            </a:r>
            <a:r>
              <a:rPr lang="en-US" sz="4800" b="1" dirty="0" smtClean="0">
                <a:latin typeface="Times New Roman"/>
                <a:cs typeface="Times New Roman"/>
              </a:rPr>
              <a:t>:</a:t>
            </a:r>
            <a:r>
              <a:rPr lang="ru-RU" sz="4800" b="1" dirty="0" smtClean="0">
                <a:latin typeface="Times New Roman"/>
                <a:cs typeface="Times New Roman"/>
              </a:rPr>
              <a:t>  →</a:t>
            </a:r>
            <a:r>
              <a:rPr lang="en-US" sz="4800" b="1" dirty="0" smtClean="0">
                <a:latin typeface="Times New Roman"/>
                <a:cs typeface="Times New Roman"/>
              </a:rPr>
              <a:t>Li</a:t>
            </a:r>
            <a:r>
              <a:rPr lang="en-US" sz="4800" b="1" baseline="30000" dirty="0" smtClean="0">
                <a:latin typeface="Times New Roman"/>
                <a:cs typeface="Times New Roman"/>
              </a:rPr>
              <a:t>+  **</a:t>
            </a:r>
            <a:r>
              <a:rPr lang="en-US" sz="4800" b="1" dirty="0" err="1" smtClean="0">
                <a:latin typeface="Times New Roman"/>
                <a:cs typeface="Times New Roman"/>
              </a:rPr>
              <a:t>Cl</a:t>
            </a:r>
            <a:r>
              <a:rPr lang="en-US" sz="4800" b="1" dirty="0" smtClean="0">
                <a:latin typeface="Times New Roman"/>
                <a:cs typeface="Times New Roman"/>
              </a:rPr>
              <a:t>: </a:t>
            </a:r>
            <a:r>
              <a:rPr lang="en-US" sz="4800" b="1" baseline="30000" dirty="0" smtClean="0">
                <a:latin typeface="Times New Roman"/>
                <a:cs typeface="Times New Roman"/>
              </a:rPr>
              <a:t>-1 → </a:t>
            </a:r>
            <a:r>
              <a:rPr lang="en-US" sz="4800" b="1" dirty="0" err="1" smtClean="0">
                <a:latin typeface="Times New Roman"/>
                <a:cs typeface="Times New Roman"/>
              </a:rPr>
              <a:t>Li</a:t>
            </a:r>
            <a:r>
              <a:rPr lang="en-US" sz="4800" b="1" baseline="30000" dirty="0" err="1" smtClean="0">
                <a:latin typeface="Times New Roman"/>
                <a:cs typeface="Times New Roman"/>
              </a:rPr>
              <a:t>+</a:t>
            </a:r>
            <a:r>
              <a:rPr lang="en-US" sz="4800" b="1" dirty="0" err="1" smtClean="0">
                <a:latin typeface="Times New Roman"/>
                <a:cs typeface="Times New Roman"/>
              </a:rPr>
              <a:t>Cl</a:t>
            </a:r>
            <a:r>
              <a:rPr lang="en-US" sz="4800" b="1" baseline="30000" dirty="0" smtClean="0">
                <a:latin typeface="Times New Roman"/>
                <a:cs typeface="Times New Roman"/>
              </a:rPr>
              <a:t>- </a:t>
            </a:r>
          </a:p>
          <a:p>
            <a:r>
              <a:rPr lang="en-US" sz="4800" b="1" dirty="0" smtClean="0">
                <a:latin typeface="Times New Roman"/>
                <a:cs typeface="Times New Roman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 </a:t>
            </a:r>
            <a:r>
              <a:rPr lang="en-US" sz="4800" b="1" dirty="0" smtClean="0">
                <a:latin typeface="Times New Roman"/>
                <a:cs typeface="Times New Roman"/>
              </a:rPr>
              <a:t>       ¨                   ¨</a:t>
            </a:r>
            <a:endParaRPr lang="ru-RU" sz="4800" b="1" dirty="0" smtClean="0">
              <a:latin typeface="Times New Roman"/>
              <a:cs typeface="Times New Roman"/>
            </a:endParaRPr>
          </a:p>
          <a:p>
            <a:r>
              <a:rPr lang="ru-RU" sz="4800" b="1" dirty="0" smtClean="0">
                <a:latin typeface="Times New Roman"/>
                <a:cs typeface="Times New Roman"/>
              </a:rPr>
              <a:t>ЭО &lt; ЭО</a:t>
            </a:r>
            <a:endParaRPr lang="ru-RU" sz="4800" b="1" dirty="0"/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571472" y="4429132"/>
            <a:ext cx="1430467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Левая круглая скобка 5"/>
          <p:cNvSpPr/>
          <p:nvPr/>
        </p:nvSpPr>
        <p:spPr>
          <a:xfrm>
            <a:off x="4429125" y="3929067"/>
            <a:ext cx="71439" cy="185738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>
            <a:off x="5572132" y="3857629"/>
            <a:ext cx="214315" cy="200026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940</Words>
  <Application>Microsoft Office PowerPoint</Application>
  <PresentationFormat>Экран (4:3)</PresentationFormat>
  <Paragraphs>145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Тема урока № 1: «Химическая связь» (лекция с элементами беседы)</vt:lpstr>
      <vt:lpstr>1. Понятие о химической связи.</vt:lpstr>
      <vt:lpstr>2. Основные положения теории химической связи:</vt:lpstr>
      <vt:lpstr>Ковалентная связь.</vt:lpstr>
      <vt:lpstr>Электроотрицательность (ЭО)</vt:lpstr>
      <vt:lpstr>Виды ковалентной связи  </vt:lpstr>
      <vt:lpstr>Урок № 2</vt:lpstr>
      <vt:lpstr>Ионная связь</vt:lpstr>
      <vt:lpstr>Работа с учебником.</vt:lpstr>
      <vt:lpstr>Закрепление.</vt:lpstr>
      <vt:lpstr>Домашнее задание.</vt:lpstr>
      <vt:lpstr>Выводы:</vt:lpstr>
      <vt:lpstr>23.09.10г    Урок № 7 Степень окисления атомов в соединениях.  </vt:lpstr>
      <vt:lpstr>Презентация PowerPoint</vt:lpstr>
      <vt:lpstr>Презентация PowerPoint</vt:lpstr>
      <vt:lpstr>Презентация PowerPoint</vt:lpstr>
      <vt:lpstr>Работа с алгоритмом.</vt:lpstr>
      <vt:lpstr>Презентация PowerPoint</vt:lpstr>
      <vt:lpstr>Определите степени окисления элементов</vt:lpstr>
      <vt:lpstr> Составление химических формул по степени окисления </vt:lpstr>
      <vt:lpstr>Определение степени окисления в формуле из трех атомов химических элементов</vt:lpstr>
      <vt:lpstr>Домашнее задание.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</cp:lastModifiedBy>
  <cp:revision>76</cp:revision>
  <dcterms:created xsi:type="dcterms:W3CDTF">2009-09-06T13:27:23Z</dcterms:created>
  <dcterms:modified xsi:type="dcterms:W3CDTF">2014-11-15T19:22:31Z</dcterms:modified>
</cp:coreProperties>
</file>