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797" y="-4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A2A0-13E2-4DB7-892F-452372607795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81D-1B43-4EA6-AA42-7E545728B6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A2A0-13E2-4DB7-892F-452372607795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81D-1B43-4EA6-AA42-7E545728B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A2A0-13E2-4DB7-892F-452372607795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81D-1B43-4EA6-AA42-7E545728B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A2A0-13E2-4DB7-892F-452372607795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81D-1B43-4EA6-AA42-7E545728B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A2A0-13E2-4DB7-892F-452372607795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22881D-1B43-4EA6-AA42-7E545728B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A2A0-13E2-4DB7-892F-452372607795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81D-1B43-4EA6-AA42-7E545728B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A2A0-13E2-4DB7-892F-452372607795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81D-1B43-4EA6-AA42-7E545728B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A2A0-13E2-4DB7-892F-452372607795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81D-1B43-4EA6-AA42-7E545728B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A2A0-13E2-4DB7-892F-452372607795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81D-1B43-4EA6-AA42-7E545728B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A2A0-13E2-4DB7-892F-452372607795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81D-1B43-4EA6-AA42-7E545728B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A2A0-13E2-4DB7-892F-452372607795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81D-1B43-4EA6-AA42-7E545728B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57A2A0-13E2-4DB7-892F-452372607795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22881D-1B43-4EA6-AA42-7E545728B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урока: «Теория электролитической диссоциации»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u="sng" dirty="0" smtClean="0">
                <a:latin typeface="Comic Sans MS" pitchFamily="66" charset="0"/>
              </a:rPr>
              <a:t>Электролитическая диссоциация </a:t>
            </a:r>
            <a:r>
              <a:rPr lang="ru-RU" sz="3600" b="1" i="1" dirty="0" smtClean="0">
                <a:latin typeface="Comic Sans MS" pitchFamily="66" charset="0"/>
              </a:rPr>
              <a:t>– это процесс распада электролита на ионы при растворении его в воде или расплавлении.</a:t>
            </a:r>
            <a:endParaRPr lang="ru-RU" sz="3600" b="1" i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3143248"/>
            <a:ext cx="6429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314324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</a:t>
            </a:r>
            <a:endParaRPr lang="ru-RU" sz="4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314324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=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4744" y="3071810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+mj-lt"/>
              </a:rPr>
              <a:t>H</a:t>
            </a:r>
            <a:r>
              <a:rPr lang="en-US" sz="4800" b="1" baseline="30000" dirty="0" smtClean="0">
                <a:solidFill>
                  <a:schemeClr val="bg1"/>
                </a:solidFill>
                <a:latin typeface="+mj-lt"/>
              </a:rPr>
              <a:t>+</a:t>
            </a:r>
            <a:endParaRPr lang="ru-RU" sz="4800" b="1" baseline="30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3071810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+mj-lt"/>
              </a:rPr>
              <a:t>+</a:t>
            </a:r>
            <a:endParaRPr lang="ru-RU" sz="48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3143248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FF00"/>
                </a:solidFill>
                <a:latin typeface="+mj-lt"/>
              </a:rPr>
              <a:t>Cl</a:t>
            </a:r>
            <a:r>
              <a:rPr lang="en-US" sz="4800" b="1" baseline="30000" dirty="0" smtClean="0">
                <a:solidFill>
                  <a:srgbClr val="FFFF00"/>
                </a:solidFill>
                <a:latin typeface="+mj-lt"/>
              </a:rPr>
              <a:t>-</a:t>
            </a:r>
            <a:endParaRPr lang="ru-RU" sz="4800" b="1" baseline="30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3143248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</a:t>
            </a:r>
            <a:endParaRPr lang="ru-RU" sz="4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3857628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Катион водорода</a:t>
            </a:r>
            <a:endParaRPr lang="ru-RU" sz="2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4942" y="400050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Хлорид-анион</a:t>
            </a:r>
            <a:endParaRPr lang="ru-RU" sz="2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4000504"/>
            <a:ext cx="18573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Соляная кислота</a:t>
            </a:r>
            <a:endParaRPr lang="ru-RU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1065 C -0.00973 -0.09074 0.11354 -0.16042 0.27812 -0.16505 C 0.43646 -0.17083 0.58402 -0.11736 0.59427 -0.03935 C 0.60659 0.03218 0.50277 0.09931 0.35434 0.10417 C 0.21927 0.10787 0.09045 0.06343 0.08107 -0.00347 C 0.07152 -0.06458 0.15764 -0.12199 0.28316 -0.12685 C 0.39913 -0.13032 0.50764 -0.09329 0.51527 -0.03704 C 0.52239 0.01319 0.45347 0.06204 0.35 0.06482 C 0.25607 0.06829 0.16753 0.03958 0.15989 -0.00579 C 0.15486 -0.04676 0.20729 -0.08611 0.28837 -0.08843 C 0.36024 -0.09074 0.43125 -0.06921 0.43646 -0.03449 C 0.44149 -0.00486 0.40451 0.02384 0.34479 0.02662 C 0.29583 0.0287 0.24323 0.01574 0.24132 -0.00833 C 0.23646 -0.02755 0.25607 -0.04792 0.29271 -0.05023 C 0.32291 -0.05023 0.35277 -0.04537 0.35729 -0.03241 C 0.36024 -0.02384 0.35434 -0.01551 0.34027 -0.01204 C 0.33229 -0.01065 0.32777 -0.01065 0.31996 -0.01204 " pathEditMode="relative" rAng="0" ptsTypes="fffffffffffffffff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37 C -0.01355 -0.0875 0.15365 -0.16644 0.37882 -0.17199 C 0.59341 -0.1787 0.79341 -0.11736 0.80695 -0.02894 C 0.82448 0.05278 0.68316 0.12917 0.48212 0.13449 C 0.29827 0.13866 0.12431 0.08843 0.11077 0.01204 C 0.09688 -0.05741 0.21476 -0.12269 0.38542 -0.12847 C 0.54271 -0.13241 0.69011 -0.09005 0.70001 -0.02639 C 0.70973 0.03102 0.61667 0.08681 0.47639 0.08958 C 0.34844 0.09352 0.22796 0.06088 0.21754 0.00926 C 0.21112 -0.03727 0.2823 -0.08218 0.39254 -0.08472 C 0.48907 -0.0875 0.58681 -0.06296 0.59341 -0.02338 C 0.59931 0.01065 0.54966 0.04329 0.46945 0.04606 C 0.40226 0.04861 0.33108 0.0338 0.3283 0.00648 C 0.32205 -0.01551 0.34844 -0.03866 0.39862 -0.0412 C 0.43941 -0.0412 0.47952 -0.03565 0.48577 -0.02083 C 0.48907 -0.01111 0.48212 -0.00162 0.46303 0.00231 C 0.45296 0.0037 0.44532 0.0037 0.43594 0.00231 " pathEditMode="relative" rAng="0" ptsTypes="fffffffffffffffff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5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928670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+mj-lt"/>
              </a:rPr>
              <a:t>Na</a:t>
            </a:r>
            <a:r>
              <a:rPr lang="en-US" sz="4800" b="1" dirty="0" err="1" smtClean="0">
                <a:solidFill>
                  <a:srgbClr val="FFFF00"/>
                </a:solidFill>
                <a:latin typeface="+mj-lt"/>
              </a:rPr>
              <a:t>OH</a:t>
            </a:r>
            <a:endParaRPr lang="ru-RU" sz="48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928670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928670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+mj-lt"/>
              </a:rPr>
              <a:t>OH</a:t>
            </a:r>
            <a:endParaRPr lang="ru-RU" sz="48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928670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=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85723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+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388" y="642918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" pitchFamily="34" charset="0"/>
                <a:cs typeface="Arial" pitchFamily="34" charset="0"/>
              </a:rPr>
              <a:t>-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628" y="928670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1785926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+mj-lt"/>
              </a:rPr>
              <a:t>Гидроксид</a:t>
            </a:r>
            <a:r>
              <a:rPr lang="ru-RU" sz="2400" b="1" dirty="0" smtClean="0">
                <a:latin typeface="+mj-lt"/>
              </a:rPr>
              <a:t> натрия</a:t>
            </a:r>
            <a:endParaRPr lang="ru-RU" sz="2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0430" y="1857364"/>
            <a:ext cx="1714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Катион натрия</a:t>
            </a:r>
            <a:endParaRPr lang="ru-RU" sz="28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2132" y="1857364"/>
            <a:ext cx="30003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atin typeface="+mj-lt"/>
              </a:rPr>
              <a:t>Гидроксид-анион</a:t>
            </a:r>
            <a:endParaRPr lang="ru-RU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C -0.00955 -0.08935 0.10521 -0.16667 0.25816 -0.17199 C 0.40469 -0.1787 0.54149 -0.11875 0.55087 -0.03194 C 0.56267 0.04792 0.46563 0.12269 0.32917 0.12801 C 0.20347 0.13194 0.0842 0.08264 0.07517 0.0081 C 0.06597 -0.05995 0.14653 -0.12407 0.26302 -0.1294 C 0.36979 -0.13333 0.47031 -0.0919 0.47778 -0.0294 C 0.4842 0.02662 0.42031 0.08125 0.32483 0.08403 C 0.23785 0.08796 0.15556 0.05602 0.14826 0.00532 C 0.14392 -0.04005 0.19219 -0.08426 0.26736 -0.08657 C 0.33386 -0.08935 0.39983 -0.06528 0.40469 -0.02662 C 0.40903 0.00671 0.37483 0.03866 0.31997 0.04144 C 0.27431 0.04398 0.22604 0.02917 0.22379 0.00278 C 0.21945 -0.01875 0.23785 -0.04144 0.27205 -0.04398 C 0.3 -0.04398 0.32743 -0.03866 0.33177 -0.02407 C 0.33386 -0.01458 0.32917 -0.00532 0.31563 -0.00139 C 0.30903 0 0.30434 0 0.2974 -0.00139 " pathEditMode="relative" rAng="0" ptsTypes="fffffffffffff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-2.77778E-7 0.00509 C -2.77778E-7 0.00718 0.11701 0.01019 0.2125 0.01019 L 0.42517 0.01019 " pathEditMode="relative" rAng="0" ptsTypes="FfFF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643050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+mj-lt"/>
              </a:rPr>
              <a:t>Na</a:t>
            </a:r>
            <a:r>
              <a:rPr lang="en-US" sz="5400" b="1" dirty="0" err="1" smtClean="0">
                <a:solidFill>
                  <a:srgbClr val="FFFF00"/>
                </a:solidFill>
                <a:latin typeface="+mj-lt"/>
              </a:rPr>
              <a:t>Cl</a:t>
            </a:r>
            <a:endParaRPr lang="ru-RU" sz="5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64305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+mj-lt"/>
              </a:rPr>
              <a:t>Na</a:t>
            </a:r>
            <a:endParaRPr lang="ru-RU" sz="5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1643050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FF00"/>
                </a:solidFill>
                <a:latin typeface="+mj-lt"/>
              </a:rPr>
              <a:t>Cl</a:t>
            </a:r>
            <a:endParaRPr lang="ru-RU" sz="5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171448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=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48" y="1214422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1571612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5140" y="1428736"/>
            <a:ext cx="7143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baseline="30000" dirty="0" smtClean="0">
                <a:latin typeface="Arial" pitchFamily="34" charset="0"/>
                <a:cs typeface="Arial" pitchFamily="34" charset="0"/>
              </a:rPr>
              <a:t> - </a:t>
            </a:r>
            <a:endParaRPr lang="ru-RU" sz="96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2857496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Хлорид натрия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2643182"/>
            <a:ext cx="1643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Катион натрия</a:t>
            </a:r>
            <a:endParaRPr lang="ru-RU" sz="2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2198" y="2643182"/>
            <a:ext cx="2286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Хлорид- анион</a:t>
            </a:r>
            <a:endParaRPr lang="ru-RU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647 L 0.08039 0.05134 C 0.0974 0.06452 0.12257 0.07192 0.14879 0.07192 C 0.17882 0.07192 0.20278 0.06452 0.2198 0.05134 L 0.30035 -0.00647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9537E-7 L 2.5E-6 -0.00555 C 2.5E-6 -0.00809 0.13403 -0.0111 0.24323 -0.0111 L 0.48646 -0.0111 " pathEditMode="relative" rAng="0" ptsTypes="FfFF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Диссоциация многоосновных кислот и солей.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214554"/>
            <a:ext cx="34290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+mj-lt"/>
              </a:rPr>
              <a:t>    </a:t>
            </a:r>
            <a:r>
              <a:rPr lang="en-US" sz="4800" b="1" dirty="0" smtClean="0">
                <a:solidFill>
                  <a:schemeClr val="bg1"/>
                </a:solidFill>
                <a:latin typeface="+mj-lt"/>
              </a:rPr>
              <a:t>H</a:t>
            </a:r>
            <a:r>
              <a:rPr lang="en-US" sz="4800" b="1" baseline="-25000" dirty="0" smtClean="0">
                <a:latin typeface="+mj-lt"/>
              </a:rPr>
              <a:t>2</a:t>
            </a:r>
            <a:r>
              <a:rPr lang="en-US" sz="4800" b="1" dirty="0" smtClean="0">
                <a:solidFill>
                  <a:srgbClr val="FFFF00"/>
                </a:solidFill>
                <a:latin typeface="+mj-lt"/>
              </a:rPr>
              <a:t>SO</a:t>
            </a:r>
            <a:r>
              <a:rPr lang="en-US" sz="4800" b="1" baseline="-25000" dirty="0" smtClean="0">
                <a:solidFill>
                  <a:srgbClr val="FFFF00"/>
                </a:solidFill>
                <a:latin typeface="+mj-lt"/>
              </a:rPr>
              <a:t>4</a:t>
            </a:r>
          </a:p>
          <a:p>
            <a:endParaRPr lang="en-US" sz="4800" b="1" baseline="-25000" dirty="0" smtClean="0">
              <a:latin typeface="+mj-lt"/>
            </a:endParaRPr>
          </a:p>
          <a:p>
            <a:r>
              <a:rPr lang="en-US" sz="4800" b="1" dirty="0" smtClean="0">
                <a:latin typeface="+mj-lt"/>
              </a:rPr>
              <a:t>  H  </a:t>
            </a:r>
            <a:r>
              <a:rPr lang="en-US" sz="4800" b="1" dirty="0" err="1" smtClean="0">
                <a:latin typeface="+mj-lt"/>
              </a:rPr>
              <a:t>H</a:t>
            </a:r>
            <a:endParaRPr lang="en-US" sz="4800" b="1" dirty="0" smtClean="0">
              <a:latin typeface="+mj-lt"/>
            </a:endParaRPr>
          </a:p>
          <a:p>
            <a:endParaRPr lang="ru-RU" sz="4800" b="1" baseline="-25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3108" y="2214554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SO</a:t>
            </a:r>
            <a:r>
              <a:rPr lang="en-US" sz="4800" b="1" baseline="-25000" dirty="0" smtClean="0">
                <a:solidFill>
                  <a:srgbClr val="FF0000"/>
                </a:solidFill>
                <a:latin typeface="+mj-lt"/>
              </a:rPr>
              <a:t>4</a:t>
            </a:r>
            <a:endParaRPr lang="ru-RU" sz="4800" b="1" baseline="-2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2357430"/>
            <a:ext cx="64294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b="1" dirty="0" smtClean="0">
              <a:latin typeface="+mj-lt"/>
            </a:endParaRPr>
          </a:p>
          <a:p>
            <a:endParaRPr lang="en-US" sz="1100" b="1" dirty="0" smtClean="0">
              <a:latin typeface="+mj-lt"/>
            </a:endParaRPr>
          </a:p>
          <a:p>
            <a:endParaRPr lang="en-US" sz="1100" b="1" dirty="0" smtClean="0">
              <a:latin typeface="+mj-lt"/>
            </a:endParaRPr>
          </a:p>
          <a:p>
            <a:r>
              <a:rPr lang="en-US" sz="4800" b="1" dirty="0" smtClean="0">
                <a:solidFill>
                  <a:srgbClr val="FFC000"/>
                </a:solidFill>
                <a:latin typeface="+mj-lt"/>
              </a:rPr>
              <a:t>H</a:t>
            </a:r>
            <a:r>
              <a:rPr lang="en-US" sz="4800" b="1" dirty="0" smtClean="0">
                <a:latin typeface="+mj-lt"/>
              </a:rPr>
              <a:t>  </a:t>
            </a:r>
            <a:endParaRPr lang="en-US" sz="4800" b="1" dirty="0" smtClean="0">
              <a:solidFill>
                <a:srgbClr val="FFFF00"/>
              </a:solidFill>
              <a:latin typeface="+mj-lt"/>
            </a:endParaRPr>
          </a:p>
          <a:p>
            <a:endParaRPr lang="ru-RU" sz="4800" b="1" dirty="0">
              <a:latin typeface="+mj-lt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571604" y="300037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1071538" y="300037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14744" y="2214554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=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4942" y="1857364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29322" y="2143116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9586" y="1714488"/>
            <a:ext cx="500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itchFamily="34" charset="0"/>
                <a:cs typeface="Arial" pitchFamily="34" charset="0"/>
              </a:rPr>
              <a:t>-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57356" y="3429000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+mj-lt"/>
              </a:rPr>
              <a:t>H</a:t>
            </a:r>
            <a:endParaRPr lang="ru-RU" sz="48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43042" y="4929198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  <a:latin typeface="+mj-lt"/>
              </a:rPr>
              <a:t>H</a:t>
            </a:r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SO</a:t>
            </a:r>
            <a:r>
              <a:rPr lang="en-US" sz="4800" b="1" baseline="-25000" dirty="0" smtClean="0">
                <a:solidFill>
                  <a:srgbClr val="FF0000"/>
                </a:solidFill>
                <a:latin typeface="+mj-lt"/>
              </a:rPr>
              <a:t>4</a:t>
            </a:r>
            <a:r>
              <a:rPr lang="en-US" sz="4800" b="1" baseline="30000" dirty="0" smtClean="0">
                <a:latin typeface="+mj-lt"/>
              </a:rPr>
              <a:t>-</a:t>
            </a:r>
            <a:endParaRPr lang="ru-RU" sz="4800" b="1" baseline="300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43042" y="4929198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  <a:latin typeface="+mj-lt"/>
              </a:rPr>
              <a:t>H</a:t>
            </a:r>
            <a:endParaRPr lang="ru-RU" sz="48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43108" y="4929198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SO</a:t>
            </a:r>
            <a:r>
              <a:rPr lang="en-US" sz="4800" b="1" baseline="-25000" dirty="0" smtClean="0">
                <a:solidFill>
                  <a:srgbClr val="FF0000"/>
                </a:solidFill>
                <a:latin typeface="+mj-lt"/>
              </a:rPr>
              <a:t>4</a:t>
            </a:r>
            <a:r>
              <a:rPr lang="en-US" sz="4800" b="1" baseline="30000" dirty="0" smtClean="0">
                <a:latin typeface="+mj-lt"/>
              </a:rPr>
              <a:t>-</a:t>
            </a:r>
            <a:endParaRPr lang="ru-RU" sz="4800" b="1" baseline="300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14744" y="5000636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=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00628" y="4643446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29322" y="4929198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58082" y="471488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2-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1956 C -0.01563 -0.17824 -0.03264 -0.15972 -0.03993 -0.13542 C -0.0474 -0.11019 -0.05122 -0.07894 -0.05504 -0.04907 C -0.05799 -0.01759 -0.05504 0.00856 -0.05122 0.03657 C -0.0474 0.06319 -0.04219 0.09051 -0.02882 0.11343 C -0.01788 0.13773 0.00087 0.15764 0.0217 0.17176 C 0.04045 0.18518 0.06319 0.19491 0.08542 0.2 C 0.10799 0.20602 0.13021 0.20602 0.15139 0.2 C 0.17378 0.19491 0.19444 0.18241 0.21094 0.16366 C 0.22795 0.14745 0.24306 0.12639 0.25087 0.10046 C 0.25972 0.07708 0.26371 0.04352 0.26371 0.0169 C 0.2651 -0.00764 0.26371 -0.03935 0.25417 -0.06505 C 0.24479 -0.08889 0.22795 -0.10695 0.20538 -0.11759 C 0.18299 -0.12477 0.16059 -0.11435 0.14566 -0.09861 C 0.13212 -0.08125 0.12292 -0.05486 0.12066 -0.02546 C 0.12066 0.00625 0.12292 0.03426 0.13212 0.05787 C 0.14184 0.08171 0.13993 0.0868 0.17726 0.1162 C 0.21094 0.15023 0.24479 0.14005 0.2651 0.14236 C 0.28611 0.14236 0.30312 0.13356 0.32378 0.12361 C 0.34653 0.11157 0.36476 0.09051 0.37812 0.07153 C 0.39115 0.05324 0.3967 0.02917 0.40434 -0.00764 C 0.41059 -0.04676 0.41059 -0.06505 0.41059 -0.09352 C 0.41059 -0.12269 0.41059 -0.14977 0.41059 -0.17824 " pathEditMode="relative" rAng="0" ptsTypes="fffffffffffffffffffffff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2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-0.20741 C -0.01389 -0.17593 -0.03559 -0.14445 -0.04496 -0.1044 C -0.05451 -0.06065 -0.05955 -0.00834 -0.06406 0.04375 C -0.06875 0.09606 -0.06406 0.13958 -0.05955 0.18773 C -0.05451 0.23217 -0.04757 0.28009 -0.03038 0.31944 C -0.01632 0.35995 0.00781 0.39166 0.03386 0.41643 C 0.05799 0.43958 0.08663 0.45555 0.11545 0.46365 C 0.14393 0.47268 0.17275 0.47268 0.19931 0.46365 C 0.22795 0.45555 0.25417 0.43564 0.2757 0.40347 C 0.29757 0.37592 0.31667 0.33981 0.32622 0.29583 C 0.3382 0.25578 0.34254 0.19977 0.34254 0.15532 C 0.34514 0.11157 0.34254 0.05995 0.33073 0.01551 C 0.31893 -0.02454 0.29757 -0.05602 0.26893 -0.07223 C 0.23976 -0.0838 0.21094 -0.06829 0.19184 -0.04005 C 0.17518 -0.01227 0.16302 0.03194 0.16077 0.08379 C 0.16077 0.13518 0.16302 0.18356 0.17518 0.22361 C 0.18715 0.26435 0.18455 0.27176 0.23264 0.32407 C 0.2757 0.37963 0.31893 0.36389 0.34514 0.36805 C 0.3717 0.36805 0.39271 0.35092 0.41927 0.33564 C 0.44827 0.31643 0.47188 0.28009 0.48889 0.24838 C 0.50538 0.21597 0.5125 0.17592 0.5224 0.11157 C 0.52969 0.04838 0.52969 0.01551 0.52969 -0.03264 C 0.52969 -0.0801 0.52969 -0.12848 0.52969 -0.17593 " pathEditMode="relative" rAng="0" ptsTypes="fffffffffffffffffffffff">
                                      <p:cBhvr>
                                        <p:cTn id="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0.1441 0.05232 C 0.17431 0.06412 0.21962 0.07083 0.26667 0.07083 C 0.32049 0.07083 0.36337 0.06412 0.39358 0.05232 L 0.53802 -7.40741E-7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0.32066 -0.0062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91 -0.00625 L 0.4691 -0.0062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1" grpId="0"/>
      <p:bldP spid="24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85831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Опыт: </a:t>
            </a:r>
            <a:r>
              <a:rPr lang="ru-RU" sz="3600" dirty="0" smtClean="0"/>
              <a:t> 1. Смешаем сначала твердые вещества:   </a:t>
            </a:r>
            <a:r>
              <a:rPr lang="ru-RU" sz="3200" b="1" i="1" dirty="0" err="1" smtClean="0">
                <a:latin typeface="+mj-lt"/>
              </a:rPr>
              <a:t>гидроксид</a:t>
            </a:r>
            <a:r>
              <a:rPr lang="ru-RU" sz="3200" b="1" i="1" dirty="0" smtClean="0">
                <a:latin typeface="+mj-lt"/>
              </a:rPr>
              <a:t> натрия и сульфат меди (</a:t>
            </a:r>
            <a:r>
              <a:rPr lang="en-US" sz="3200" b="1" i="1" dirty="0" smtClean="0">
                <a:latin typeface="+mj-lt"/>
              </a:rPr>
              <a:t>II)</a:t>
            </a:r>
            <a:r>
              <a:rPr lang="ru-RU" sz="3200" b="1" i="1" dirty="0" smtClean="0">
                <a:latin typeface="+mj-lt"/>
              </a:rPr>
              <a:t>.</a:t>
            </a:r>
          </a:p>
          <a:p>
            <a:pPr algn="ctr"/>
            <a:r>
              <a:rPr lang="ru-RU" sz="3600" dirty="0"/>
              <a:t> </a:t>
            </a:r>
            <a:r>
              <a:rPr lang="ru-RU" sz="3600" dirty="0" smtClean="0"/>
              <a:t>            2. Затем их растворы.</a:t>
            </a:r>
          </a:p>
          <a:p>
            <a:pPr algn="ctr"/>
            <a:r>
              <a:rPr lang="ru-RU" sz="3600" dirty="0"/>
              <a:t> </a:t>
            </a:r>
            <a:r>
              <a:rPr lang="ru-RU" sz="3600" dirty="0" smtClean="0"/>
              <a:t>            3. Ваши наблюдения.</a:t>
            </a:r>
          </a:p>
          <a:p>
            <a:pPr algn="ctr"/>
            <a:r>
              <a:rPr lang="ru-RU" sz="3600" dirty="0"/>
              <a:t> </a:t>
            </a:r>
            <a:r>
              <a:rPr lang="ru-RU" sz="3600" dirty="0" smtClean="0"/>
              <a:t>            4. Запишите в тетрадях уравнение химической реакции.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00050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2NaOH  +  CuSO</a:t>
            </a:r>
            <a:r>
              <a:rPr lang="en-US" sz="36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=  Cu(OH)</a:t>
            </a:r>
            <a:r>
              <a:rPr lang="en-US" sz="3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↓  +  Na</a:t>
            </a:r>
            <a:r>
              <a:rPr lang="en-US" sz="3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3600" b="1" baseline="-250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3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5286388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</a:t>
            </a:r>
            <a:r>
              <a:rPr lang="ru-RU" sz="3200" dirty="0" smtClean="0"/>
              <a:t>. Сделайте вывод.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Процесс растворения электролитов в воде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785926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? Какие виды химической связи вам известны?</a:t>
            </a:r>
            <a:endParaRPr lang="ru-RU" sz="3200" b="1" i="1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428596" y="2928934"/>
            <a:ext cx="6643734" cy="28575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1571604" y="4143380"/>
            <a:ext cx="1285884" cy="1285884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О</a:t>
            </a:r>
            <a:r>
              <a:rPr lang="ru-RU" sz="4000" b="1" baseline="30000" dirty="0" smtClean="0"/>
              <a:t>2-</a:t>
            </a:r>
            <a:endParaRPr lang="ru-RU" sz="4000" b="1" baseline="300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2571736" y="3857628"/>
            <a:ext cx="616941" cy="402627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214414" y="3857628"/>
            <a:ext cx="759817" cy="474065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узел 15"/>
          <p:cNvSpPr/>
          <p:nvPr/>
        </p:nvSpPr>
        <p:spPr>
          <a:xfrm>
            <a:off x="3071802" y="3071810"/>
            <a:ext cx="1071570" cy="857256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Н+</a:t>
            </a:r>
            <a:endParaRPr lang="ru-RU" sz="3200" b="1" dirty="0"/>
          </a:p>
        </p:txBody>
      </p:sp>
      <p:sp>
        <p:nvSpPr>
          <p:cNvPr id="21" name="Блок-схема: узел 20"/>
          <p:cNvSpPr/>
          <p:nvPr/>
        </p:nvSpPr>
        <p:spPr>
          <a:xfrm>
            <a:off x="642910" y="3071810"/>
            <a:ext cx="1071570" cy="857256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Н+</a:t>
            </a:r>
            <a:endParaRPr lang="ru-RU" sz="3200" b="1" dirty="0"/>
          </a:p>
        </p:txBody>
      </p:sp>
      <p:sp>
        <p:nvSpPr>
          <p:cNvPr id="24" name="Овал 23"/>
          <p:cNvSpPr/>
          <p:nvPr/>
        </p:nvSpPr>
        <p:spPr>
          <a:xfrm>
            <a:off x="5429256" y="3000372"/>
            <a:ext cx="1143008" cy="257176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люс 25"/>
          <p:cNvSpPr/>
          <p:nvPr/>
        </p:nvSpPr>
        <p:spPr>
          <a:xfrm>
            <a:off x="5715008" y="3286124"/>
            <a:ext cx="571504" cy="500066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Минус 26"/>
          <p:cNvSpPr/>
          <p:nvPr/>
        </p:nvSpPr>
        <p:spPr>
          <a:xfrm>
            <a:off x="5715008" y="4929198"/>
            <a:ext cx="571504" cy="35719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0" y="6000768"/>
            <a:ext cx="8858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Молекула воды </a:t>
            </a:r>
            <a:r>
              <a:rPr lang="ru-RU" sz="2800" b="1" i="1" dirty="0" err="1" smtClean="0"/>
              <a:t>полярна</a:t>
            </a:r>
            <a:r>
              <a:rPr lang="ru-RU" sz="2800" b="1" i="1" dirty="0" smtClean="0"/>
              <a:t> и представляет собой диполь</a:t>
            </a:r>
            <a:endParaRPr lang="ru-RU" sz="2800" b="1" i="1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3071810"/>
          </a:xfrm>
        </p:spPr>
        <p:txBody>
          <a:bodyPr>
            <a:normAutofit/>
          </a:bodyPr>
          <a:lstStyle/>
          <a:p>
            <a:r>
              <a:rPr lang="ru-RU" dirty="0" smtClean="0"/>
              <a:t>Механизм электролитической диссоциации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(с ионной связью)</a:t>
            </a:r>
            <a:endParaRPr lang="ru-RU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643182"/>
            <a:ext cx="612140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71538" y="571480"/>
            <a:ext cx="914400" cy="9144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Na</a:t>
            </a:r>
            <a:r>
              <a:rPr lang="en-US" sz="2000" b="1" baseline="30000" dirty="0" smtClean="0"/>
              <a:t>+</a:t>
            </a:r>
            <a:endParaRPr lang="ru-RU" sz="2000" b="1" baseline="30000" dirty="0"/>
          </a:p>
        </p:txBody>
      </p:sp>
      <p:sp>
        <p:nvSpPr>
          <p:cNvPr id="3" name="Овал 2"/>
          <p:cNvSpPr/>
          <p:nvPr/>
        </p:nvSpPr>
        <p:spPr>
          <a:xfrm>
            <a:off x="2428860" y="571480"/>
            <a:ext cx="914400" cy="9144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Cl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-</a:t>
            </a:r>
            <a:endParaRPr lang="ru-RU" sz="2400" b="1" baseline="300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786182" y="571480"/>
            <a:ext cx="914400" cy="9144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baseline="30000" dirty="0" smtClean="0"/>
          </a:p>
          <a:p>
            <a:pPr algn="ctr"/>
            <a:r>
              <a:rPr lang="en-US" dirty="0" smtClean="0"/>
              <a:t>Na+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071538" y="1928802"/>
            <a:ext cx="914400" cy="9144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Cl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-</a:t>
            </a:r>
            <a:endParaRPr lang="ru-RU" sz="2400" b="1" baseline="30000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428860" y="1928802"/>
            <a:ext cx="914400" cy="9144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Na</a:t>
            </a:r>
            <a:r>
              <a:rPr lang="en-US" b="1" baseline="30000" dirty="0" smtClean="0"/>
              <a:t>+</a:t>
            </a:r>
            <a:endParaRPr lang="ru-RU" b="1" baseline="30000" dirty="0" smtClean="0"/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786182" y="1928802"/>
            <a:ext cx="914400" cy="9144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Cl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-</a:t>
            </a:r>
            <a:endParaRPr lang="ru-RU" sz="2400" b="1" baseline="30000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8" name="Минус 7"/>
          <p:cNvSpPr/>
          <p:nvPr/>
        </p:nvSpPr>
        <p:spPr>
          <a:xfrm>
            <a:off x="1928794" y="857232"/>
            <a:ext cx="571504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3286116" y="857232"/>
            <a:ext cx="571504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1928794" y="2285992"/>
            <a:ext cx="571504" cy="28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3286116" y="2285992"/>
            <a:ext cx="571504" cy="28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 rot="5400000">
            <a:off x="3964777" y="1535893"/>
            <a:ext cx="571504" cy="35719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инус 12"/>
          <p:cNvSpPr/>
          <p:nvPr/>
        </p:nvSpPr>
        <p:spPr>
          <a:xfrm rot="5400000">
            <a:off x="2643174" y="1571612"/>
            <a:ext cx="571504" cy="28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инус 13"/>
          <p:cNvSpPr/>
          <p:nvPr/>
        </p:nvSpPr>
        <p:spPr>
          <a:xfrm rot="5400000">
            <a:off x="1214414" y="1571612"/>
            <a:ext cx="571504" cy="28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19188581">
            <a:off x="4539310" y="1428903"/>
            <a:ext cx="1388731" cy="414334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21228227">
            <a:off x="4730473" y="2359201"/>
            <a:ext cx="1376240" cy="363485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21228227">
            <a:off x="4662439" y="430191"/>
            <a:ext cx="1376240" cy="426575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 rot="980547">
            <a:off x="2759512" y="210923"/>
            <a:ext cx="1402987" cy="389193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люс 20"/>
          <p:cNvSpPr/>
          <p:nvPr/>
        </p:nvSpPr>
        <p:spPr>
          <a:xfrm>
            <a:off x="5500694" y="428604"/>
            <a:ext cx="428628" cy="35719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люс 21"/>
          <p:cNvSpPr/>
          <p:nvPr/>
        </p:nvSpPr>
        <p:spPr>
          <a:xfrm>
            <a:off x="4714876" y="1714488"/>
            <a:ext cx="428628" cy="35719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люс 22"/>
          <p:cNvSpPr/>
          <p:nvPr/>
        </p:nvSpPr>
        <p:spPr>
          <a:xfrm>
            <a:off x="4786314" y="2428868"/>
            <a:ext cx="428628" cy="35719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люс 23"/>
          <p:cNvSpPr/>
          <p:nvPr/>
        </p:nvSpPr>
        <p:spPr>
          <a:xfrm>
            <a:off x="2928926" y="0"/>
            <a:ext cx="428628" cy="35719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инус 24"/>
          <p:cNvSpPr/>
          <p:nvPr/>
        </p:nvSpPr>
        <p:spPr>
          <a:xfrm rot="1763399">
            <a:off x="3495647" y="292388"/>
            <a:ext cx="418283" cy="381336"/>
          </a:xfrm>
          <a:prstGeom prst="mathMinus">
            <a:avLst>
              <a:gd name="adj1" fmla="val 1460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 rot="980547">
            <a:off x="2741024" y="189522"/>
            <a:ext cx="1402987" cy="389193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Минус 26"/>
          <p:cNvSpPr/>
          <p:nvPr/>
        </p:nvSpPr>
        <p:spPr>
          <a:xfrm rot="19761566">
            <a:off x="5143504" y="1214422"/>
            <a:ext cx="500066" cy="428628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инус 27"/>
          <p:cNvSpPr/>
          <p:nvPr/>
        </p:nvSpPr>
        <p:spPr>
          <a:xfrm>
            <a:off x="4786314" y="500042"/>
            <a:ext cx="500066" cy="428628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инус 28"/>
          <p:cNvSpPr/>
          <p:nvPr/>
        </p:nvSpPr>
        <p:spPr>
          <a:xfrm rot="21232974">
            <a:off x="5360696" y="2312061"/>
            <a:ext cx="500066" cy="428628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инус 29"/>
          <p:cNvSpPr/>
          <p:nvPr/>
        </p:nvSpPr>
        <p:spPr>
          <a:xfrm rot="922023">
            <a:off x="3593282" y="311152"/>
            <a:ext cx="500066" cy="428628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люс 30"/>
          <p:cNvSpPr/>
          <p:nvPr/>
        </p:nvSpPr>
        <p:spPr>
          <a:xfrm rot="1704155">
            <a:off x="3018591" y="36003"/>
            <a:ext cx="428628" cy="382134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214414" y="4786322"/>
            <a:ext cx="914400" cy="9144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Na</a:t>
            </a:r>
            <a:r>
              <a:rPr lang="en-US" sz="2000" b="1" baseline="30000" dirty="0" smtClean="0"/>
              <a:t>+</a:t>
            </a:r>
            <a:endParaRPr lang="ru-RU" sz="2000" b="1" baseline="30000" dirty="0"/>
          </a:p>
        </p:txBody>
      </p:sp>
      <p:sp>
        <p:nvSpPr>
          <p:cNvPr id="34" name="Овал 33"/>
          <p:cNvSpPr/>
          <p:nvPr/>
        </p:nvSpPr>
        <p:spPr>
          <a:xfrm>
            <a:off x="5286380" y="4786322"/>
            <a:ext cx="914400" cy="9144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Cl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-</a:t>
            </a:r>
            <a:endParaRPr lang="ru-RU" sz="2400" b="1" baseline="30000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 rot="19248995">
            <a:off x="5853285" y="4071019"/>
            <a:ext cx="1517864" cy="52850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rot="19248995">
            <a:off x="1710774" y="4063387"/>
            <a:ext cx="1517864" cy="52850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 rot="21104619">
            <a:off x="1996526" y="4706330"/>
            <a:ext cx="1517864" cy="52850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 rot="21104619">
            <a:off x="6173717" y="5035444"/>
            <a:ext cx="1517864" cy="52850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rot="1589748">
            <a:off x="4030892" y="4424382"/>
            <a:ext cx="1501402" cy="52850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rot="1589748">
            <a:off x="39044" y="4236222"/>
            <a:ext cx="1501402" cy="52850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rot="8635858">
            <a:off x="4226489" y="5938164"/>
            <a:ext cx="1501402" cy="52850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rot="8635858">
            <a:off x="225961" y="5749153"/>
            <a:ext cx="1501402" cy="52850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Минус 42"/>
          <p:cNvSpPr/>
          <p:nvPr/>
        </p:nvSpPr>
        <p:spPr>
          <a:xfrm rot="19761566">
            <a:off x="1931672" y="4383764"/>
            <a:ext cx="500066" cy="428628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Минус 43"/>
          <p:cNvSpPr/>
          <p:nvPr/>
        </p:nvSpPr>
        <p:spPr>
          <a:xfrm rot="21310893">
            <a:off x="2074548" y="4812391"/>
            <a:ext cx="500066" cy="428628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Минус 44"/>
          <p:cNvSpPr/>
          <p:nvPr/>
        </p:nvSpPr>
        <p:spPr>
          <a:xfrm rot="8675355">
            <a:off x="1088656" y="5520948"/>
            <a:ext cx="500066" cy="428628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Минус 45"/>
          <p:cNvSpPr/>
          <p:nvPr/>
        </p:nvSpPr>
        <p:spPr>
          <a:xfrm rot="12891486">
            <a:off x="1006591" y="4534366"/>
            <a:ext cx="500066" cy="428628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люс 46"/>
          <p:cNvSpPr/>
          <p:nvPr/>
        </p:nvSpPr>
        <p:spPr>
          <a:xfrm rot="2661971">
            <a:off x="2571736" y="3929066"/>
            <a:ext cx="428628" cy="35719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люс 47"/>
          <p:cNvSpPr/>
          <p:nvPr/>
        </p:nvSpPr>
        <p:spPr>
          <a:xfrm rot="4770932">
            <a:off x="2921265" y="4742383"/>
            <a:ext cx="428628" cy="35719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люс 48"/>
          <p:cNvSpPr/>
          <p:nvPr/>
        </p:nvSpPr>
        <p:spPr>
          <a:xfrm rot="8121338">
            <a:off x="428893" y="6065408"/>
            <a:ext cx="428628" cy="35719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люс 49"/>
          <p:cNvSpPr/>
          <p:nvPr/>
        </p:nvSpPr>
        <p:spPr>
          <a:xfrm rot="8121338">
            <a:off x="63666" y="4099576"/>
            <a:ext cx="428628" cy="35719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люс 50"/>
          <p:cNvSpPr/>
          <p:nvPr/>
        </p:nvSpPr>
        <p:spPr>
          <a:xfrm rot="8121338">
            <a:off x="4921419" y="4742518"/>
            <a:ext cx="428628" cy="35719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люс 51"/>
          <p:cNvSpPr/>
          <p:nvPr/>
        </p:nvSpPr>
        <p:spPr>
          <a:xfrm rot="8121338">
            <a:off x="5064294" y="5814088"/>
            <a:ext cx="428628" cy="35719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люс 52"/>
          <p:cNvSpPr/>
          <p:nvPr/>
        </p:nvSpPr>
        <p:spPr>
          <a:xfrm rot="10241978">
            <a:off x="6278740" y="5171146"/>
            <a:ext cx="428628" cy="35719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люс 53"/>
          <p:cNvSpPr/>
          <p:nvPr/>
        </p:nvSpPr>
        <p:spPr>
          <a:xfrm rot="8121338">
            <a:off x="6064425" y="4456765"/>
            <a:ext cx="428628" cy="35719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Минус 54"/>
          <p:cNvSpPr/>
          <p:nvPr/>
        </p:nvSpPr>
        <p:spPr>
          <a:xfrm rot="21310893">
            <a:off x="7018011" y="5020880"/>
            <a:ext cx="500066" cy="428628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Минус 55"/>
          <p:cNvSpPr/>
          <p:nvPr/>
        </p:nvSpPr>
        <p:spPr>
          <a:xfrm rot="8856246">
            <a:off x="6660820" y="3877873"/>
            <a:ext cx="500066" cy="428628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Минус 56"/>
          <p:cNvSpPr/>
          <p:nvPr/>
        </p:nvSpPr>
        <p:spPr>
          <a:xfrm rot="12473199">
            <a:off x="4147843" y="4243985"/>
            <a:ext cx="500066" cy="428628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 rot="1589748">
            <a:off x="4039540" y="4450536"/>
            <a:ext cx="1501402" cy="52850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Минус 58"/>
          <p:cNvSpPr/>
          <p:nvPr/>
        </p:nvSpPr>
        <p:spPr>
          <a:xfrm rot="12991030">
            <a:off x="4147843" y="4243985"/>
            <a:ext cx="500066" cy="428628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Минус 59"/>
          <p:cNvSpPr/>
          <p:nvPr/>
        </p:nvSpPr>
        <p:spPr>
          <a:xfrm rot="19081461">
            <a:off x="4364691" y="6322661"/>
            <a:ext cx="500066" cy="428628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люс 60"/>
          <p:cNvSpPr/>
          <p:nvPr/>
        </p:nvSpPr>
        <p:spPr>
          <a:xfrm rot="7481612">
            <a:off x="4849981" y="4671079"/>
            <a:ext cx="428628" cy="35719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6" grpId="0" animBg="1"/>
      <p:bldP spid="16" grpId="1" animBg="1"/>
      <p:bldP spid="18" grpId="0" animBg="1"/>
      <p:bldP spid="19" grpId="0" animBg="1"/>
      <p:bldP spid="21" grpId="0" animBg="1"/>
      <p:bldP spid="23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r>
              <a:rPr lang="ru-RU" dirty="0" smtClean="0"/>
              <a:t>Диссоциация молекул </a:t>
            </a:r>
            <a:r>
              <a:rPr lang="en-US" dirty="0" err="1" smtClean="0"/>
              <a:t>HCl</a:t>
            </a:r>
            <a:r>
              <a:rPr lang="ru-RU" dirty="0" smtClean="0"/>
              <a:t> на ионы в водном растворе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Ковалентно</a:t>
            </a:r>
            <a:r>
              <a:rPr lang="ru-RU" dirty="0" smtClean="0"/>
              <a:t> полярная связь)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928794" y="1000108"/>
            <a:ext cx="2786082" cy="12001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H</a:t>
            </a:r>
            <a:r>
              <a:rPr lang="en-US" sz="4400" b="1" baseline="30000" dirty="0" smtClean="0">
                <a:solidFill>
                  <a:schemeClr val="tx1"/>
                </a:solidFill>
              </a:rPr>
              <a:t>+    </a:t>
            </a:r>
            <a:r>
              <a:rPr lang="en-US" sz="4400" b="1" dirty="0" err="1" smtClean="0">
                <a:solidFill>
                  <a:schemeClr val="tx1"/>
                </a:solidFill>
              </a:rPr>
              <a:t>Cl</a:t>
            </a:r>
            <a:r>
              <a:rPr lang="en-US" sz="4400" b="1" baseline="30000" dirty="0" smtClean="0">
                <a:solidFill>
                  <a:schemeClr val="tx1"/>
                </a:solidFill>
              </a:rPr>
              <a:t>-</a:t>
            </a:r>
            <a:endParaRPr lang="ru-RU" sz="4400" b="1" baseline="300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rot="1801252">
            <a:off x="604271" y="528141"/>
            <a:ext cx="1665981" cy="62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Минус 6"/>
          <p:cNvSpPr/>
          <p:nvPr/>
        </p:nvSpPr>
        <p:spPr>
          <a:xfrm rot="20643284">
            <a:off x="1388969" y="1785627"/>
            <a:ext cx="637069" cy="299635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люс 7"/>
          <p:cNvSpPr/>
          <p:nvPr/>
        </p:nvSpPr>
        <p:spPr>
          <a:xfrm rot="1639579">
            <a:off x="762536" y="336122"/>
            <a:ext cx="319452" cy="343368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20662669">
            <a:off x="339845" y="1711047"/>
            <a:ext cx="1652376" cy="62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Минус 9"/>
          <p:cNvSpPr/>
          <p:nvPr/>
        </p:nvSpPr>
        <p:spPr>
          <a:xfrm rot="19870888">
            <a:off x="1539257" y="1667735"/>
            <a:ext cx="438856" cy="317853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 rot="1720938">
            <a:off x="1735820" y="914245"/>
            <a:ext cx="256591" cy="395880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люс 11"/>
          <p:cNvSpPr/>
          <p:nvPr/>
        </p:nvSpPr>
        <p:spPr>
          <a:xfrm rot="3685441">
            <a:off x="515416" y="1925526"/>
            <a:ext cx="262154" cy="353455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817703">
            <a:off x="4614553" y="1619733"/>
            <a:ext cx="1680976" cy="62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 rot="20931004">
            <a:off x="4614727" y="607662"/>
            <a:ext cx="1913274" cy="62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Минус 14"/>
          <p:cNvSpPr/>
          <p:nvPr/>
        </p:nvSpPr>
        <p:spPr>
          <a:xfrm rot="21334237">
            <a:off x="6063117" y="622447"/>
            <a:ext cx="412303" cy="219192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инус 15"/>
          <p:cNvSpPr/>
          <p:nvPr/>
        </p:nvSpPr>
        <p:spPr>
          <a:xfrm rot="409318">
            <a:off x="5765354" y="1802086"/>
            <a:ext cx="292215" cy="337690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6626658">
            <a:off x="4705132" y="1677597"/>
            <a:ext cx="376678" cy="216657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8985491">
            <a:off x="4764984" y="901602"/>
            <a:ext cx="275802" cy="368624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357290" y="3286124"/>
            <a:ext cx="1571636" cy="92869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H</a:t>
            </a:r>
            <a:r>
              <a:rPr lang="en-US" sz="4000" b="1" baseline="30000" dirty="0" smtClean="0">
                <a:solidFill>
                  <a:schemeClr val="tx1"/>
                </a:solidFill>
              </a:rPr>
              <a:t>+</a:t>
            </a:r>
            <a:endParaRPr lang="ru-RU" sz="4000" b="1" baseline="30000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428860" y="3286124"/>
            <a:ext cx="1571636" cy="92869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Cl</a:t>
            </a:r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 rot="20662669">
            <a:off x="54124" y="3997065"/>
            <a:ext cx="1652376" cy="62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Минус 22"/>
          <p:cNvSpPr/>
          <p:nvPr/>
        </p:nvSpPr>
        <p:spPr>
          <a:xfrm rot="20527132">
            <a:off x="1252684" y="4068505"/>
            <a:ext cx="437672" cy="318136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люс 23"/>
          <p:cNvSpPr/>
          <p:nvPr/>
        </p:nvSpPr>
        <p:spPr>
          <a:xfrm rot="20947997">
            <a:off x="243769" y="4325635"/>
            <a:ext cx="307563" cy="342051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 rot="1394777">
            <a:off x="54124" y="2996933"/>
            <a:ext cx="1652376" cy="62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Минус 25"/>
          <p:cNvSpPr/>
          <p:nvPr/>
        </p:nvSpPr>
        <p:spPr>
          <a:xfrm rot="1216681">
            <a:off x="1292477" y="3399875"/>
            <a:ext cx="301426" cy="320111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люс 26"/>
          <p:cNvSpPr/>
          <p:nvPr/>
        </p:nvSpPr>
        <p:spPr>
          <a:xfrm rot="1182281">
            <a:off x="260753" y="2934003"/>
            <a:ext cx="346093" cy="274026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 rot="20662669">
            <a:off x="3911744" y="3068371"/>
            <a:ext cx="1652376" cy="62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 rot="787043">
            <a:off x="3898801" y="3915925"/>
            <a:ext cx="1737873" cy="62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Минус 29"/>
          <p:cNvSpPr/>
          <p:nvPr/>
        </p:nvSpPr>
        <p:spPr>
          <a:xfrm rot="9735303">
            <a:off x="5033593" y="3068821"/>
            <a:ext cx="443808" cy="285597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люс 30"/>
          <p:cNvSpPr/>
          <p:nvPr/>
        </p:nvSpPr>
        <p:spPr>
          <a:xfrm rot="4027573">
            <a:off x="4019292" y="3371404"/>
            <a:ext cx="384639" cy="309881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люс 31"/>
          <p:cNvSpPr/>
          <p:nvPr/>
        </p:nvSpPr>
        <p:spPr>
          <a:xfrm rot="1182281">
            <a:off x="4153520" y="3940233"/>
            <a:ext cx="293107" cy="370829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Минус 32"/>
          <p:cNvSpPr/>
          <p:nvPr/>
        </p:nvSpPr>
        <p:spPr>
          <a:xfrm rot="21426622">
            <a:off x="5064475" y="4128131"/>
            <a:ext cx="329526" cy="292881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6858016" y="1643050"/>
            <a:ext cx="1785950" cy="34175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3071802" y="5214950"/>
            <a:ext cx="1285884" cy="128588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H</a:t>
            </a:r>
            <a:r>
              <a:rPr lang="en-US" sz="4000" b="1" baseline="30000" dirty="0" smtClean="0">
                <a:solidFill>
                  <a:schemeClr val="tx1"/>
                </a:solidFill>
              </a:rPr>
              <a:t>+</a:t>
            </a:r>
            <a:endParaRPr lang="ru-RU" sz="4000" b="1" baseline="30000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6" name="Блок-схема: узел 35"/>
          <p:cNvSpPr/>
          <p:nvPr/>
        </p:nvSpPr>
        <p:spPr>
          <a:xfrm>
            <a:off x="6858016" y="5214950"/>
            <a:ext cx="1285884" cy="128588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Cl</a:t>
            </a:r>
            <a:r>
              <a:rPr lang="en-US" sz="4000" b="1" baseline="30000" dirty="0" smtClean="0">
                <a:solidFill>
                  <a:schemeClr val="tx1"/>
                </a:solidFill>
              </a:rPr>
              <a:t>-</a:t>
            </a:r>
            <a:endParaRPr lang="ru-RU" sz="4000" b="1" baseline="30000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7" name="Овал 36"/>
          <p:cNvSpPr/>
          <p:nvPr/>
        </p:nvSpPr>
        <p:spPr>
          <a:xfrm rot="358232">
            <a:off x="1482852" y="5425825"/>
            <a:ext cx="1652376" cy="62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Овал 37"/>
          <p:cNvSpPr/>
          <p:nvPr/>
        </p:nvSpPr>
        <p:spPr>
          <a:xfrm rot="2453058">
            <a:off x="5647743" y="4536024"/>
            <a:ext cx="1652376" cy="62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Овал 38"/>
          <p:cNvSpPr/>
          <p:nvPr/>
        </p:nvSpPr>
        <p:spPr>
          <a:xfrm rot="6961582">
            <a:off x="7177779" y="4234693"/>
            <a:ext cx="1627177" cy="62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Овал 39"/>
          <p:cNvSpPr/>
          <p:nvPr/>
        </p:nvSpPr>
        <p:spPr>
          <a:xfrm rot="2982214">
            <a:off x="2366827" y="4471173"/>
            <a:ext cx="1354411" cy="62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Овал 40"/>
          <p:cNvSpPr/>
          <p:nvPr/>
        </p:nvSpPr>
        <p:spPr>
          <a:xfrm rot="11606842">
            <a:off x="7993361" y="5786956"/>
            <a:ext cx="1161480" cy="62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Овал 41"/>
          <p:cNvSpPr/>
          <p:nvPr/>
        </p:nvSpPr>
        <p:spPr>
          <a:xfrm rot="20529203">
            <a:off x="4238063" y="5440886"/>
            <a:ext cx="1450780" cy="62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люс 42"/>
          <p:cNvSpPr/>
          <p:nvPr/>
        </p:nvSpPr>
        <p:spPr>
          <a:xfrm rot="2861118">
            <a:off x="6675623" y="4963228"/>
            <a:ext cx="259395" cy="378676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Минус 43"/>
          <p:cNvSpPr/>
          <p:nvPr/>
        </p:nvSpPr>
        <p:spPr>
          <a:xfrm rot="3051366">
            <a:off x="5990591" y="4535858"/>
            <a:ext cx="377525" cy="215175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Минус 44"/>
          <p:cNvSpPr/>
          <p:nvPr/>
        </p:nvSpPr>
        <p:spPr>
          <a:xfrm rot="18127713">
            <a:off x="7880042" y="4063928"/>
            <a:ext cx="471364" cy="214914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Минус 45"/>
          <p:cNvSpPr/>
          <p:nvPr/>
        </p:nvSpPr>
        <p:spPr>
          <a:xfrm rot="21312312">
            <a:off x="8707197" y="6019055"/>
            <a:ext cx="445010" cy="177739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Минус 46"/>
          <p:cNvSpPr/>
          <p:nvPr/>
        </p:nvSpPr>
        <p:spPr>
          <a:xfrm rot="20890281">
            <a:off x="4366624" y="5822530"/>
            <a:ext cx="380102" cy="271365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Минус 47"/>
          <p:cNvSpPr/>
          <p:nvPr/>
        </p:nvSpPr>
        <p:spPr>
          <a:xfrm rot="21280677">
            <a:off x="2721754" y="5699050"/>
            <a:ext cx="374493" cy="304060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Минус 48"/>
          <p:cNvSpPr/>
          <p:nvPr/>
        </p:nvSpPr>
        <p:spPr>
          <a:xfrm rot="2586208">
            <a:off x="3052807" y="4957998"/>
            <a:ext cx="415669" cy="309607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люс 49"/>
          <p:cNvSpPr/>
          <p:nvPr/>
        </p:nvSpPr>
        <p:spPr>
          <a:xfrm rot="3057339">
            <a:off x="2632814" y="4361874"/>
            <a:ext cx="311932" cy="245967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люс 50"/>
          <p:cNvSpPr/>
          <p:nvPr/>
        </p:nvSpPr>
        <p:spPr>
          <a:xfrm rot="1182281">
            <a:off x="1613962" y="5588900"/>
            <a:ext cx="272476" cy="298571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люс 51"/>
          <p:cNvSpPr/>
          <p:nvPr/>
        </p:nvSpPr>
        <p:spPr>
          <a:xfrm rot="4232737">
            <a:off x="5139606" y="5506211"/>
            <a:ext cx="358973" cy="245645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люс 52"/>
          <p:cNvSpPr/>
          <p:nvPr/>
        </p:nvSpPr>
        <p:spPr>
          <a:xfrm rot="2078354">
            <a:off x="7575531" y="4792176"/>
            <a:ext cx="343017" cy="35692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люс 53"/>
          <p:cNvSpPr/>
          <p:nvPr/>
        </p:nvSpPr>
        <p:spPr>
          <a:xfrm rot="1182281">
            <a:off x="8081061" y="5902066"/>
            <a:ext cx="317193" cy="317651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>
            <a:off x="6215074" y="3286124"/>
            <a:ext cx="1785950" cy="34175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>
            <a:off x="285720" y="5429264"/>
            <a:ext cx="857256" cy="34175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Доказательство ионов в растворах кислот, щелочей и солей реакциями обмена. Проведем опыты: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643050"/>
            <a:ext cx="87154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latin typeface="+mj-lt"/>
              </a:rPr>
              <a:t>Взаимодействие сульфата меди (</a:t>
            </a:r>
            <a:r>
              <a:rPr lang="en-US" sz="2800" b="1" i="1" u="sng" dirty="0" smtClean="0">
                <a:latin typeface="+mj-lt"/>
              </a:rPr>
              <a:t>II) </a:t>
            </a:r>
            <a:r>
              <a:rPr lang="ru-RU" sz="2800" b="1" i="1" u="sng" dirty="0" smtClean="0">
                <a:latin typeface="+mj-lt"/>
              </a:rPr>
              <a:t>С</a:t>
            </a:r>
            <a:r>
              <a:rPr lang="ru-RU" sz="2800" b="1" i="1" dirty="0" smtClean="0">
                <a:latin typeface="+mj-lt"/>
              </a:rPr>
              <a:t>:</a:t>
            </a:r>
          </a:p>
          <a:p>
            <a:pPr>
              <a:buFont typeface="Arial" charset="0"/>
              <a:buChar char="•"/>
            </a:pPr>
            <a:r>
              <a:rPr lang="ru-RU" sz="2800" b="1" i="1" dirty="0" smtClean="0">
                <a:latin typeface="+mj-lt"/>
              </a:rPr>
              <a:t>Нитратом бария;</a:t>
            </a:r>
          </a:p>
          <a:p>
            <a:pPr>
              <a:buFont typeface="Arial" charset="0"/>
              <a:buChar char="•"/>
            </a:pPr>
            <a:r>
              <a:rPr lang="ru-RU" sz="2800" b="1" i="1" dirty="0" smtClean="0">
                <a:latin typeface="+mj-lt"/>
              </a:rPr>
              <a:t>Хлоридом бария;</a:t>
            </a:r>
          </a:p>
          <a:p>
            <a:pPr>
              <a:buFont typeface="Arial" charset="0"/>
              <a:buChar char="•"/>
            </a:pPr>
            <a:r>
              <a:rPr lang="ru-RU" sz="2800" b="1" i="1" dirty="0" err="1" smtClean="0">
                <a:latin typeface="+mj-lt"/>
              </a:rPr>
              <a:t>Гидроксидом</a:t>
            </a:r>
            <a:r>
              <a:rPr lang="ru-RU" sz="2800" b="1" i="1" dirty="0" smtClean="0">
                <a:latin typeface="+mj-lt"/>
              </a:rPr>
              <a:t> натрия;</a:t>
            </a:r>
          </a:p>
          <a:p>
            <a:pPr>
              <a:buFont typeface="Arial" charset="0"/>
              <a:buChar char="•"/>
            </a:pPr>
            <a:r>
              <a:rPr lang="ru-RU" sz="2800" b="1" i="1" dirty="0" err="1" smtClean="0">
                <a:latin typeface="+mj-lt"/>
              </a:rPr>
              <a:t>Гидроксидом</a:t>
            </a:r>
            <a:r>
              <a:rPr lang="ru-RU" sz="2800" b="1" i="1" dirty="0" smtClean="0">
                <a:latin typeface="+mj-lt"/>
              </a:rPr>
              <a:t> кальция</a:t>
            </a:r>
            <a:endParaRPr lang="ru-RU" sz="2800" b="1" i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4214818"/>
            <a:ext cx="885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latin typeface="+mj-lt"/>
              </a:rPr>
              <a:t>Взаимодействие нитрата серебра с</a:t>
            </a:r>
            <a:r>
              <a:rPr lang="ru-RU" sz="2800" b="1" i="1" dirty="0" smtClean="0">
                <a:latin typeface="+mj-lt"/>
              </a:rPr>
              <a:t>:</a:t>
            </a:r>
          </a:p>
          <a:p>
            <a:pPr>
              <a:buFont typeface="Arial" charset="0"/>
              <a:buChar char="•"/>
            </a:pPr>
            <a:r>
              <a:rPr lang="ru-RU" sz="2800" b="1" i="1" dirty="0" smtClean="0">
                <a:latin typeface="+mj-lt"/>
              </a:rPr>
              <a:t>Соляной кислотой;</a:t>
            </a:r>
          </a:p>
          <a:p>
            <a:pPr>
              <a:buFont typeface="Arial" charset="0"/>
              <a:buChar char="•"/>
            </a:pPr>
            <a:r>
              <a:rPr lang="ru-RU" sz="2800" b="1" i="1" dirty="0" smtClean="0">
                <a:latin typeface="+mj-lt"/>
              </a:rPr>
              <a:t>Хлоридом натрия</a:t>
            </a:r>
            <a:endParaRPr lang="ru-RU" sz="2800" b="1" i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5786454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+mj-lt"/>
              </a:rPr>
              <a:t>Записать уравнения химических реакций.</a:t>
            </a:r>
            <a:endParaRPr lang="ru-RU" sz="28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14282" y="0"/>
            <a:ext cx="8715436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CuSO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+ 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(NO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3)2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=  Cu(NO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+  BaSO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↓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214282" y="1142984"/>
            <a:ext cx="8715436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CuSO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+  BaCl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=  CuCl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+  BaSO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↓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14282" y="2285968"/>
            <a:ext cx="8715436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CuSO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+  BaCl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=  CuCl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+  BaSO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↓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14282" y="2285992"/>
            <a:ext cx="8715436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CuSO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+  2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NaOH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=  Na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+  Cu(OH)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↓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14282" y="3357562"/>
            <a:ext cx="8715436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CuSO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+  Ca(OH)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=  CaSO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+  Cu(OH)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↓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14282" y="4429132"/>
            <a:ext cx="8715436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AgNO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+ 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HCl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=  HNO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+ 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AgCl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↓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214282" y="5500702"/>
            <a:ext cx="8715436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AgNO3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+ 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NaCl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=  NaNO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+ 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AgCl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↓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E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307</TotalTime>
  <Words>309</Words>
  <Application>Microsoft Office PowerPoint</Application>
  <PresentationFormat>Экран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Тема урока: «Теория электролитической диссоциации»</vt:lpstr>
      <vt:lpstr>Слайд 2</vt:lpstr>
      <vt:lpstr>Процесс растворения электролитов в воде</vt:lpstr>
      <vt:lpstr>Механизм электролитической диссоциации NaCl  (с ионной связью)</vt:lpstr>
      <vt:lpstr>Слайд 5</vt:lpstr>
      <vt:lpstr>Диссоциация молекул HCl на ионы в водном растворе (Ковалентно полярная связь)</vt:lpstr>
      <vt:lpstr>Слайд 7</vt:lpstr>
      <vt:lpstr>Доказательство ионов в растворах кислот, щелочей и солей реакциями обмена. Проведем опыты:</vt:lpstr>
      <vt:lpstr>Слайд 9</vt:lpstr>
      <vt:lpstr>Слайд 10</vt:lpstr>
      <vt:lpstr>Слайд 11</vt:lpstr>
      <vt:lpstr>Слайд 12</vt:lpstr>
      <vt:lpstr>Диссоциация многоосновных кислот и солей.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«Теория электролитической диссоциации»</dc:title>
  <dc:creator>User</dc:creator>
  <cp:lastModifiedBy>User</cp:lastModifiedBy>
  <cp:revision>33</cp:revision>
  <dcterms:created xsi:type="dcterms:W3CDTF">2009-09-29T16:37:53Z</dcterms:created>
  <dcterms:modified xsi:type="dcterms:W3CDTF">2003-01-01T03:48:00Z</dcterms:modified>
</cp:coreProperties>
</file>