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A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9EAEF8-83A9-4EB0-A062-CB66155B4B2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58C70A-B209-47E7-A70D-C08569271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437348" cy="1071570"/>
          </a:xfrm>
        </p:spPr>
        <p:txBody>
          <a:bodyPr/>
          <a:lstStyle/>
          <a:p>
            <a:r>
              <a:rPr lang="ru-RU" dirty="0" smtClean="0"/>
              <a:t>«Альдегиды и кетоны»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Приложение № 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688" y="142852"/>
            <a:ext cx="88583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Реакции  окисления</a:t>
            </a:r>
            <a:r>
              <a:rPr lang="ru-RU" sz="2400" b="1" i="1" dirty="0" smtClean="0"/>
              <a:t>:</a:t>
            </a:r>
            <a:r>
              <a:rPr lang="en-US" sz="2400" b="1" i="1" dirty="0" smtClean="0"/>
              <a:t>              </a:t>
            </a:r>
            <a:r>
              <a:rPr lang="ru-RU" sz="2400" b="1" i="1" dirty="0" smtClean="0"/>
              <a:t>     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 </a:t>
            </a:r>
            <a:r>
              <a:rPr lang="en-US" sz="2400" b="1" dirty="0" smtClean="0"/>
              <a:t>O                                    </a:t>
            </a:r>
            <a:r>
              <a:rPr lang="en-US" sz="2400" b="1" dirty="0" err="1" smtClean="0"/>
              <a:t>O</a:t>
            </a:r>
            <a:endParaRPr lang="ru-RU" sz="2400" b="1" dirty="0" smtClean="0"/>
          </a:p>
          <a:p>
            <a:r>
              <a:rPr lang="ru-RU" sz="2400" b="1" dirty="0" smtClean="0">
                <a:solidFill>
                  <a:schemeClr val="bg1"/>
                </a:solidFill>
              </a:rPr>
              <a:t>Общая схема  процесса</a:t>
            </a:r>
            <a:r>
              <a:rPr lang="ru-RU" sz="2400" b="1" i="1" dirty="0" smtClean="0">
                <a:solidFill>
                  <a:schemeClr val="bg1"/>
                </a:solidFill>
              </a:rPr>
              <a:t>:   </a:t>
            </a:r>
            <a:r>
              <a:rPr lang="en-US" sz="2400" b="1" i="1" dirty="0" smtClean="0">
                <a:solidFill>
                  <a:schemeClr val="bg1"/>
                </a:solidFill>
              </a:rPr>
              <a:t>   </a:t>
            </a:r>
            <a:r>
              <a:rPr lang="ru-RU" sz="2400" b="1" i="1" dirty="0" smtClean="0">
                <a:solidFill>
                  <a:schemeClr val="bg1"/>
                </a:solidFill>
              </a:rPr>
              <a:t>       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r>
              <a:rPr lang="en-US" sz="2400" b="1" i="1" dirty="0" smtClean="0"/>
              <a:t>//            </a:t>
            </a:r>
            <a:r>
              <a:rPr lang="en-US" sz="2400" b="1" dirty="0" smtClean="0"/>
              <a:t>{O}                  </a:t>
            </a:r>
            <a:r>
              <a:rPr lang="en-US" sz="2400" b="1" i="1" dirty="0" smtClean="0"/>
              <a:t>// </a:t>
            </a:r>
          </a:p>
          <a:p>
            <a:r>
              <a:rPr lang="en-US" sz="2400" b="1" dirty="0" smtClean="0"/>
              <a:t>                                        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R – C               →         R - C                     </a:t>
            </a:r>
          </a:p>
          <a:p>
            <a:r>
              <a:rPr lang="en-US" sz="2400" b="1" dirty="0" smtClean="0"/>
              <a:t>                                                         \                              </a:t>
            </a:r>
            <a:r>
              <a:rPr lang="ru-RU" sz="2400" b="1" dirty="0" smtClean="0"/>
              <a:t>  </a:t>
            </a:r>
            <a:r>
              <a:rPr lang="en-US" sz="2400" b="1" dirty="0" smtClean="0"/>
              <a:t>     \</a:t>
            </a:r>
          </a:p>
          <a:p>
            <a:r>
              <a:rPr lang="en-US" sz="2400" b="1" dirty="0" smtClean="0"/>
              <a:t>                                                          H                           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O H</a:t>
            </a:r>
            <a:r>
              <a:rPr lang="ru-RU" sz="2400" b="1" dirty="0" smtClean="0"/>
              <a:t>         </a:t>
            </a:r>
          </a:p>
          <a:p>
            <a:r>
              <a:rPr lang="ru-RU" sz="2400" b="1" dirty="0" smtClean="0"/>
              <a:t>                                                                                 карбоновая к - та</a:t>
            </a:r>
            <a:endParaRPr lang="en-US" sz="2400" b="1" dirty="0" smtClean="0"/>
          </a:p>
          <a:p>
            <a:r>
              <a:rPr lang="ru-RU" sz="2000" b="1" i="1" dirty="0" smtClean="0">
                <a:solidFill>
                  <a:schemeClr val="bg1"/>
                </a:solidFill>
              </a:rPr>
              <a:t>Качественные реакции:</a:t>
            </a:r>
            <a:endParaRPr lang="en-US" sz="2000" b="1" i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Реакция «серебряного зеркала»</a:t>
            </a:r>
            <a:r>
              <a:rPr lang="en-US" sz="2000" b="1" dirty="0" smtClean="0">
                <a:solidFill>
                  <a:schemeClr val="bg1"/>
                </a:solidFill>
              </a:rPr>
              <a:t>         </a:t>
            </a:r>
            <a:r>
              <a:rPr lang="en-US" sz="2000" b="1" dirty="0" smtClean="0"/>
              <a:t>O                                        </a:t>
            </a:r>
            <a:r>
              <a:rPr lang="en-US" sz="2000" b="1" dirty="0" err="1" smtClean="0"/>
              <a:t>O</a:t>
            </a:r>
            <a:endParaRPr lang="ru-RU" sz="2000" b="1" dirty="0" smtClean="0"/>
          </a:p>
          <a:p>
            <a:r>
              <a:rPr lang="ru-RU" sz="2000" b="1" dirty="0" smtClean="0"/>
              <a:t>окисление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аммиачным  </a:t>
            </a:r>
            <a:r>
              <a:rPr lang="ru-RU" sz="2000" b="1" dirty="0" err="1" smtClean="0"/>
              <a:t>растворо</a:t>
            </a:r>
            <a:r>
              <a:rPr lang="ru-RU" sz="2000" b="1" dirty="0" smtClean="0"/>
              <a:t>  </a:t>
            </a:r>
            <a:r>
              <a:rPr lang="en-US" sz="2000" b="1" dirty="0" smtClean="0"/>
              <a:t>   </a:t>
            </a:r>
            <a:r>
              <a:rPr lang="en-US" sz="2000" b="1" i="1" dirty="0" smtClean="0"/>
              <a:t>//                                         // 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r>
              <a:rPr lang="ru-RU" sz="2000" b="1" dirty="0" smtClean="0"/>
              <a:t>оксида серебра</a:t>
            </a:r>
            <a:r>
              <a:rPr lang="en-US" sz="2000" b="1" dirty="0" smtClean="0"/>
              <a:t>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R- C      +   Ag</a:t>
            </a:r>
            <a:r>
              <a:rPr lang="en-US" sz="1600" b="1" dirty="0" smtClean="0"/>
              <a:t>2</a:t>
            </a:r>
            <a:r>
              <a:rPr lang="en-US" sz="2000" b="1" dirty="0" smtClean="0"/>
              <a:t>O     →   R - C          +   2Ag</a:t>
            </a:r>
          </a:p>
          <a:p>
            <a:r>
              <a:rPr lang="en-US" sz="2000" b="1" dirty="0" smtClean="0"/>
              <a:t>                                 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/>
              <a:t>\                                          \</a:t>
            </a:r>
          </a:p>
          <a:p>
            <a:r>
              <a:rPr lang="en-US" sz="2000" b="1" dirty="0" smtClean="0"/>
              <a:t>                                   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/>
              <a:t>H                                       OH</a:t>
            </a:r>
            <a:endParaRPr lang="ru-RU" sz="2000" b="1" dirty="0" smtClean="0"/>
          </a:p>
          <a:p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Окисление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sz="2000" b="1" dirty="0" smtClean="0"/>
              <a:t>O                                            </a:t>
            </a:r>
            <a:r>
              <a:rPr lang="en-US" sz="2000" b="1" dirty="0" err="1" smtClean="0"/>
              <a:t>O</a:t>
            </a:r>
            <a:endParaRPr lang="en-US" sz="2000" b="1" dirty="0" smtClean="0"/>
          </a:p>
          <a:p>
            <a:r>
              <a:rPr lang="ru-RU" sz="2000" b="1" dirty="0" smtClean="0"/>
              <a:t>свежеосажденным  </a:t>
            </a:r>
            <a:r>
              <a:rPr lang="en-US" sz="2000" b="1" dirty="0" smtClean="0"/>
              <a:t>      </a:t>
            </a:r>
            <a:r>
              <a:rPr lang="ru-RU" sz="2000" b="1" dirty="0" smtClean="0"/>
              <a:t>     </a:t>
            </a:r>
            <a:r>
              <a:rPr lang="en-US" sz="2000" b="1" dirty="0" smtClean="0"/>
              <a:t>  </a:t>
            </a:r>
            <a:r>
              <a:rPr lang="en-US" sz="2000" b="1" i="1" dirty="0" smtClean="0"/>
              <a:t>//                               t            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//   </a:t>
            </a:r>
            <a:endParaRPr lang="ru-RU" sz="2000" b="1" i="1" dirty="0" smtClean="0"/>
          </a:p>
          <a:p>
            <a:r>
              <a:rPr lang="en-US" sz="2000" b="1" dirty="0" smtClean="0"/>
              <a:t>Cu(OH)</a:t>
            </a:r>
            <a:r>
              <a:rPr lang="en-US" sz="1600" b="1" dirty="0" smtClean="0"/>
              <a:t>2</a:t>
            </a:r>
            <a:r>
              <a:rPr lang="ru-RU" sz="2000" b="1" dirty="0" smtClean="0"/>
              <a:t>                        </a:t>
            </a:r>
            <a:r>
              <a:rPr lang="en-US" sz="2000" b="1" dirty="0" smtClean="0"/>
              <a:t>R – C      +  2Cu(OH)</a:t>
            </a:r>
            <a:r>
              <a:rPr lang="en-US" sz="1600" b="1" dirty="0" smtClean="0"/>
              <a:t>2 </a:t>
            </a:r>
            <a:r>
              <a:rPr lang="en-US" sz="2000" b="1" dirty="0" smtClean="0"/>
              <a:t> →   R – C     +  Cu</a:t>
            </a:r>
            <a:r>
              <a:rPr lang="en-US" sz="1200" b="1" dirty="0" smtClean="0"/>
              <a:t>2</a:t>
            </a:r>
            <a:r>
              <a:rPr lang="en-US" sz="2000" b="1" dirty="0" smtClean="0"/>
              <a:t>O↓   +  H</a:t>
            </a:r>
            <a:r>
              <a:rPr lang="en-US" sz="1600" b="1" dirty="0" smtClean="0"/>
              <a:t>2</a:t>
            </a:r>
            <a:r>
              <a:rPr lang="en-US" sz="2000" b="1" dirty="0" smtClean="0"/>
              <a:t>O</a:t>
            </a:r>
          </a:p>
          <a:p>
            <a:r>
              <a:rPr lang="en-US" sz="2000" b="1" dirty="0" smtClean="0"/>
              <a:t>                                                 \         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/>
              <a:t>\         </a:t>
            </a:r>
            <a:r>
              <a:rPr lang="ru-RU" sz="2000" b="1" dirty="0" err="1" smtClean="0"/>
              <a:t>кр</a:t>
            </a:r>
            <a:r>
              <a:rPr lang="ru-RU" sz="2000" b="1" dirty="0" smtClean="0"/>
              <a:t>.</a:t>
            </a:r>
            <a:endParaRPr lang="en-US" sz="2000" b="1" dirty="0" smtClean="0"/>
          </a:p>
          <a:p>
            <a:r>
              <a:rPr lang="en-US" sz="2000" b="1" dirty="0" smtClean="0"/>
              <a:t>                                                   H                                        </a:t>
            </a:r>
            <a:r>
              <a:rPr lang="ru-RU" sz="2000" b="1" dirty="0" smtClean="0"/>
              <a:t>   </a:t>
            </a:r>
            <a:r>
              <a:rPr lang="en-US" sz="2000" b="1" dirty="0" smtClean="0"/>
              <a:t>OH</a:t>
            </a:r>
            <a:endParaRPr lang="ru-RU" sz="2000" b="1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62865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Кетоны </a:t>
            </a:r>
            <a:r>
              <a:rPr lang="ru-RU" dirty="0" smtClean="0">
                <a:solidFill>
                  <a:srgbClr val="FFC000"/>
                </a:solidFill>
              </a:rPr>
              <a:t>не окисляются </a:t>
            </a:r>
            <a:r>
              <a:rPr lang="ru-RU" dirty="0" smtClean="0"/>
              <a:t>ни кислородом воздуха, ни аммиачным раствором оксида серебра.</a:t>
            </a:r>
            <a:br>
              <a:rPr lang="ru-RU" dirty="0" smtClean="0"/>
            </a:br>
            <a:r>
              <a:rPr lang="ru-RU" dirty="0" smtClean="0"/>
              <a:t>Окисление кетонов идет значительно труднее, только при действии сильных окислителей и нагревании. При этом происходит разрыв углеродной цепи по обе стороны от карбонильной группы с образованием смеси карбоновых кислот.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Приложение  № 6</a:t>
            </a:r>
            <a:br>
              <a:rPr lang="ru-RU" dirty="0" smtClean="0"/>
            </a:br>
            <a:r>
              <a:rPr lang="ru-RU" dirty="0" smtClean="0"/>
              <a:t>Получение.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500174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Окисление или дегидрирование:</a:t>
            </a:r>
            <a:r>
              <a:rPr lang="en-US" sz="2800" b="1" i="1" dirty="0" smtClean="0">
                <a:solidFill>
                  <a:schemeClr val="bg1"/>
                </a:solidFill>
              </a:rPr>
              <a:t>                 </a:t>
            </a:r>
            <a:r>
              <a:rPr lang="en-US" sz="2800" b="1" dirty="0" smtClean="0"/>
              <a:t>O</a:t>
            </a:r>
            <a:endParaRPr lang="ru-RU" sz="2800" b="1" i="1" dirty="0" smtClean="0"/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Первичных спиртов      </a:t>
            </a:r>
            <a:r>
              <a:rPr lang="en-US" sz="2800" b="1" i="1" dirty="0" smtClean="0">
                <a:solidFill>
                  <a:schemeClr val="bg1"/>
                </a:solidFill>
              </a:rPr>
              <a:t>       </a:t>
            </a:r>
            <a:r>
              <a:rPr lang="en-US" sz="2800" b="1" dirty="0" smtClean="0"/>
              <a:t>Ca, t</a:t>
            </a:r>
            <a:r>
              <a:rPr lang="ru-RU" sz="2800" b="1" dirty="0" smtClean="0"/>
              <a:t>              </a:t>
            </a:r>
            <a:r>
              <a:rPr lang="en-US" sz="2800" b="1" i="1" dirty="0" smtClean="0"/>
              <a:t>//</a:t>
            </a:r>
            <a:endParaRPr lang="en-US" sz="2800" b="1" dirty="0" smtClean="0"/>
          </a:p>
          <a:p>
            <a:r>
              <a:rPr lang="en-US" sz="2800" b="1" dirty="0" smtClean="0"/>
              <a:t>                      R – CH</a:t>
            </a:r>
            <a:r>
              <a:rPr lang="en-US" sz="2000" b="1" dirty="0" smtClean="0"/>
              <a:t>2</a:t>
            </a:r>
            <a:r>
              <a:rPr lang="en-US" sz="2800" b="1" dirty="0" smtClean="0"/>
              <a:t> – OH   →       R – C        + 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↑</a:t>
            </a:r>
          </a:p>
          <a:p>
            <a:r>
              <a:rPr lang="ru-RU" sz="2800" b="1" i="1" dirty="0" smtClean="0">
                <a:solidFill>
                  <a:srgbClr val="FFC000"/>
                </a:solidFill>
              </a:rPr>
              <a:t>                            </a:t>
            </a:r>
            <a:r>
              <a:rPr lang="ru-RU" sz="2800" b="1" i="1" dirty="0" smtClean="0">
                <a:solidFill>
                  <a:schemeClr val="bg1"/>
                </a:solidFill>
              </a:rPr>
              <a:t> спирт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    </a:t>
            </a:r>
            <a:r>
              <a:rPr lang="en-US" sz="2800" b="1" dirty="0" smtClean="0"/>
              <a:t>\</a:t>
            </a:r>
          </a:p>
          <a:p>
            <a:r>
              <a:rPr lang="en-US" sz="2800" b="1" dirty="0" smtClean="0"/>
              <a:t>                                                                         H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                                            </a:t>
            </a:r>
            <a:r>
              <a:rPr lang="ru-RU" sz="2800" b="1" i="1" dirty="0" smtClean="0">
                <a:solidFill>
                  <a:schemeClr val="bg1"/>
                </a:solidFill>
              </a:rPr>
              <a:t>альдегид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Вторичных  спиртов: </a:t>
            </a:r>
          </a:p>
          <a:p>
            <a:r>
              <a:rPr lang="ru-RU" sz="2800" b="1" i="1" dirty="0" smtClean="0">
                <a:solidFill>
                  <a:srgbClr val="FFC000"/>
                </a:solidFill>
              </a:rPr>
              <a:t>                            </a:t>
            </a:r>
            <a:r>
              <a:rPr lang="ru-RU" sz="2800" b="1" dirty="0" smtClean="0"/>
              <a:t> </a:t>
            </a:r>
            <a:r>
              <a:rPr lang="en-US" sz="2800" b="1" dirty="0" smtClean="0"/>
              <a:t>{O}</a:t>
            </a:r>
            <a:r>
              <a:rPr lang="ru-RU" sz="2800" b="1" dirty="0" smtClean="0"/>
              <a:t>  </a:t>
            </a:r>
          </a:p>
          <a:p>
            <a:r>
              <a:rPr lang="ru-RU" sz="2800" b="1" i="1" dirty="0" smtClean="0">
                <a:solidFill>
                  <a:srgbClr val="FFC000"/>
                </a:solidFill>
              </a:rPr>
              <a:t>  </a:t>
            </a:r>
            <a:r>
              <a:rPr lang="en-US" sz="2800" b="1" dirty="0" smtClean="0"/>
              <a:t>R</a:t>
            </a:r>
            <a:r>
              <a:rPr lang="en-US" sz="2000" b="1" dirty="0" smtClean="0"/>
              <a:t>1</a:t>
            </a:r>
            <a:r>
              <a:rPr lang="en-US" sz="2800" b="1" dirty="0" smtClean="0"/>
              <a:t> – CH – R</a:t>
            </a:r>
            <a:r>
              <a:rPr lang="en-US" sz="2000" b="1" dirty="0" smtClean="0"/>
              <a:t>2 </a:t>
            </a:r>
            <a:r>
              <a:rPr lang="en-US" sz="2800" b="1" dirty="0" smtClean="0"/>
              <a:t>     →      R</a:t>
            </a:r>
            <a:r>
              <a:rPr lang="en-US" sz="2000" b="1" dirty="0" smtClean="0"/>
              <a:t>1</a:t>
            </a:r>
            <a:r>
              <a:rPr lang="en-US" sz="2800" b="1" dirty="0" smtClean="0"/>
              <a:t> – C – R</a:t>
            </a:r>
            <a:r>
              <a:rPr lang="en-US" sz="2000" b="1" dirty="0" smtClean="0"/>
              <a:t>2</a:t>
            </a:r>
            <a:r>
              <a:rPr lang="en-US" sz="2800" b="1" dirty="0" smtClean="0"/>
              <a:t>    +  H</a:t>
            </a:r>
            <a:r>
              <a:rPr lang="en-US" sz="2000" b="1" dirty="0" smtClean="0"/>
              <a:t>2</a:t>
            </a:r>
            <a:r>
              <a:rPr lang="en-US" sz="2800" b="1" dirty="0" smtClean="0"/>
              <a:t>↑</a:t>
            </a:r>
          </a:p>
          <a:p>
            <a:r>
              <a:rPr lang="en-US" sz="2800" b="1" dirty="0" smtClean="0"/>
              <a:t>          |                                     ║</a:t>
            </a:r>
          </a:p>
          <a:p>
            <a:r>
              <a:rPr lang="en-US" sz="2800" b="1" dirty="0" smtClean="0"/>
              <a:t>          OH</a:t>
            </a:r>
            <a:r>
              <a:rPr lang="ru-RU" sz="2800" b="1" dirty="0" smtClean="0"/>
              <a:t>    </a:t>
            </a:r>
            <a:r>
              <a:rPr lang="en-US" sz="2800" b="1" dirty="0" smtClean="0"/>
              <a:t>                             O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r>
              <a:rPr lang="ru-RU" sz="2800" b="1" i="1" dirty="0" smtClean="0">
                <a:solidFill>
                  <a:schemeClr val="bg1"/>
                </a:solidFill>
              </a:rPr>
              <a:t>Спирт вторичный            кетон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90011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Реакция </a:t>
            </a:r>
            <a:r>
              <a:rPr lang="ru-RU" sz="2400" b="1" dirty="0" err="1" smtClean="0">
                <a:solidFill>
                  <a:schemeClr val="bg1"/>
                </a:solidFill>
              </a:rPr>
              <a:t>Кучерова</a:t>
            </a: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  <a:r>
              <a:rPr lang="ru-RU" sz="2400" b="1" i="1" dirty="0" smtClean="0">
                <a:solidFill>
                  <a:schemeClr val="bg1"/>
                </a:solidFill>
              </a:rPr>
              <a:t>(получение ацетальдегида)</a:t>
            </a:r>
            <a:r>
              <a:rPr lang="en-US" sz="2400" b="1" i="1" dirty="0" smtClean="0">
                <a:solidFill>
                  <a:schemeClr val="bg1"/>
                </a:solidFill>
              </a:rPr>
              <a:t>        </a:t>
            </a:r>
            <a:r>
              <a:rPr lang="ru-RU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/>
              <a:t>O</a:t>
            </a:r>
          </a:p>
          <a:p>
            <a:r>
              <a:rPr lang="en-US" sz="2400" b="1" dirty="0" smtClean="0"/>
              <a:t>                                      </a:t>
            </a:r>
            <a:r>
              <a:rPr lang="en-US" sz="2000" b="1" dirty="0" smtClean="0"/>
              <a:t>HgSO</a:t>
            </a:r>
            <a:r>
              <a:rPr lang="en-US" sz="1600" b="1" dirty="0" smtClean="0"/>
              <a:t>4</a:t>
            </a:r>
            <a:r>
              <a:rPr lang="en-US" sz="2000" b="1" dirty="0" smtClean="0"/>
              <a:t>,  H</a:t>
            </a:r>
            <a:r>
              <a:rPr lang="en-US" sz="1600" b="1" dirty="0" smtClean="0"/>
              <a:t>2</a:t>
            </a:r>
            <a:r>
              <a:rPr lang="en-US" sz="2000" b="1" dirty="0" smtClean="0"/>
              <a:t>SO</a:t>
            </a:r>
            <a:r>
              <a:rPr lang="en-US" sz="1600" b="1" dirty="0" smtClean="0"/>
              <a:t>4</a:t>
            </a:r>
            <a:r>
              <a:rPr lang="en-US" sz="2000" b="1" dirty="0" smtClean="0"/>
              <a:t>,  t                      </a:t>
            </a:r>
            <a:r>
              <a:rPr lang="ru-RU" sz="2000" b="1" dirty="0" smtClean="0"/>
              <a:t>        </a:t>
            </a:r>
            <a:r>
              <a:rPr lang="en-US" sz="2000" b="1" dirty="0" smtClean="0"/>
              <a:t>  </a:t>
            </a:r>
            <a:r>
              <a:rPr lang="en-US" sz="2000" b="1" i="1" dirty="0" smtClean="0"/>
              <a:t> </a:t>
            </a:r>
            <a:r>
              <a:rPr lang="en-US" sz="2400" b="1" i="1" dirty="0" smtClean="0"/>
              <a:t>//</a:t>
            </a:r>
            <a:endParaRPr lang="ru-RU" sz="2400" b="1" i="1" dirty="0" smtClean="0"/>
          </a:p>
          <a:p>
            <a:r>
              <a:rPr lang="en-US" sz="2400" b="1" dirty="0" smtClean="0"/>
              <a:t>HC  ≡ CH   + H</a:t>
            </a:r>
            <a:r>
              <a:rPr lang="en-US" b="1" dirty="0" smtClean="0"/>
              <a:t>2</a:t>
            </a:r>
            <a:r>
              <a:rPr lang="en-US" sz="2400" b="1" dirty="0" smtClean="0"/>
              <a:t>O                                     </a:t>
            </a:r>
            <a:r>
              <a:rPr lang="ru-RU" sz="2400" b="1" dirty="0" smtClean="0"/>
              <a:t>         </a:t>
            </a:r>
            <a:r>
              <a:rPr lang="en-US" sz="2400" b="1" dirty="0" smtClean="0"/>
              <a:t>CH</a:t>
            </a:r>
            <a:r>
              <a:rPr lang="en-US" b="1" dirty="0" smtClean="0"/>
              <a:t>3</a:t>
            </a:r>
            <a:r>
              <a:rPr lang="en-US" sz="2400" b="1" dirty="0" smtClean="0"/>
              <a:t> – C</a:t>
            </a:r>
          </a:p>
          <a:p>
            <a:r>
              <a:rPr lang="en-US" sz="2400" b="1" dirty="0" smtClean="0"/>
              <a:t>                                                                                   </a:t>
            </a:r>
            <a:r>
              <a:rPr lang="ru-RU" sz="2400" b="1" dirty="0" smtClean="0"/>
              <a:t>         </a:t>
            </a:r>
            <a:r>
              <a:rPr lang="en-US" sz="2400" b="1" dirty="0" smtClean="0"/>
              <a:t> \</a:t>
            </a:r>
          </a:p>
          <a:p>
            <a:r>
              <a:rPr lang="ru-RU" sz="2400" b="1" i="1" dirty="0" smtClean="0"/>
              <a:t>                                                                                              </a:t>
            </a:r>
            <a:r>
              <a:rPr lang="en-US" sz="2400" b="1" i="1" dirty="0" smtClean="0"/>
              <a:t>H 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Получение кетонов:</a:t>
            </a:r>
            <a:r>
              <a:rPr lang="en-US" sz="2400" b="1" i="1" dirty="0" smtClean="0">
                <a:solidFill>
                  <a:schemeClr val="bg1"/>
                </a:solidFill>
              </a:rPr>
              <a:t>        </a:t>
            </a:r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/>
              <a:t>HgSO</a:t>
            </a:r>
            <a:r>
              <a:rPr lang="en-US" sz="1600" b="1" dirty="0" smtClean="0"/>
              <a:t>4</a:t>
            </a:r>
            <a:r>
              <a:rPr lang="en-US" sz="2000" b="1" dirty="0" smtClean="0"/>
              <a:t>,  H</a:t>
            </a:r>
            <a:r>
              <a:rPr lang="en-US" sz="1600" b="1" dirty="0" smtClean="0"/>
              <a:t>2</a:t>
            </a:r>
            <a:r>
              <a:rPr lang="en-US" sz="2000" b="1" dirty="0" smtClean="0"/>
              <a:t>SO</a:t>
            </a:r>
            <a:r>
              <a:rPr lang="en-US" sz="1600" b="1" dirty="0" smtClean="0"/>
              <a:t>4</a:t>
            </a:r>
            <a:endParaRPr lang="ru-RU" sz="2000" b="1" dirty="0" smtClean="0"/>
          </a:p>
          <a:p>
            <a:r>
              <a:rPr lang="ru-RU" sz="2400" b="1" dirty="0" smtClean="0"/>
              <a:t> С</a:t>
            </a:r>
            <a:r>
              <a:rPr lang="en-US" sz="2400" b="1" dirty="0" smtClean="0"/>
              <a:t>H</a:t>
            </a:r>
            <a:r>
              <a:rPr lang="ru-RU" b="1" dirty="0" smtClean="0"/>
              <a:t>3</a:t>
            </a:r>
            <a:r>
              <a:rPr lang="ru-RU" sz="2400" b="1" dirty="0" smtClean="0"/>
              <a:t> – С ≡ СН  +  </a:t>
            </a:r>
            <a:r>
              <a:rPr lang="en-US" sz="2400" b="1" dirty="0" smtClean="0"/>
              <a:t>H</a:t>
            </a:r>
            <a:r>
              <a:rPr lang="en-US" b="1" dirty="0" smtClean="0"/>
              <a:t>2</a:t>
            </a:r>
            <a:r>
              <a:rPr lang="en-US" sz="2400" b="1" dirty="0" smtClean="0"/>
              <a:t>O                              CH</a:t>
            </a:r>
            <a:r>
              <a:rPr lang="en-US" b="1" dirty="0" smtClean="0"/>
              <a:t>3</a:t>
            </a:r>
            <a:r>
              <a:rPr lang="en-US" sz="2400" b="1" dirty="0" smtClean="0"/>
              <a:t> – C ═ O</a:t>
            </a:r>
          </a:p>
          <a:p>
            <a:r>
              <a:rPr lang="en-US" sz="2400" b="1" dirty="0" smtClean="0"/>
              <a:t>  </a:t>
            </a:r>
            <a:r>
              <a:rPr lang="ru-RU" sz="2400" b="1" dirty="0" smtClean="0"/>
              <a:t>пропилен – 1                                                         </a:t>
            </a:r>
            <a:r>
              <a:rPr lang="en-US" sz="2400" b="1" dirty="0" smtClean="0"/>
              <a:t>|</a:t>
            </a:r>
            <a:endParaRPr lang="ru-RU" sz="2400" b="1" dirty="0" smtClean="0"/>
          </a:p>
          <a:p>
            <a:r>
              <a:rPr lang="ru-RU" sz="2400" b="1" dirty="0" smtClean="0"/>
              <a:t>                                                                                   </a:t>
            </a:r>
            <a:r>
              <a:rPr lang="en-US" sz="2400" b="1" dirty="0" smtClean="0"/>
              <a:t>CH</a:t>
            </a:r>
            <a:r>
              <a:rPr lang="en-US" b="1" dirty="0" smtClean="0"/>
              <a:t>3</a:t>
            </a:r>
            <a:endParaRPr lang="en-US" sz="2400" b="1" dirty="0" smtClean="0"/>
          </a:p>
          <a:p>
            <a:r>
              <a:rPr lang="en-US" sz="2400" b="1" dirty="0" smtClean="0"/>
              <a:t>                                                                              </a:t>
            </a:r>
            <a:r>
              <a:rPr lang="ru-RU" sz="2400" b="1" dirty="0" smtClean="0"/>
              <a:t>        </a:t>
            </a:r>
            <a:r>
              <a:rPr lang="en-US" sz="2400" b="1" dirty="0" smtClean="0"/>
              <a:t>                                             </a:t>
            </a:r>
            <a:r>
              <a:rPr lang="ru-RU" sz="2400" b="1" dirty="0" smtClean="0"/>
              <a:t>   </a:t>
            </a:r>
            <a:endParaRPr lang="en-US" sz="2400" b="1" dirty="0" smtClean="0"/>
          </a:p>
          <a:p>
            <a:r>
              <a:rPr lang="en-US" sz="2400" b="1" dirty="0" smtClean="0"/>
              <a:t>                                                                        </a:t>
            </a:r>
            <a:r>
              <a:rPr lang="ru-RU" sz="2400" b="1" dirty="0" err="1" smtClean="0"/>
              <a:t>пропанон</a:t>
            </a:r>
            <a:r>
              <a:rPr lang="ru-RU" sz="2400" b="1" dirty="0" smtClean="0"/>
              <a:t> – 2 (кетон)</a:t>
            </a:r>
            <a:r>
              <a:rPr lang="en-US" sz="2400" b="1" dirty="0" smtClean="0"/>
              <a:t>                                             </a:t>
            </a:r>
            <a:endParaRPr lang="ru-RU" sz="2400" b="1" dirty="0" smtClean="0"/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Термическое разложение </a:t>
            </a:r>
            <a:r>
              <a:rPr lang="en-US" sz="2400" b="1" i="1" dirty="0" smtClean="0">
                <a:solidFill>
                  <a:schemeClr val="bg1"/>
                </a:solidFill>
              </a:rPr>
              <a:t> Ca</a:t>
            </a:r>
            <a:r>
              <a:rPr lang="ru-RU" sz="2400" b="1" i="1" dirty="0" smtClean="0">
                <a:solidFill>
                  <a:schemeClr val="bg1"/>
                </a:solidFill>
              </a:rPr>
              <a:t> или</a:t>
            </a:r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i="1" dirty="0" err="1" smtClean="0">
                <a:solidFill>
                  <a:schemeClr val="bg1"/>
                </a:solidFill>
              </a:rPr>
              <a:t>Ba</a:t>
            </a:r>
            <a:r>
              <a:rPr lang="ru-RU" sz="2400" b="1" i="1" dirty="0" smtClean="0">
                <a:solidFill>
                  <a:schemeClr val="bg1"/>
                </a:solidFill>
              </a:rPr>
              <a:t>  солей карбоновых кислот: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dirty="0" smtClean="0"/>
              <a:t>                            t</a:t>
            </a:r>
            <a:endParaRPr lang="ru-RU" sz="2400" b="1" dirty="0" smtClean="0"/>
          </a:p>
          <a:p>
            <a:r>
              <a:rPr lang="en-US" sz="2400" b="1" dirty="0" smtClean="0"/>
              <a:t>Me(RCOO)</a:t>
            </a:r>
            <a:r>
              <a:rPr lang="en-US" b="1" dirty="0" smtClean="0"/>
              <a:t>2  </a:t>
            </a:r>
            <a:r>
              <a:rPr lang="en-US" sz="2400" b="1" dirty="0" smtClean="0"/>
              <a:t>  →  R – C – R   +  MeCO</a:t>
            </a:r>
            <a:r>
              <a:rPr lang="en-US" b="1" dirty="0" smtClean="0"/>
              <a:t>3</a:t>
            </a:r>
            <a:endParaRPr lang="en-US" sz="2400" b="1" dirty="0" smtClean="0"/>
          </a:p>
          <a:p>
            <a:r>
              <a:rPr lang="en-US" sz="2400" b="1" dirty="0" smtClean="0"/>
              <a:t>  </a:t>
            </a:r>
            <a:r>
              <a:rPr lang="ru-RU" sz="2400" b="1" dirty="0" smtClean="0"/>
              <a:t>соль</a:t>
            </a:r>
            <a:r>
              <a:rPr lang="en-US" sz="2400" b="1" dirty="0" smtClean="0"/>
              <a:t>                    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 ║</a:t>
            </a:r>
          </a:p>
          <a:p>
            <a:r>
              <a:rPr lang="en-US" sz="2400" b="1" dirty="0" smtClean="0"/>
              <a:t> </a:t>
            </a:r>
            <a:r>
              <a:rPr lang="ru-RU" sz="2400" b="1" dirty="0" smtClean="0"/>
              <a:t>карбоновой</a:t>
            </a:r>
            <a:r>
              <a:rPr lang="en-US" sz="2400" b="1" dirty="0" smtClean="0"/>
              <a:t>         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O</a:t>
            </a:r>
            <a:endParaRPr lang="ru-RU" sz="2400" b="1" dirty="0" smtClean="0"/>
          </a:p>
          <a:p>
            <a:r>
              <a:rPr lang="ru-RU" sz="2400" b="1" dirty="0" smtClean="0"/>
              <a:t>кислоты                   кетон</a:t>
            </a:r>
            <a:endParaRPr lang="ru-RU" sz="24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000364" y="1142984"/>
            <a:ext cx="228601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3571868" y="2714620"/>
            <a:ext cx="178595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Получение формальдегида  (прямое окисление метана)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r>
              <a:rPr lang="en-US" sz="2800" dirty="0" smtClean="0"/>
              <a:t>                     H                                                 O</a:t>
            </a:r>
            <a:endParaRPr lang="ru-RU" sz="2800" dirty="0" smtClean="0"/>
          </a:p>
          <a:p>
            <a:r>
              <a:rPr lang="en-US" sz="2800" dirty="0" smtClean="0"/>
              <a:t>                     |                        </a:t>
            </a:r>
            <a:r>
              <a:rPr lang="en-US" sz="2400" dirty="0" smtClean="0"/>
              <a:t>t = 500</a:t>
            </a:r>
            <a:r>
              <a:rPr lang="en-US" sz="2400" dirty="0" smtClean="0">
                <a:latin typeface="Calibri"/>
              </a:rPr>
              <a:t>⁰ C        </a:t>
            </a:r>
            <a:r>
              <a:rPr lang="ru-RU" sz="2400" dirty="0" smtClean="0">
                <a:latin typeface="Calibri"/>
              </a:rPr>
              <a:t>    </a:t>
            </a:r>
            <a:r>
              <a:rPr lang="en-US" sz="2400" dirty="0" smtClean="0">
                <a:latin typeface="Calibri"/>
              </a:rPr>
              <a:t>  </a:t>
            </a:r>
            <a:r>
              <a:rPr lang="en-US" sz="2800" dirty="0" smtClean="0">
                <a:latin typeface="Calibri"/>
              </a:rPr>
              <a:t>//</a:t>
            </a:r>
            <a:endParaRPr lang="ru-RU" sz="2800" dirty="0" smtClean="0"/>
          </a:p>
          <a:p>
            <a:r>
              <a:rPr lang="ru-RU" sz="2800" dirty="0" smtClean="0"/>
              <a:t>(</a:t>
            </a:r>
            <a:r>
              <a:rPr lang="en-US" sz="2800" dirty="0" smtClean="0"/>
              <a:t>CH</a:t>
            </a:r>
            <a:r>
              <a:rPr lang="en-US" sz="2000" dirty="0" smtClean="0"/>
              <a:t>4</a:t>
            </a:r>
            <a:r>
              <a:rPr lang="en-US" sz="2800" dirty="0" smtClean="0"/>
              <a:t>)   H – C – H    +   O</a:t>
            </a:r>
            <a:r>
              <a:rPr lang="en-US" sz="2000" dirty="0" smtClean="0"/>
              <a:t>2</a:t>
            </a:r>
            <a:r>
              <a:rPr lang="en-US" sz="2800" dirty="0" smtClean="0"/>
              <a:t>                  H – C      +  HO</a:t>
            </a:r>
            <a:r>
              <a:rPr lang="ru-RU" sz="2800" dirty="0" smtClean="0"/>
              <a:t>Н</a:t>
            </a:r>
            <a:endParaRPr lang="en-US" sz="2800" dirty="0" smtClean="0"/>
          </a:p>
          <a:p>
            <a:r>
              <a:rPr lang="en-US" sz="2800" dirty="0" smtClean="0"/>
              <a:t>                     |                                                  \</a:t>
            </a:r>
          </a:p>
          <a:p>
            <a:r>
              <a:rPr lang="en-US" sz="2800" dirty="0" smtClean="0"/>
              <a:t>                     H                                                   </a:t>
            </a:r>
            <a:r>
              <a:rPr lang="en-US" sz="2800" dirty="0" err="1" smtClean="0"/>
              <a:t>H</a:t>
            </a:r>
            <a:endParaRPr lang="en-US" sz="2800" dirty="0" smtClean="0"/>
          </a:p>
          <a:p>
            <a:r>
              <a:rPr lang="en-US" sz="2800" dirty="0" smtClean="0"/>
              <a:t>            </a:t>
            </a:r>
            <a:r>
              <a:rPr lang="ru-RU" sz="2800" dirty="0" smtClean="0"/>
              <a:t>  метан                          формальдегид  (</a:t>
            </a:r>
            <a:r>
              <a:rPr lang="ru-RU" sz="2800" dirty="0" err="1" smtClean="0"/>
              <a:t>метаналь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4643438" y="2428868"/>
            <a:ext cx="107157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14612" y="207167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121442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1045E-6 L 0.60851 0.122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4209E-6 L 0.60347 0.008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Приложение №  7</a:t>
            </a:r>
            <a:br>
              <a:rPr lang="ru-RU" dirty="0" smtClean="0"/>
            </a:br>
            <a:r>
              <a:rPr lang="ru-RU" dirty="0" smtClean="0"/>
              <a:t>Применение.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857364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</a:t>
            </a:r>
          </a:p>
          <a:p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571604" y="1571612"/>
            <a:ext cx="5786478" cy="11430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формальдегид</a:t>
            </a:r>
            <a:endParaRPr lang="ru-RU" sz="4400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571604" y="2786058"/>
            <a:ext cx="6143668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Получение фенолформальдегидных смол</a:t>
            </a:r>
            <a:endParaRPr lang="ru-RU" sz="2400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0" y="3643314"/>
            <a:ext cx="4643438" cy="7858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Кожевенное производство</a:t>
            </a:r>
            <a:endParaRPr lang="ru-RU" sz="2400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4643438" y="3643314"/>
            <a:ext cx="4500562" cy="7858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  с/</a:t>
            </a:r>
            <a:r>
              <a:rPr lang="ru-RU" sz="2400" dirty="0" err="1" smtClean="0"/>
              <a:t>х</a:t>
            </a:r>
            <a:r>
              <a:rPr lang="ru-RU" sz="2400" dirty="0" smtClean="0"/>
              <a:t>   – для протравливания семян</a:t>
            </a:r>
            <a:endParaRPr lang="ru-RU" sz="2400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1500166" y="4357694"/>
            <a:ext cx="6143668" cy="92869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 быту, медицине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785918" y="571480"/>
            <a:ext cx="4857784" cy="10001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ацетальдегид</a:t>
            </a:r>
            <a:endParaRPr lang="ru-RU" sz="4400" b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785786" y="1643050"/>
            <a:ext cx="7286676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Производство уксусной кислоты</a:t>
            </a:r>
            <a:endParaRPr lang="ru-RU" sz="24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1785918" y="2285992"/>
            <a:ext cx="492922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Получение этилового спирта</a:t>
            </a:r>
            <a:endParaRPr lang="ru-RU" sz="2800" b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714480" y="4214818"/>
            <a:ext cx="5143536" cy="857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ацетон</a:t>
            </a:r>
            <a:endParaRPr lang="ru-RU" sz="36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285984" y="5072074"/>
            <a:ext cx="4000528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растворитель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142976" y="5715016"/>
            <a:ext cx="6357982" cy="8572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Органические продукты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Д/З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898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472" y="142852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2).Общая  формула</a:t>
            </a:r>
            <a:r>
              <a:rPr lang="en-US" sz="2800" b="1" i="1" dirty="0" smtClean="0"/>
              <a:t>               </a:t>
            </a:r>
            <a:r>
              <a:rPr lang="ru-RU" sz="2800" b="1" i="1" dirty="0" smtClean="0"/>
              <a:t>         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ru-RU" sz="28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//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ru-RU" sz="2800" b="1" dirty="0" smtClean="0"/>
              <a:t>А)  альдегида                     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</a:rPr>
              <a:t>R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─  C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\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H</a:t>
            </a:r>
          </a:p>
          <a:p>
            <a:endParaRPr lang="en-US" sz="2800" b="1" dirty="0"/>
          </a:p>
          <a:p>
            <a:r>
              <a:rPr lang="en-US" sz="2800" b="1" dirty="0" smtClean="0"/>
              <a:t>                                       </a:t>
            </a:r>
          </a:p>
          <a:p>
            <a:r>
              <a:rPr lang="en-US" sz="2800" b="1" dirty="0" smtClean="0"/>
              <a:t>   </a:t>
            </a:r>
            <a:r>
              <a:rPr lang="ru-RU" sz="2800" b="1" dirty="0" smtClean="0"/>
              <a:t>Б)  Кетона</a:t>
            </a:r>
            <a:r>
              <a:rPr lang="en-US" sz="2800" b="1" dirty="0" smtClean="0"/>
              <a:t>     </a:t>
            </a:r>
            <a:r>
              <a:rPr lang="en-US" sz="2800" b="1" dirty="0" smtClean="0">
                <a:solidFill>
                  <a:srgbClr val="FFC000"/>
                </a:solidFill>
              </a:rPr>
              <a:t>R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1</a:t>
            </a:r>
            <a:r>
              <a:rPr lang="en-US" sz="2800" b="1" dirty="0" smtClean="0">
                <a:solidFill>
                  <a:srgbClr val="FFC000"/>
                </a:solidFill>
              </a:rPr>
              <a:t> 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─  C  ─  </a:t>
            </a:r>
            <a:r>
              <a:rPr lang="en-US" sz="2800" b="1" dirty="0" smtClean="0">
                <a:solidFill>
                  <a:srgbClr val="FFC000"/>
                </a:solidFill>
              </a:rPr>
              <a:t>R</a:t>
            </a:r>
            <a:r>
              <a:rPr lang="en-US" sz="2800" b="1" baseline="-25000" dirty="0" smtClean="0">
                <a:solidFill>
                  <a:srgbClr val="FFC000"/>
                </a:solidFill>
              </a:rPr>
              <a:t>2</a:t>
            </a:r>
          </a:p>
          <a:p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║</a:t>
            </a:r>
          </a:p>
          <a:p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     </a:t>
            </a:r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429264"/>
            <a:ext cx="8786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 startAt="3"/>
            </a:pPr>
            <a:r>
              <a:rPr lang="en-US" sz="2800" b="1" dirty="0" smtClean="0">
                <a:solidFill>
                  <a:srgbClr val="FFC000"/>
                </a:solidFill>
              </a:rPr>
              <a:t>Sp²</a:t>
            </a:r>
            <a:r>
              <a:rPr lang="ru-RU" sz="2800" b="1" dirty="0" smtClean="0">
                <a:solidFill>
                  <a:srgbClr val="FFC000"/>
                </a:solidFill>
              </a:rPr>
              <a:t> -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гибридизация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</a:p>
          <a:p>
            <a:pPr marL="514350" indent="-514350"/>
            <a:r>
              <a:rPr lang="en-US" sz="2800" b="1" dirty="0" smtClean="0">
                <a:solidFill>
                  <a:srgbClr val="FFC000"/>
                </a:solidFill>
              </a:rPr>
              <a:t>   </a:t>
            </a:r>
            <a:r>
              <a:rPr lang="el-GR" sz="2800" b="1" dirty="0" smtClean="0">
                <a:solidFill>
                  <a:srgbClr val="FFC000"/>
                </a:solidFill>
              </a:rPr>
              <a:t>δ</a:t>
            </a:r>
            <a:r>
              <a:rPr lang="ru-RU" sz="2800" b="1" dirty="0" smtClean="0">
                <a:solidFill>
                  <a:srgbClr val="FFC000"/>
                </a:solidFill>
              </a:rPr>
              <a:t>-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 и</a:t>
            </a:r>
            <a:r>
              <a:rPr lang="en-US" sz="2800" b="1" dirty="0" smtClean="0">
                <a:solidFill>
                  <a:srgbClr val="FFC000"/>
                </a:solidFill>
              </a:rPr>
              <a:t>   </a:t>
            </a:r>
            <a:r>
              <a:rPr lang="el-GR" sz="2800" b="1" dirty="0" smtClean="0">
                <a:solidFill>
                  <a:srgbClr val="FFC000"/>
                </a:solidFill>
              </a:rPr>
              <a:t>π</a:t>
            </a:r>
            <a:r>
              <a:rPr lang="ru-RU" sz="2800" b="1" dirty="0" smtClean="0">
                <a:solidFill>
                  <a:srgbClr val="FFC000"/>
                </a:solidFill>
              </a:rPr>
              <a:t>- связи;</a:t>
            </a:r>
            <a:r>
              <a:rPr lang="en-US" sz="2800" b="1" dirty="0" smtClean="0">
                <a:solidFill>
                  <a:srgbClr val="FFC000"/>
                </a:solidFill>
              </a:rPr>
              <a:t>    ∟120</a:t>
            </a:r>
            <a:r>
              <a:rPr lang="en-US" sz="2800" b="1" dirty="0" smtClean="0">
                <a:solidFill>
                  <a:srgbClr val="FFC000"/>
                </a:solidFill>
                <a:latin typeface="Calibri"/>
              </a:rPr>
              <a:t>⁰</a:t>
            </a:r>
            <a:r>
              <a:rPr lang="ru-RU" sz="2800" b="1" dirty="0" smtClean="0">
                <a:solidFill>
                  <a:srgbClr val="FFC000"/>
                </a:solidFill>
                <a:latin typeface="Calibri"/>
              </a:rPr>
              <a:t>           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Приложение № 2.</a:t>
            </a:r>
            <a:br>
              <a:rPr lang="ru-RU" dirty="0" smtClean="0"/>
            </a:br>
            <a:r>
              <a:rPr lang="ru-RU" dirty="0" smtClean="0"/>
              <a:t>Виды изомерии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857364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А)  для предельных альдегидов: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FFFF00"/>
                </a:solidFill>
              </a:rPr>
              <a:t>Изомерия УГ (углеродного скелета)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FFFF00"/>
                </a:solidFill>
              </a:rPr>
              <a:t>Межклассовая изомерия  (с кетонами)</a:t>
            </a:r>
          </a:p>
          <a:p>
            <a:pPr marL="342900" indent="-342900"/>
            <a:endParaRPr lang="ru-RU" sz="2800" b="1" dirty="0"/>
          </a:p>
          <a:p>
            <a:pPr marL="342900" indent="-342900"/>
            <a:r>
              <a:rPr lang="ru-RU" sz="2800" b="1" dirty="0" smtClean="0"/>
              <a:t>Б)  для кетонов: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FFFF00"/>
                </a:solidFill>
              </a:rPr>
              <a:t>Изомерия  УГ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FFFF00"/>
                </a:solidFill>
              </a:rPr>
              <a:t>Положения  ФГ  (функциональной группы – </a:t>
            </a:r>
            <a:r>
              <a:rPr lang="ru-RU" sz="2800" b="1" dirty="0" err="1" smtClean="0">
                <a:solidFill>
                  <a:srgbClr val="FFFF00"/>
                </a:solidFill>
              </a:rPr>
              <a:t>кетоной</a:t>
            </a:r>
            <a:r>
              <a:rPr lang="ru-RU" sz="2800" b="1" dirty="0" smtClean="0">
                <a:solidFill>
                  <a:srgbClr val="FFFF00"/>
                </a:solidFill>
              </a:rPr>
              <a:t>)</a:t>
            </a:r>
          </a:p>
          <a:p>
            <a:pPr marL="342900" indent="-342900">
              <a:buFontTx/>
              <a:buAutoNum type="arabicParenR"/>
            </a:pPr>
            <a:r>
              <a:rPr lang="ru-RU" sz="2800" b="1" dirty="0" smtClean="0">
                <a:solidFill>
                  <a:srgbClr val="FFFF00"/>
                </a:solidFill>
              </a:rPr>
              <a:t>Межклассовая изомерия  (с альдегидами)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Упр.   2  стр.  159-160</a:t>
            </a:r>
          </a:p>
          <a:p>
            <a:endParaRPr lang="ru-RU" sz="4400" dirty="0"/>
          </a:p>
          <a:p>
            <a:r>
              <a:rPr lang="ru-RU" sz="4400" b="1" i="1" dirty="0" smtClean="0">
                <a:solidFill>
                  <a:srgbClr val="FFC000"/>
                </a:solidFill>
              </a:rPr>
              <a:t>Изомеры:    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</a:t>
            </a:r>
            <a:r>
              <a:rPr lang="ru-RU" sz="4400" b="1" dirty="0" smtClean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r>
              <a:rPr lang="ru-RU" sz="44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</a:rPr>
              <a:t>10</a:t>
            </a:r>
            <a:r>
              <a:rPr lang="ru-RU" sz="4400" b="1" dirty="0" smtClean="0">
                <a:solidFill>
                  <a:srgbClr val="C00000"/>
                </a:solidFill>
              </a:rPr>
              <a:t>О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/>
              <a:t> -   А)  В)   Д)  Е)</a:t>
            </a:r>
          </a:p>
          <a:p>
            <a:endParaRPr lang="ru-RU" sz="4400" dirty="0"/>
          </a:p>
          <a:p>
            <a:r>
              <a:rPr lang="ru-RU" sz="4400" dirty="0" smtClean="0"/>
              <a:t>           </a:t>
            </a:r>
            <a:r>
              <a:rPr lang="ru-RU" sz="4400" b="1" dirty="0" smtClean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  <a:r>
              <a:rPr lang="ru-RU" sz="4400" b="1" dirty="0" smtClean="0">
                <a:solidFill>
                  <a:srgbClr val="C00000"/>
                </a:solidFill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</a:rPr>
              <a:t>12</a:t>
            </a:r>
            <a:r>
              <a:rPr lang="ru-RU" sz="4400" b="1" dirty="0" smtClean="0">
                <a:solidFill>
                  <a:srgbClr val="C00000"/>
                </a:solidFill>
              </a:rPr>
              <a:t>О </a:t>
            </a:r>
            <a:r>
              <a:rPr lang="ru-RU" sz="4400" dirty="0" smtClean="0"/>
              <a:t> -   Б)  Г)  Ж)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Приложение  №  3.</a:t>
            </a:r>
            <a:br>
              <a:rPr lang="ru-RU" dirty="0" smtClean="0"/>
            </a:br>
            <a:r>
              <a:rPr lang="ru-RU" dirty="0" smtClean="0"/>
              <a:t>Номенклатура.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7154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Название  </a:t>
            </a:r>
            <a:r>
              <a:rPr lang="ru-RU" sz="28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альдегидов</a:t>
            </a:r>
            <a:r>
              <a:rPr lang="ru-RU" sz="2800" b="1" i="1" dirty="0" smtClean="0">
                <a:solidFill>
                  <a:srgbClr val="17FA06"/>
                </a:solidFill>
              </a:rPr>
              <a:t> </a:t>
            </a:r>
            <a:r>
              <a:rPr lang="ru-RU" sz="2800" b="1" i="1" dirty="0" smtClean="0"/>
              <a:t>образуется из:</a:t>
            </a:r>
          </a:p>
          <a:p>
            <a:r>
              <a:rPr lang="ru-RU" sz="2800" b="1" i="1" dirty="0" smtClean="0"/>
              <a:t>Названия соответствующего углеводорода  с прибавлением суффикса </a:t>
            </a:r>
            <a:r>
              <a:rPr lang="ru-RU" sz="2800" b="1" i="1" u="sng" dirty="0" smtClean="0"/>
              <a:t>– аль-</a:t>
            </a:r>
          </a:p>
          <a:p>
            <a:r>
              <a:rPr lang="ru-RU" sz="2800" b="1" i="1" dirty="0"/>
              <a:t> </a:t>
            </a:r>
            <a:endParaRPr lang="en-US" sz="2800" b="1" i="1" dirty="0" smtClean="0"/>
          </a:p>
          <a:p>
            <a:r>
              <a:rPr lang="en-US" sz="3200" b="1" i="1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3200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smtClean="0"/>
              <a:t>O</a:t>
            </a:r>
            <a:endParaRPr lang="en-US" sz="3200" b="1" dirty="0"/>
          </a:p>
          <a:p>
            <a:r>
              <a:rPr lang="en-US" sz="3200" b="1" i="1" dirty="0" smtClean="0">
                <a:solidFill>
                  <a:srgbClr val="FFC000"/>
                </a:solidFill>
              </a:rPr>
              <a:t> </a:t>
            </a:r>
            <a:r>
              <a:rPr lang="en-US" sz="3200" b="1" i="1" dirty="0" smtClean="0"/>
              <a:t>3  </a:t>
            </a:r>
            <a:r>
              <a:rPr lang="en-US" sz="3200" b="1" i="1" dirty="0" smtClean="0">
                <a:solidFill>
                  <a:srgbClr val="FFC000"/>
                </a:solidFill>
              </a:rPr>
              <a:t>        </a:t>
            </a:r>
            <a:r>
              <a:rPr lang="en-US" sz="3200" b="1" i="1" dirty="0" smtClean="0">
                <a:solidFill>
                  <a:srgbClr val="17FA06"/>
                </a:solidFill>
              </a:rPr>
              <a:t>2       </a:t>
            </a:r>
            <a:r>
              <a:rPr lang="en-US" sz="3200" b="1" i="1" dirty="0" smtClean="0"/>
              <a:t>1 //</a:t>
            </a:r>
          </a:p>
          <a:p>
            <a:r>
              <a:rPr lang="en-US" sz="3200" b="1" dirty="0" smtClean="0"/>
              <a:t>CH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 </a:t>
            </a:r>
            <a:r>
              <a:rPr lang="ru-RU" sz="3200" b="1" dirty="0" smtClean="0"/>
              <a:t> - СН  - С       2 - </a:t>
            </a:r>
            <a:r>
              <a:rPr lang="ru-RU" sz="3200" b="1" dirty="0" smtClean="0">
                <a:solidFill>
                  <a:srgbClr val="17FA06"/>
                </a:solidFill>
              </a:rPr>
              <a:t>МЕТИЛ</a:t>
            </a:r>
            <a:r>
              <a:rPr lang="ru-RU" sz="3200" b="1" dirty="0" smtClean="0"/>
              <a:t>ПРОПАНАЛЬ</a:t>
            </a:r>
          </a:p>
          <a:p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              </a:t>
            </a:r>
            <a:r>
              <a:rPr lang="en-US" b="1" dirty="0" smtClean="0"/>
              <a:t>|  </a:t>
            </a:r>
            <a:r>
              <a:rPr lang="en-US" b="1" dirty="0" smtClean="0">
                <a:solidFill>
                  <a:srgbClr val="FFC000"/>
                </a:solidFill>
              </a:rPr>
              <a:t>      </a:t>
            </a:r>
            <a:r>
              <a:rPr lang="ru-RU" b="1" dirty="0" smtClean="0">
                <a:solidFill>
                  <a:srgbClr val="FFC000"/>
                </a:solidFill>
              </a:rPr>
              <a:t>         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\</a:t>
            </a:r>
          </a:p>
          <a:p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en-US" sz="3200" b="1" dirty="0" smtClean="0">
                <a:solidFill>
                  <a:srgbClr val="17FA06"/>
                </a:solidFill>
              </a:rPr>
              <a:t>CH</a:t>
            </a:r>
            <a:r>
              <a:rPr lang="en-US" sz="3200" b="1" baseline="-25000" dirty="0" smtClean="0">
                <a:solidFill>
                  <a:srgbClr val="17FA06"/>
                </a:solidFill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</a:rPr>
              <a:t>      </a:t>
            </a:r>
            <a:r>
              <a:rPr lang="en-US" sz="3200" b="1" dirty="0" smtClean="0"/>
              <a:t>H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28604"/>
            <a:ext cx="86439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Название </a:t>
            </a:r>
            <a:r>
              <a:rPr lang="ru-RU" sz="3200" b="1" i="1" dirty="0" smtClean="0">
                <a:solidFill>
                  <a:srgbClr val="00B050"/>
                </a:solidFill>
              </a:rPr>
              <a:t> кетонов  </a:t>
            </a:r>
            <a:r>
              <a:rPr lang="ru-RU" sz="3200" b="1" dirty="0" smtClean="0"/>
              <a:t>образуется  из названий:</a:t>
            </a:r>
          </a:p>
          <a:p>
            <a:r>
              <a:rPr lang="ru-RU" sz="3200" b="1" dirty="0"/>
              <a:t>с</a:t>
            </a:r>
            <a:r>
              <a:rPr lang="ru-RU" sz="3200" b="1" dirty="0" smtClean="0"/>
              <a:t>оответствующих углеводородов</a:t>
            </a:r>
            <a:r>
              <a:rPr lang="ru-RU" sz="3200" b="1" dirty="0" smtClean="0">
                <a:solidFill>
                  <a:srgbClr val="FFC000"/>
                </a:solidFill>
              </a:rPr>
              <a:t> (</a:t>
            </a:r>
            <a:r>
              <a:rPr lang="ru-RU" sz="3200" b="1" dirty="0" err="1" smtClean="0">
                <a:solidFill>
                  <a:srgbClr val="FFC000"/>
                </a:solidFill>
              </a:rPr>
              <a:t>алканов</a:t>
            </a:r>
            <a:r>
              <a:rPr lang="ru-RU" sz="3200" b="1" dirty="0" smtClean="0">
                <a:solidFill>
                  <a:srgbClr val="FFC000"/>
                </a:solidFill>
              </a:rPr>
              <a:t>)   </a:t>
            </a:r>
            <a:r>
              <a:rPr lang="ru-RU" sz="3200" b="1" dirty="0" smtClean="0"/>
              <a:t>+  суффикс </a:t>
            </a:r>
            <a:r>
              <a:rPr lang="ru-RU" sz="3200" b="1" dirty="0" smtClean="0">
                <a:solidFill>
                  <a:srgbClr val="00B050"/>
                </a:solidFill>
              </a:rPr>
              <a:t>– он-   </a:t>
            </a:r>
            <a:r>
              <a:rPr lang="ru-RU" sz="3200" b="1" dirty="0" smtClean="0"/>
              <a:t>+  </a:t>
            </a:r>
            <a:r>
              <a:rPr lang="ru-RU" sz="3200" b="1" dirty="0" smtClean="0">
                <a:solidFill>
                  <a:srgbClr val="00B050"/>
                </a:solidFill>
              </a:rPr>
              <a:t>цифра</a:t>
            </a:r>
            <a:r>
              <a:rPr lang="ru-RU" sz="3200" b="1" dirty="0" smtClean="0"/>
              <a:t> атома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>углерода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/>
              <a:t>от которого отходит </a:t>
            </a:r>
            <a:r>
              <a:rPr lang="ru-RU" sz="3200" b="1" dirty="0" err="1" smtClean="0"/>
              <a:t>кетонная</a:t>
            </a:r>
            <a:r>
              <a:rPr lang="ru-RU" sz="3200" b="1" dirty="0" smtClean="0"/>
              <a:t> группа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 1          </a:t>
            </a:r>
            <a:r>
              <a:rPr lang="ru-RU" sz="3200" b="1" dirty="0" smtClean="0">
                <a:solidFill>
                  <a:srgbClr val="00B050"/>
                </a:solidFill>
              </a:rPr>
              <a:t>2 </a:t>
            </a:r>
            <a:r>
              <a:rPr lang="ru-RU" sz="3200" b="1" dirty="0" smtClean="0">
                <a:solidFill>
                  <a:srgbClr val="FFC000"/>
                </a:solidFill>
              </a:rPr>
              <a:t>    3          4</a:t>
            </a:r>
            <a:endParaRPr lang="ru-RU" sz="3200" b="1" dirty="0">
              <a:solidFill>
                <a:srgbClr val="FFC000"/>
              </a:solidFill>
            </a:endParaRPr>
          </a:p>
          <a:p>
            <a:r>
              <a:rPr lang="ru-RU" sz="3200" b="1" dirty="0" smtClean="0">
                <a:solidFill>
                  <a:srgbClr val="FFC000"/>
                </a:solidFill>
              </a:rPr>
              <a:t>СН</a:t>
            </a:r>
            <a:r>
              <a:rPr lang="ru-RU" sz="3200" b="1" baseline="-25000" dirty="0" smtClean="0">
                <a:solidFill>
                  <a:srgbClr val="FFC000"/>
                </a:solidFill>
              </a:rPr>
              <a:t>3</a:t>
            </a:r>
            <a:r>
              <a:rPr lang="ru-RU" sz="3200" b="1" dirty="0" smtClean="0">
                <a:solidFill>
                  <a:srgbClr val="FFC000"/>
                </a:solidFill>
              </a:rPr>
              <a:t> – С – СН</a:t>
            </a:r>
            <a:r>
              <a:rPr lang="ru-RU" sz="3200" b="1" baseline="-25000" dirty="0" smtClean="0">
                <a:solidFill>
                  <a:srgbClr val="FFC000"/>
                </a:solidFill>
              </a:rPr>
              <a:t>2</a:t>
            </a:r>
            <a:r>
              <a:rPr lang="ru-RU" sz="3200" b="1" dirty="0" smtClean="0">
                <a:solidFill>
                  <a:srgbClr val="FFC000"/>
                </a:solidFill>
              </a:rPr>
              <a:t> -  СН</a:t>
            </a:r>
            <a:r>
              <a:rPr lang="ru-RU" sz="3200" b="1" baseline="-25000" dirty="0" smtClean="0">
                <a:solidFill>
                  <a:srgbClr val="FFC000"/>
                </a:solidFill>
              </a:rPr>
              <a:t>3</a:t>
            </a:r>
          </a:p>
          <a:p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           ║                               </a:t>
            </a:r>
            <a:r>
              <a:rPr lang="ru-RU" sz="3200" b="1" dirty="0" err="1" smtClean="0">
                <a:solidFill>
                  <a:srgbClr val="FFC000"/>
                </a:solidFill>
              </a:rPr>
              <a:t>Бутан</a:t>
            </a:r>
            <a:r>
              <a:rPr lang="ru-RU" sz="3200" b="1" dirty="0" err="1" smtClean="0">
                <a:solidFill>
                  <a:srgbClr val="00B050"/>
                </a:solidFill>
              </a:rPr>
              <a:t>он</a:t>
            </a:r>
            <a:r>
              <a:rPr lang="ru-RU" sz="3200" b="1" dirty="0" smtClean="0">
                <a:solidFill>
                  <a:srgbClr val="FFC000"/>
                </a:solidFill>
              </a:rPr>
              <a:t> - </a:t>
            </a:r>
            <a:r>
              <a:rPr lang="ru-RU" sz="3200" b="1" dirty="0" smtClean="0">
                <a:solidFill>
                  <a:srgbClr val="00B050"/>
                </a:solidFill>
              </a:rPr>
              <a:t>2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          </a:t>
            </a:r>
            <a:r>
              <a:rPr lang="ru-RU" sz="3200" b="1" dirty="0" smtClean="0">
                <a:solidFill>
                  <a:srgbClr val="FFC000"/>
                </a:solidFill>
              </a:rPr>
              <a:t> 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868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Упр.  3  стр. 160                              О</a:t>
            </a:r>
          </a:p>
          <a:p>
            <a:r>
              <a:rPr lang="ru-RU" i="1" dirty="0" smtClean="0">
                <a:latin typeface="Calibri"/>
              </a:rPr>
              <a:t>         5         4          3        2         1  //</a:t>
            </a:r>
            <a:endParaRPr lang="ru-RU" i="1" dirty="0"/>
          </a:p>
          <a:p>
            <a:r>
              <a:rPr lang="ru-RU" dirty="0" smtClean="0"/>
              <a:t>А)  СН</a:t>
            </a:r>
            <a:r>
              <a:rPr lang="ru-RU" sz="1400" dirty="0" smtClean="0"/>
              <a:t>3</a:t>
            </a:r>
            <a:r>
              <a:rPr lang="ru-RU" dirty="0" smtClean="0"/>
              <a:t> – СН –  СН – СН</a:t>
            </a:r>
            <a:r>
              <a:rPr lang="ru-RU" sz="1400" dirty="0" smtClean="0"/>
              <a:t>2 </a:t>
            </a:r>
            <a:r>
              <a:rPr lang="ru-RU" dirty="0" smtClean="0"/>
              <a:t>– С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|          |                       \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СН</a:t>
            </a:r>
            <a:r>
              <a:rPr lang="ru-RU" sz="1400" dirty="0" smtClean="0"/>
              <a:t>3</a:t>
            </a:r>
            <a:r>
              <a:rPr lang="ru-RU" dirty="0" smtClean="0"/>
              <a:t>    СН</a:t>
            </a:r>
            <a:r>
              <a:rPr lang="ru-RU" sz="1400" dirty="0" smtClean="0"/>
              <a:t>3</a:t>
            </a:r>
            <a:r>
              <a:rPr lang="ru-RU" dirty="0" smtClean="0"/>
              <a:t>                  Н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1          2        3       4          5</a:t>
            </a:r>
          </a:p>
          <a:p>
            <a:r>
              <a:rPr lang="ru-RU" dirty="0" smtClean="0"/>
              <a:t>                                                                       Б)         СН</a:t>
            </a:r>
            <a:r>
              <a:rPr lang="ru-RU" sz="1400" dirty="0" smtClean="0"/>
              <a:t>3</a:t>
            </a:r>
            <a:r>
              <a:rPr lang="ru-RU" dirty="0" smtClean="0"/>
              <a:t> – С  –   СН – СН</a:t>
            </a:r>
            <a:r>
              <a:rPr lang="ru-RU" sz="1400" dirty="0" smtClean="0"/>
              <a:t>2</a:t>
            </a:r>
            <a:r>
              <a:rPr lang="ru-RU" dirty="0" smtClean="0"/>
              <a:t> – СН</a:t>
            </a:r>
            <a:r>
              <a:rPr lang="ru-RU" sz="1400" dirty="0" smtClean="0"/>
              <a:t>3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║        |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О        С</a:t>
            </a:r>
            <a:r>
              <a:rPr lang="ru-RU" sz="1400" dirty="0" smtClean="0"/>
              <a:t>2</a:t>
            </a:r>
            <a:r>
              <a:rPr lang="ru-RU" dirty="0" smtClean="0"/>
              <a:t>Н</a:t>
            </a:r>
            <a:r>
              <a:rPr lang="ru-RU" sz="1400" dirty="0" smtClean="0"/>
              <a:t>5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В)                                      О</a:t>
            </a:r>
          </a:p>
          <a:p>
            <a:r>
              <a:rPr lang="ru-RU" i="1" dirty="0" smtClean="0">
                <a:latin typeface="Calibri"/>
              </a:rPr>
              <a:t>                 3         2         1 //</a:t>
            </a:r>
            <a:endParaRPr lang="ru-RU" i="1" dirty="0" smtClean="0"/>
          </a:p>
          <a:p>
            <a:r>
              <a:rPr lang="ru-RU" dirty="0" smtClean="0"/>
              <a:t>               СН</a:t>
            </a:r>
            <a:r>
              <a:rPr lang="ru-RU" sz="1400" dirty="0" smtClean="0"/>
              <a:t>3</a:t>
            </a:r>
            <a:r>
              <a:rPr lang="ru-RU" dirty="0" smtClean="0"/>
              <a:t> – СН – С</a:t>
            </a:r>
          </a:p>
          <a:p>
            <a:r>
              <a:rPr lang="ru-RU" b="1" dirty="0" smtClean="0"/>
              <a:t>                           |           \</a:t>
            </a:r>
          </a:p>
          <a:p>
            <a:r>
              <a:rPr lang="ru-RU" dirty="0" smtClean="0"/>
              <a:t>                          С</a:t>
            </a:r>
            <a:r>
              <a:rPr lang="en-US" dirty="0" smtClean="0"/>
              <a:t>l</a:t>
            </a:r>
            <a:r>
              <a:rPr lang="ru-RU" dirty="0" smtClean="0"/>
              <a:t>          Н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                                                О</a:t>
            </a:r>
          </a:p>
          <a:p>
            <a:r>
              <a:rPr lang="ru-RU" i="1" dirty="0" smtClean="0">
                <a:latin typeface="Calibri"/>
              </a:rPr>
              <a:t>                                                                                                      4           3        2           1  //</a:t>
            </a:r>
            <a:endParaRPr lang="ru-RU" i="1" dirty="0" smtClean="0"/>
          </a:p>
          <a:p>
            <a:r>
              <a:rPr lang="ru-RU" dirty="0" smtClean="0"/>
              <a:t>                                                                                    Г)     СН</a:t>
            </a:r>
            <a:r>
              <a:rPr lang="ru-RU" sz="1400" dirty="0" smtClean="0"/>
              <a:t>3</a:t>
            </a:r>
            <a:r>
              <a:rPr lang="ru-RU" dirty="0" smtClean="0"/>
              <a:t> –  СН – СН –   С</a:t>
            </a:r>
          </a:p>
          <a:p>
            <a:r>
              <a:rPr lang="ru-RU" b="1" dirty="0" smtClean="0"/>
              <a:t>                                                                                                          |          |            \</a:t>
            </a:r>
          </a:p>
          <a:p>
            <a:r>
              <a:rPr lang="ru-RU" dirty="0" smtClean="0"/>
              <a:t>                                                                                                         СН</a:t>
            </a:r>
            <a:r>
              <a:rPr lang="ru-RU" sz="1400" dirty="0" smtClean="0"/>
              <a:t>3</a:t>
            </a:r>
            <a:r>
              <a:rPr lang="ru-RU" dirty="0" smtClean="0"/>
              <a:t>    СН</a:t>
            </a:r>
            <a:r>
              <a:rPr lang="ru-RU" sz="1400" dirty="0" smtClean="0"/>
              <a:t>3</a:t>
            </a:r>
            <a:r>
              <a:rPr lang="ru-RU" dirty="0" smtClean="0"/>
              <a:t>      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Приложение  №  4</a:t>
            </a:r>
            <a:br>
              <a:rPr lang="ru-RU" dirty="0" smtClean="0"/>
            </a:br>
            <a:r>
              <a:rPr lang="ru-RU" smtClean="0"/>
              <a:t>Физические свойства.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Приложение № 5.</a:t>
            </a:r>
            <a:br>
              <a:rPr lang="ru-RU" dirty="0" smtClean="0"/>
            </a:br>
            <a:r>
              <a:rPr lang="ru-RU" dirty="0" smtClean="0"/>
              <a:t>Химические свойства.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Реакции   восстановления    </a:t>
            </a:r>
            <a:r>
              <a:rPr lang="ru-RU" sz="2400" dirty="0" smtClean="0"/>
              <a:t>-  </a:t>
            </a:r>
            <a:r>
              <a:rPr lang="ru-RU" sz="2400" b="1" i="1" dirty="0" smtClean="0">
                <a:solidFill>
                  <a:schemeClr val="bg1"/>
                </a:solidFill>
              </a:rPr>
              <a:t>гидрирование: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А) альдегидов</a:t>
            </a:r>
            <a:r>
              <a:rPr lang="en-US" sz="2400" b="1" i="1" dirty="0" smtClean="0">
                <a:solidFill>
                  <a:schemeClr val="bg1"/>
                </a:solidFill>
              </a:rPr>
              <a:t>        </a:t>
            </a:r>
            <a:r>
              <a:rPr lang="ru-RU" sz="2400" b="1" i="1" dirty="0" smtClean="0">
                <a:solidFill>
                  <a:schemeClr val="bg1"/>
                </a:solidFill>
              </a:rPr>
              <a:t>      </a:t>
            </a:r>
            <a:r>
              <a:rPr lang="en-US" sz="2400" dirty="0" smtClean="0"/>
              <a:t>O</a:t>
            </a:r>
            <a:endParaRPr lang="en-US" sz="2400" dirty="0" smtClean="0"/>
          </a:p>
          <a:p>
            <a:r>
              <a:rPr lang="en-US" sz="2400" dirty="0" smtClean="0"/>
              <a:t>                                     </a:t>
            </a:r>
            <a:r>
              <a:rPr lang="en-US" sz="2400" b="1" i="1" dirty="0" smtClean="0"/>
              <a:t>//                          Ni</a:t>
            </a:r>
            <a:endParaRPr lang="ru-RU" sz="2400" b="1" i="1" dirty="0" smtClean="0"/>
          </a:p>
          <a:p>
            <a:r>
              <a:rPr lang="ru-RU" sz="2400" dirty="0" smtClean="0"/>
              <a:t>                            </a:t>
            </a:r>
            <a:r>
              <a:rPr lang="en-US" sz="2400" dirty="0" smtClean="0"/>
              <a:t>R – C            +   H</a:t>
            </a:r>
            <a:r>
              <a:rPr lang="en-US" dirty="0" smtClean="0"/>
              <a:t>2 </a:t>
            </a:r>
            <a:r>
              <a:rPr lang="en-US" sz="2400" dirty="0" smtClean="0"/>
              <a:t>    →  R – CH</a:t>
            </a:r>
            <a:r>
              <a:rPr lang="en-US" dirty="0" smtClean="0"/>
              <a:t>2</a:t>
            </a:r>
            <a:r>
              <a:rPr lang="en-US" sz="2400" dirty="0" smtClean="0"/>
              <a:t> - OH   </a:t>
            </a:r>
          </a:p>
          <a:p>
            <a:r>
              <a:rPr lang="en-US" sz="2400" dirty="0" smtClean="0"/>
              <a:t>                                     \                                 </a:t>
            </a:r>
            <a:r>
              <a:rPr lang="ru-RU" sz="2400" dirty="0" smtClean="0"/>
              <a:t>первичный спирт</a:t>
            </a:r>
          </a:p>
          <a:p>
            <a:r>
              <a:rPr lang="en-US" sz="2400" dirty="0" smtClean="0"/>
              <a:t>                                      H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Б)  кетонов                                            </a:t>
            </a:r>
            <a:r>
              <a:rPr lang="en-US" sz="2400" b="1" i="1" dirty="0" smtClean="0"/>
              <a:t>Ni</a:t>
            </a:r>
            <a:endParaRPr lang="ru-RU" sz="2400" dirty="0" smtClean="0"/>
          </a:p>
          <a:p>
            <a:r>
              <a:rPr lang="ru-RU" sz="2400" dirty="0" smtClean="0"/>
              <a:t>                          </a:t>
            </a:r>
            <a:r>
              <a:rPr lang="en-US" sz="2400" dirty="0" smtClean="0"/>
              <a:t>R</a:t>
            </a:r>
            <a:r>
              <a:rPr lang="en-US" sz="1400" dirty="0" smtClean="0"/>
              <a:t>1</a:t>
            </a:r>
            <a:r>
              <a:rPr lang="en-US" sz="2400" dirty="0" smtClean="0"/>
              <a:t> – C  - R</a:t>
            </a:r>
            <a:r>
              <a:rPr lang="en-US" sz="1400" dirty="0" smtClean="0"/>
              <a:t>2 </a:t>
            </a:r>
            <a:r>
              <a:rPr lang="en-US" sz="2400" dirty="0" smtClean="0"/>
              <a:t>    +  H</a:t>
            </a:r>
            <a:r>
              <a:rPr lang="en-US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  </a:t>
            </a:r>
            <a:r>
              <a:rPr lang="en-US" sz="2400" dirty="0" smtClean="0"/>
              <a:t>  →  </a:t>
            </a:r>
            <a:r>
              <a:rPr lang="ru-RU" sz="2400" dirty="0" smtClean="0"/>
              <a:t>     </a:t>
            </a:r>
            <a:r>
              <a:rPr lang="en-US" sz="2400" dirty="0" smtClean="0"/>
              <a:t>R</a:t>
            </a:r>
            <a:r>
              <a:rPr lang="en-US" sz="1200" dirty="0" smtClean="0"/>
              <a:t>1</a:t>
            </a:r>
            <a:r>
              <a:rPr lang="en-US" sz="2400" dirty="0" smtClean="0"/>
              <a:t> – CH – R</a:t>
            </a:r>
            <a:r>
              <a:rPr lang="en-US" sz="12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                                  ║                                       </a:t>
            </a:r>
            <a:r>
              <a:rPr lang="ru-RU" sz="2400" dirty="0" smtClean="0"/>
              <a:t>    </a:t>
            </a:r>
            <a:r>
              <a:rPr lang="en-US" sz="2400" dirty="0" smtClean="0"/>
              <a:t> </a:t>
            </a:r>
            <a:r>
              <a:rPr lang="ru-RU" sz="2400" dirty="0" smtClean="0"/>
              <a:t>      </a:t>
            </a:r>
            <a:r>
              <a:rPr lang="en-US" sz="2400" dirty="0" smtClean="0"/>
              <a:t>|</a:t>
            </a:r>
          </a:p>
          <a:p>
            <a:r>
              <a:rPr lang="en-US" sz="2400" dirty="0" smtClean="0"/>
              <a:t>                                  O                                        </a:t>
            </a:r>
            <a:r>
              <a:rPr lang="ru-RU" sz="2400" dirty="0" smtClean="0"/>
              <a:t>    </a:t>
            </a:r>
            <a:r>
              <a:rPr lang="en-US" sz="2400" dirty="0" smtClean="0"/>
              <a:t> </a:t>
            </a:r>
            <a:r>
              <a:rPr lang="ru-RU" sz="2400" dirty="0" smtClean="0"/>
              <a:t>    </a:t>
            </a:r>
            <a:r>
              <a:rPr lang="en-US" sz="2400" dirty="0" smtClean="0"/>
              <a:t>OH</a:t>
            </a:r>
          </a:p>
          <a:p>
            <a:r>
              <a:rPr lang="en-US" sz="2400" dirty="0" smtClean="0"/>
              <a:t>                                                                         </a:t>
            </a:r>
            <a:r>
              <a:rPr lang="ru-RU" sz="2400" dirty="0" smtClean="0"/>
              <a:t>   вторичный спирт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691</TotalTime>
  <Words>720</Words>
  <Application>Microsoft Office PowerPoint</Application>
  <PresentationFormat>Экран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«Альдегиды и кетоны»</vt:lpstr>
      <vt:lpstr>Слайд 2</vt:lpstr>
      <vt:lpstr> Приложение № 2. Виды изомерии</vt:lpstr>
      <vt:lpstr>Слайд 4</vt:lpstr>
      <vt:lpstr>Приложение  №  3. Номенклатура.</vt:lpstr>
      <vt:lpstr>Слайд 6</vt:lpstr>
      <vt:lpstr>Слайд 7</vt:lpstr>
      <vt:lpstr>Приложение  №  4 Физические свойства.</vt:lpstr>
      <vt:lpstr>Приложение № 5. Химические свойства.</vt:lpstr>
      <vt:lpstr>Слайд 10</vt:lpstr>
      <vt:lpstr>Кетоны не окисляются ни кислородом воздуха, ни аммиачным раствором оксида серебра. Окисление кетонов идет значительно труднее, только при действии сильных окислителей и нагревании. При этом происходит разрыв углеродной цепи по обе стороны от карбонильной группы с образованием смеси карбоновых кислот.</vt:lpstr>
      <vt:lpstr>Приложение  № 6 Получение.</vt:lpstr>
      <vt:lpstr>Слайд 13</vt:lpstr>
      <vt:lpstr>Слайд 14</vt:lpstr>
      <vt:lpstr>Приложение №  7 Применение.</vt:lpstr>
      <vt:lpstr>Слайд 16</vt:lpstr>
      <vt:lpstr>Д/З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«Альдегиды и кетоны»</dc:title>
  <dc:creator>User</dc:creator>
  <cp:lastModifiedBy>снн</cp:lastModifiedBy>
  <cp:revision>58</cp:revision>
  <dcterms:created xsi:type="dcterms:W3CDTF">2009-03-02T12:51:53Z</dcterms:created>
  <dcterms:modified xsi:type="dcterms:W3CDTF">2014-02-20T05:14:31Z</dcterms:modified>
</cp:coreProperties>
</file>