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56" r:id="rId11"/>
    <p:sldId id="265" r:id="rId12"/>
    <p:sldId id="281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F34EA-A63A-49FA-9D0F-6E7B65F7EAB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A70246-3EEE-4A1E-B8E7-C66E7406BBD5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А) свойства простых веществ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9F9FEB0D-315B-437F-BCB6-81BCFE541BB2}" type="parTrans" cxnId="{1018EA0C-34BF-4F3E-A0CC-8C3204A2FE97}">
      <dgm:prSet/>
      <dgm:spPr/>
      <dgm:t>
        <a:bodyPr/>
        <a:lstStyle/>
        <a:p>
          <a:endParaRPr lang="ru-RU"/>
        </a:p>
      </dgm:t>
    </dgm:pt>
    <dgm:pt modelId="{B62B9225-FAD9-4837-B211-8252BA4AE822}" type="sibTrans" cxnId="{1018EA0C-34BF-4F3E-A0CC-8C3204A2FE97}">
      <dgm:prSet/>
      <dgm:spPr/>
      <dgm:t>
        <a:bodyPr/>
        <a:lstStyle/>
        <a:p>
          <a:endParaRPr lang="ru-RU"/>
        </a:p>
      </dgm:t>
    </dgm:pt>
    <dgm:pt modelId="{2F52A7A4-3B20-44A7-9DA4-77509EC9F9FC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4000" b="1" dirty="0" smtClean="0">
              <a:solidFill>
                <a:schemeClr val="accent2">
                  <a:lumMod val="75000"/>
                </a:schemeClr>
              </a:solidFill>
            </a:rPr>
            <a:t>Н</a:t>
          </a:r>
          <a:r>
            <a:rPr lang="ru-RU" sz="3600" dirty="0" smtClean="0"/>
            <a:t> –«рождающий воду»</a:t>
          </a:r>
          <a:endParaRPr lang="ru-RU" sz="3600" dirty="0"/>
        </a:p>
      </dgm:t>
    </dgm:pt>
    <dgm:pt modelId="{2A9CCBC7-86FE-4C36-9A34-39B2278C7566}" type="parTrans" cxnId="{9D16CBF5-D210-41DF-A126-8B918392D2D1}">
      <dgm:prSet/>
      <dgm:spPr/>
      <dgm:t>
        <a:bodyPr/>
        <a:lstStyle/>
        <a:p>
          <a:endParaRPr lang="ru-RU"/>
        </a:p>
      </dgm:t>
    </dgm:pt>
    <dgm:pt modelId="{27D4A656-43C1-4423-9758-14940B92DBD6}" type="sibTrans" cxnId="{9D16CBF5-D210-41DF-A126-8B918392D2D1}">
      <dgm:prSet/>
      <dgm:spPr/>
      <dgm:t>
        <a:bodyPr/>
        <a:lstStyle/>
        <a:p>
          <a:endParaRPr lang="ru-RU"/>
        </a:p>
      </dgm:t>
    </dgm:pt>
    <dgm:pt modelId="{87DC5B58-371F-4F4B-94C2-2D1A7F7C42B6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4000" b="1" dirty="0" smtClean="0">
              <a:solidFill>
                <a:schemeClr val="accent2">
                  <a:lumMod val="75000"/>
                </a:schemeClr>
              </a:solidFill>
            </a:rPr>
            <a:t>Р</a:t>
          </a:r>
          <a:r>
            <a:rPr lang="ru-RU" sz="3600" dirty="0" smtClean="0"/>
            <a:t> –«несущий свет»</a:t>
          </a:r>
          <a:endParaRPr lang="ru-RU" sz="3600" dirty="0"/>
        </a:p>
      </dgm:t>
    </dgm:pt>
    <dgm:pt modelId="{24F8F476-C136-4F19-945A-E9FE1FBA7294}" type="parTrans" cxnId="{9C7C9615-02D7-4B9C-82F3-966D8C59FE3D}">
      <dgm:prSet/>
      <dgm:spPr/>
      <dgm:t>
        <a:bodyPr/>
        <a:lstStyle/>
        <a:p>
          <a:endParaRPr lang="ru-RU"/>
        </a:p>
      </dgm:t>
    </dgm:pt>
    <dgm:pt modelId="{D001B486-838D-422F-B1BC-96DA9ECBCBA9}" type="sibTrans" cxnId="{9C7C9615-02D7-4B9C-82F3-966D8C59FE3D}">
      <dgm:prSet/>
      <dgm:spPr/>
      <dgm:t>
        <a:bodyPr/>
        <a:lstStyle/>
        <a:p>
          <a:endParaRPr lang="ru-RU"/>
        </a:p>
      </dgm:t>
    </dgm:pt>
    <dgm:pt modelId="{5CF73E32-1138-4F62-B4A1-C5401F758D60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Б) мифы древних греков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8BB2A8BA-9A88-469C-BCD1-459FA403DE7D}" type="parTrans" cxnId="{5E454CCA-7743-44B2-9F30-D46A000E3153}">
      <dgm:prSet/>
      <dgm:spPr/>
      <dgm:t>
        <a:bodyPr/>
        <a:lstStyle/>
        <a:p>
          <a:endParaRPr lang="ru-RU"/>
        </a:p>
      </dgm:t>
    </dgm:pt>
    <dgm:pt modelId="{93B8BCE2-0B45-409D-8A4B-7068E0E6FF96}" type="sibTrans" cxnId="{5E454CCA-7743-44B2-9F30-D46A000E3153}">
      <dgm:prSet/>
      <dgm:spPr/>
      <dgm:t>
        <a:bodyPr/>
        <a:lstStyle/>
        <a:p>
          <a:endParaRPr lang="ru-RU"/>
        </a:p>
      </dgm:t>
    </dgm:pt>
    <dgm:pt modelId="{4A155ABC-5838-472C-BCE7-77081C1EAEA9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5500" dirty="0" smtClean="0"/>
            <a:t> </a:t>
          </a:r>
          <a:r>
            <a:rPr lang="ru-RU" sz="5500" b="1" dirty="0" smtClean="0">
              <a:solidFill>
                <a:schemeClr val="accent2">
                  <a:lumMod val="75000"/>
                </a:schemeClr>
              </a:solidFill>
            </a:rPr>
            <a:t>Та</a:t>
          </a:r>
          <a:r>
            <a:rPr lang="ru-RU" sz="5500" dirty="0" smtClean="0"/>
            <a:t> – тантал</a:t>
          </a:r>
          <a:endParaRPr lang="ru-RU" sz="3600" dirty="0"/>
        </a:p>
      </dgm:t>
    </dgm:pt>
    <dgm:pt modelId="{27ECA6E9-97F0-40A1-85D8-19AB677067BA}" type="parTrans" cxnId="{D5D72468-AAD0-4F67-BF50-0FFEA1E4FC96}">
      <dgm:prSet/>
      <dgm:spPr/>
      <dgm:t>
        <a:bodyPr/>
        <a:lstStyle/>
        <a:p>
          <a:endParaRPr lang="ru-RU"/>
        </a:p>
      </dgm:t>
    </dgm:pt>
    <dgm:pt modelId="{AFC85D0B-8D8A-45BC-9287-58E877128C77}" type="sibTrans" cxnId="{D5D72468-AAD0-4F67-BF50-0FFEA1E4FC96}">
      <dgm:prSet/>
      <dgm:spPr/>
      <dgm:t>
        <a:bodyPr/>
        <a:lstStyle/>
        <a:p>
          <a:endParaRPr lang="ru-RU"/>
        </a:p>
      </dgm:t>
    </dgm:pt>
    <dgm:pt modelId="{E285E621-9B3D-441D-A315-E01C15BEB588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3600" dirty="0" smtClean="0"/>
            <a:t>(Сын Зевса)</a:t>
          </a:r>
          <a:endParaRPr lang="ru-RU" sz="3600" dirty="0"/>
        </a:p>
      </dgm:t>
    </dgm:pt>
    <dgm:pt modelId="{DA181CEE-DD72-4E82-8295-5CEABC0A8177}" type="parTrans" cxnId="{9E532230-63B4-400F-A493-FC91ECF8E1CB}">
      <dgm:prSet/>
      <dgm:spPr/>
    </dgm:pt>
    <dgm:pt modelId="{3CE789B5-4890-43D6-AB61-E4A24E028E73}" type="sibTrans" cxnId="{9E532230-63B4-400F-A493-FC91ECF8E1CB}">
      <dgm:prSet/>
      <dgm:spPr/>
    </dgm:pt>
    <dgm:pt modelId="{122B81EF-43C5-43C4-AF34-F286CBBC7D5A}" type="pres">
      <dgm:prSet presAssocID="{91EF34EA-A63A-49FA-9D0F-6E7B65F7EAB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A13765-B57C-4656-880B-2C60F92A030D}" type="pres">
      <dgm:prSet presAssocID="{E0A70246-3EEE-4A1E-B8E7-C66E7406BBD5}" presName="linNode" presStyleCnt="0"/>
      <dgm:spPr/>
    </dgm:pt>
    <dgm:pt modelId="{443A6678-6ED3-495B-8B93-5D2C0C3155F5}" type="pres">
      <dgm:prSet presAssocID="{E0A70246-3EEE-4A1E-B8E7-C66E7406BBD5}" presName="parentShp" presStyleLbl="node1" presStyleIdx="0" presStyleCnt="2" custScaleX="113674" custLinFactNeighborX="-81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B6E91-6E1B-40C7-BF1F-9E10AB375BBF}" type="pres">
      <dgm:prSet presAssocID="{E0A70246-3EEE-4A1E-B8E7-C66E7406BBD5}" presName="childShp" presStyleLbl="bgAccFollowNode1" presStyleIdx="0" presStyleCnt="2" custScaleX="98857" custScaleY="102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2C02F-E72D-48D4-84DD-5386A7151B0E}" type="pres">
      <dgm:prSet presAssocID="{B62B9225-FAD9-4837-B211-8252BA4AE822}" presName="spacing" presStyleCnt="0"/>
      <dgm:spPr/>
    </dgm:pt>
    <dgm:pt modelId="{7E7BB69E-D6E0-494C-BDDB-2D670150B2AE}" type="pres">
      <dgm:prSet presAssocID="{5CF73E32-1138-4F62-B4A1-C5401F758D60}" presName="linNode" presStyleCnt="0"/>
      <dgm:spPr/>
    </dgm:pt>
    <dgm:pt modelId="{1B9AF3E2-E953-4263-95A7-2C91F7D7A49E}" type="pres">
      <dgm:prSet presAssocID="{5CF73E32-1138-4F62-B4A1-C5401F758D6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AC05F-62FD-4A57-9B86-103A7DBEB0B7}" type="pres">
      <dgm:prSet presAssocID="{5CF73E32-1138-4F62-B4A1-C5401F758D6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C9615-02D7-4B9C-82F3-966D8C59FE3D}" srcId="{E0A70246-3EEE-4A1E-B8E7-C66E7406BBD5}" destId="{87DC5B58-371F-4F4B-94C2-2D1A7F7C42B6}" srcOrd="1" destOrd="0" parTransId="{24F8F476-C136-4F19-945A-E9FE1FBA7294}" sibTransId="{D001B486-838D-422F-B1BC-96DA9ECBCBA9}"/>
    <dgm:cxn modelId="{8DDB39C5-62A7-45EA-984E-FA5AABFC5D2D}" type="presOf" srcId="{2F52A7A4-3B20-44A7-9DA4-77509EC9F9FC}" destId="{F73B6E91-6E1B-40C7-BF1F-9E10AB375BBF}" srcOrd="0" destOrd="0" presId="urn:microsoft.com/office/officeart/2005/8/layout/vList6"/>
    <dgm:cxn modelId="{5E454CCA-7743-44B2-9F30-D46A000E3153}" srcId="{91EF34EA-A63A-49FA-9D0F-6E7B65F7EAB2}" destId="{5CF73E32-1138-4F62-B4A1-C5401F758D60}" srcOrd="1" destOrd="0" parTransId="{8BB2A8BA-9A88-469C-BCD1-459FA403DE7D}" sibTransId="{93B8BCE2-0B45-409D-8A4B-7068E0E6FF96}"/>
    <dgm:cxn modelId="{9D16CBF5-D210-41DF-A126-8B918392D2D1}" srcId="{E0A70246-3EEE-4A1E-B8E7-C66E7406BBD5}" destId="{2F52A7A4-3B20-44A7-9DA4-77509EC9F9FC}" srcOrd="0" destOrd="0" parTransId="{2A9CCBC7-86FE-4C36-9A34-39B2278C7566}" sibTransId="{27D4A656-43C1-4423-9758-14940B92DBD6}"/>
    <dgm:cxn modelId="{D5D72468-AAD0-4F67-BF50-0FFEA1E4FC96}" srcId="{5CF73E32-1138-4F62-B4A1-C5401F758D60}" destId="{4A155ABC-5838-472C-BCE7-77081C1EAEA9}" srcOrd="0" destOrd="0" parTransId="{27ECA6E9-97F0-40A1-85D8-19AB677067BA}" sibTransId="{AFC85D0B-8D8A-45BC-9287-58E877128C77}"/>
    <dgm:cxn modelId="{70F087DC-D932-41C6-999D-54F29DEFB7B6}" type="presOf" srcId="{E285E621-9B3D-441D-A315-E01C15BEB588}" destId="{755AC05F-62FD-4A57-9B86-103A7DBEB0B7}" srcOrd="0" destOrd="1" presId="urn:microsoft.com/office/officeart/2005/8/layout/vList6"/>
    <dgm:cxn modelId="{9CBF7C3A-1B61-4824-B51F-F10EDD5C33AA}" type="presOf" srcId="{E0A70246-3EEE-4A1E-B8E7-C66E7406BBD5}" destId="{443A6678-6ED3-495B-8B93-5D2C0C3155F5}" srcOrd="0" destOrd="0" presId="urn:microsoft.com/office/officeart/2005/8/layout/vList6"/>
    <dgm:cxn modelId="{22CF1191-5195-4976-9CD7-F5B138B777C5}" type="presOf" srcId="{87DC5B58-371F-4F4B-94C2-2D1A7F7C42B6}" destId="{F73B6E91-6E1B-40C7-BF1F-9E10AB375BBF}" srcOrd="0" destOrd="1" presId="urn:microsoft.com/office/officeart/2005/8/layout/vList6"/>
    <dgm:cxn modelId="{1018EA0C-34BF-4F3E-A0CC-8C3204A2FE97}" srcId="{91EF34EA-A63A-49FA-9D0F-6E7B65F7EAB2}" destId="{E0A70246-3EEE-4A1E-B8E7-C66E7406BBD5}" srcOrd="0" destOrd="0" parTransId="{9F9FEB0D-315B-437F-BCB6-81BCFE541BB2}" sibTransId="{B62B9225-FAD9-4837-B211-8252BA4AE822}"/>
    <dgm:cxn modelId="{34E64330-9466-4464-A5B0-DDA0543F1BB8}" type="presOf" srcId="{91EF34EA-A63A-49FA-9D0F-6E7B65F7EAB2}" destId="{122B81EF-43C5-43C4-AF34-F286CBBC7D5A}" srcOrd="0" destOrd="0" presId="urn:microsoft.com/office/officeart/2005/8/layout/vList6"/>
    <dgm:cxn modelId="{7CEA5380-30DA-47FB-B68A-6C50F01522C5}" type="presOf" srcId="{4A155ABC-5838-472C-BCE7-77081C1EAEA9}" destId="{755AC05F-62FD-4A57-9B86-103A7DBEB0B7}" srcOrd="0" destOrd="0" presId="urn:microsoft.com/office/officeart/2005/8/layout/vList6"/>
    <dgm:cxn modelId="{9E532230-63B4-400F-A493-FC91ECF8E1CB}" srcId="{5CF73E32-1138-4F62-B4A1-C5401F758D60}" destId="{E285E621-9B3D-441D-A315-E01C15BEB588}" srcOrd="1" destOrd="0" parTransId="{DA181CEE-DD72-4E82-8295-5CEABC0A8177}" sibTransId="{3CE789B5-4890-43D6-AB61-E4A24E028E73}"/>
    <dgm:cxn modelId="{65789B20-798E-4136-B55E-7200CFA4A826}" type="presOf" srcId="{5CF73E32-1138-4F62-B4A1-C5401F758D60}" destId="{1B9AF3E2-E953-4263-95A7-2C91F7D7A49E}" srcOrd="0" destOrd="0" presId="urn:microsoft.com/office/officeart/2005/8/layout/vList6"/>
    <dgm:cxn modelId="{B20DD1A7-791F-454B-86DA-084BBB06EDC0}" type="presParOf" srcId="{122B81EF-43C5-43C4-AF34-F286CBBC7D5A}" destId="{32A13765-B57C-4656-880B-2C60F92A030D}" srcOrd="0" destOrd="0" presId="urn:microsoft.com/office/officeart/2005/8/layout/vList6"/>
    <dgm:cxn modelId="{259BEA4D-7D2E-4C20-8689-CC1A387D46B8}" type="presParOf" srcId="{32A13765-B57C-4656-880B-2C60F92A030D}" destId="{443A6678-6ED3-495B-8B93-5D2C0C3155F5}" srcOrd="0" destOrd="0" presId="urn:microsoft.com/office/officeart/2005/8/layout/vList6"/>
    <dgm:cxn modelId="{2638FAFF-EBC6-4BE4-9D03-7ACF3D0DF626}" type="presParOf" srcId="{32A13765-B57C-4656-880B-2C60F92A030D}" destId="{F73B6E91-6E1B-40C7-BF1F-9E10AB375BBF}" srcOrd="1" destOrd="0" presId="urn:microsoft.com/office/officeart/2005/8/layout/vList6"/>
    <dgm:cxn modelId="{38E50510-6304-47A2-BCA5-FCCA2A6FA1FF}" type="presParOf" srcId="{122B81EF-43C5-43C4-AF34-F286CBBC7D5A}" destId="{0FB2C02F-E72D-48D4-84DD-5386A7151B0E}" srcOrd="1" destOrd="0" presId="urn:microsoft.com/office/officeart/2005/8/layout/vList6"/>
    <dgm:cxn modelId="{B210B378-4BD9-4F5A-92E0-2744331476BB}" type="presParOf" srcId="{122B81EF-43C5-43C4-AF34-F286CBBC7D5A}" destId="{7E7BB69E-D6E0-494C-BDDB-2D670150B2AE}" srcOrd="2" destOrd="0" presId="urn:microsoft.com/office/officeart/2005/8/layout/vList6"/>
    <dgm:cxn modelId="{43E4BE46-5623-40E5-A35D-066FCE5603A4}" type="presParOf" srcId="{7E7BB69E-D6E0-494C-BDDB-2D670150B2AE}" destId="{1B9AF3E2-E953-4263-95A7-2C91F7D7A49E}" srcOrd="0" destOrd="0" presId="urn:microsoft.com/office/officeart/2005/8/layout/vList6"/>
    <dgm:cxn modelId="{12C3DDD4-ECCB-4056-9C3A-721BDAB9FF14}" type="presParOf" srcId="{7E7BB69E-D6E0-494C-BDDB-2D670150B2AE}" destId="{755AC05F-62FD-4A57-9B86-103A7DBEB0B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0FE045-2E62-455E-B1D2-6107A5157FF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317C9-A9F0-4C83-A3C9-0E32066996D8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В) географические начала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38FB6936-960C-4C1E-A072-9953B1368DCF}" type="parTrans" cxnId="{F37AD562-5B70-46A2-BB21-ABCE3B11ECD6}">
      <dgm:prSet/>
      <dgm:spPr/>
      <dgm:t>
        <a:bodyPr/>
        <a:lstStyle/>
        <a:p>
          <a:endParaRPr lang="ru-RU"/>
        </a:p>
      </dgm:t>
    </dgm:pt>
    <dgm:pt modelId="{6102FF8B-62F3-4C99-89A9-23BD70C1D3C9}" type="sibTrans" cxnId="{F37AD562-5B70-46A2-BB21-ABCE3B11ECD6}">
      <dgm:prSet/>
      <dgm:spPr/>
      <dgm:t>
        <a:bodyPr/>
        <a:lstStyle/>
        <a:p>
          <a:endParaRPr lang="ru-RU"/>
        </a:p>
      </dgm:t>
    </dgm:pt>
    <dgm:pt modelId="{F097D1A2-9AC3-42B7-AAD7-F2D097FF149F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3600" dirty="0" smtClean="0"/>
            <a:t>Название городов</a:t>
          </a:r>
          <a:endParaRPr lang="ru-RU" sz="3600" dirty="0"/>
        </a:p>
      </dgm:t>
    </dgm:pt>
    <dgm:pt modelId="{9FCEA384-71B8-490C-8D6E-5F0EADCAF86E}" type="parTrans" cxnId="{874A838D-DAFA-4E6A-A3E6-4059C4009761}">
      <dgm:prSet/>
      <dgm:spPr/>
      <dgm:t>
        <a:bodyPr/>
        <a:lstStyle/>
        <a:p>
          <a:endParaRPr lang="ru-RU"/>
        </a:p>
      </dgm:t>
    </dgm:pt>
    <dgm:pt modelId="{90013F7B-B80D-4CAE-90C0-8282FDADAB74}" type="sibTrans" cxnId="{874A838D-DAFA-4E6A-A3E6-4059C4009761}">
      <dgm:prSet/>
      <dgm:spPr/>
      <dgm:t>
        <a:bodyPr/>
        <a:lstStyle/>
        <a:p>
          <a:endParaRPr lang="ru-RU"/>
        </a:p>
      </dgm:t>
    </dgm:pt>
    <dgm:pt modelId="{9187450B-18E8-40F0-9A63-A895155768DA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3600" dirty="0" smtClean="0"/>
            <a:t>государств</a:t>
          </a:r>
          <a:endParaRPr lang="ru-RU" sz="3600" dirty="0"/>
        </a:p>
      </dgm:t>
    </dgm:pt>
    <dgm:pt modelId="{14DA8F15-DAEF-4EAF-BCF6-F8905D8461E8}" type="parTrans" cxnId="{360BEC1D-EF69-45EA-82A8-CD91A3E85C89}">
      <dgm:prSet/>
      <dgm:spPr/>
      <dgm:t>
        <a:bodyPr/>
        <a:lstStyle/>
        <a:p>
          <a:endParaRPr lang="ru-RU"/>
        </a:p>
      </dgm:t>
    </dgm:pt>
    <dgm:pt modelId="{2D018EB9-E401-4DD5-882A-2DAC2301DC02}" type="sibTrans" cxnId="{360BEC1D-EF69-45EA-82A8-CD91A3E85C89}">
      <dgm:prSet/>
      <dgm:spPr/>
      <dgm:t>
        <a:bodyPr/>
        <a:lstStyle/>
        <a:p>
          <a:endParaRPr lang="ru-RU"/>
        </a:p>
      </dgm:t>
    </dgm:pt>
    <dgm:pt modelId="{FEAD7394-1C27-457B-BC2A-6245CC920B1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bg2">
                  <a:lumMod val="10000"/>
                </a:schemeClr>
              </a:solidFill>
            </a:rPr>
            <a:t>Г)имена великих ученых</a:t>
          </a:r>
          <a:endParaRPr lang="ru-RU" sz="3600" b="1" dirty="0">
            <a:solidFill>
              <a:schemeClr val="bg2">
                <a:lumMod val="10000"/>
              </a:schemeClr>
            </a:solidFill>
          </a:endParaRPr>
        </a:p>
      </dgm:t>
    </dgm:pt>
    <dgm:pt modelId="{87607C16-AF3C-40D2-873C-C232639D15B7}" type="parTrans" cxnId="{55AF98FF-8BAF-43B3-A825-4C108D472F1C}">
      <dgm:prSet/>
      <dgm:spPr/>
      <dgm:t>
        <a:bodyPr/>
        <a:lstStyle/>
        <a:p>
          <a:endParaRPr lang="ru-RU"/>
        </a:p>
      </dgm:t>
    </dgm:pt>
    <dgm:pt modelId="{2582F5B7-2812-45DE-A7F9-6DD3630E2DCB}" type="sibTrans" cxnId="{55AF98FF-8BAF-43B3-A825-4C108D472F1C}">
      <dgm:prSet/>
      <dgm:spPr/>
      <dgm:t>
        <a:bodyPr/>
        <a:lstStyle/>
        <a:p>
          <a:endParaRPr lang="ru-RU"/>
        </a:p>
      </dgm:t>
    </dgm:pt>
    <dgm:pt modelId="{0CA80DD4-74C0-4D8A-8333-57D3616E65D3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4000" dirty="0" smtClean="0"/>
            <a:t>Кюрий; Фермий; </a:t>
          </a:r>
          <a:r>
            <a:rPr lang="ru-RU" sz="4000" dirty="0" err="1" smtClean="0"/>
            <a:t>Менделеевий</a:t>
          </a:r>
          <a:r>
            <a:rPr lang="ru-RU" sz="4000" dirty="0" smtClean="0"/>
            <a:t>; </a:t>
          </a:r>
          <a:r>
            <a:rPr lang="ru-RU" sz="4000" dirty="0" err="1" smtClean="0"/>
            <a:t>Лоуренсий</a:t>
          </a:r>
          <a:r>
            <a:rPr lang="ru-RU" sz="4000" dirty="0" smtClean="0"/>
            <a:t>; Эйнштейний</a:t>
          </a:r>
          <a:endParaRPr lang="ru-RU" sz="4000" dirty="0"/>
        </a:p>
      </dgm:t>
    </dgm:pt>
    <dgm:pt modelId="{F73FEED9-24A8-484E-85BE-DEC16C7A876B}" type="parTrans" cxnId="{3561E63C-45F4-4588-B872-818DF1BAEA00}">
      <dgm:prSet/>
      <dgm:spPr/>
      <dgm:t>
        <a:bodyPr/>
        <a:lstStyle/>
        <a:p>
          <a:endParaRPr lang="ru-RU"/>
        </a:p>
      </dgm:t>
    </dgm:pt>
    <dgm:pt modelId="{216F6AFB-F83D-429D-946F-6470F2340DFE}" type="sibTrans" cxnId="{3561E63C-45F4-4588-B872-818DF1BAEA00}">
      <dgm:prSet/>
      <dgm:spPr/>
      <dgm:t>
        <a:bodyPr/>
        <a:lstStyle/>
        <a:p>
          <a:endParaRPr lang="ru-RU"/>
        </a:p>
      </dgm:t>
    </dgm:pt>
    <dgm:pt modelId="{406CA7CA-1DAB-4110-97B4-2A30907A61CA}">
      <dgm:prSet phldrT="[Текст]" phldr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sz="2000" dirty="0"/>
        </a:p>
      </dgm:t>
    </dgm:pt>
    <dgm:pt modelId="{CCABB453-5CF4-4153-8DAC-6DE1CFF80C4E}" type="parTrans" cxnId="{73D39770-C136-4A5D-BA55-3B93ECB957B5}">
      <dgm:prSet/>
      <dgm:spPr/>
      <dgm:t>
        <a:bodyPr/>
        <a:lstStyle/>
        <a:p>
          <a:endParaRPr lang="ru-RU"/>
        </a:p>
      </dgm:t>
    </dgm:pt>
    <dgm:pt modelId="{80FFF6CA-77BE-4957-B99D-26FC9141F605}" type="sibTrans" cxnId="{73D39770-C136-4A5D-BA55-3B93ECB957B5}">
      <dgm:prSet/>
      <dgm:spPr/>
      <dgm:t>
        <a:bodyPr/>
        <a:lstStyle/>
        <a:p>
          <a:endParaRPr lang="ru-RU"/>
        </a:p>
      </dgm:t>
    </dgm:pt>
    <dgm:pt modelId="{C6E0C4C7-EBD9-4CCF-8184-84ED555C4013}" type="pres">
      <dgm:prSet presAssocID="{860FE045-2E62-455E-B1D2-6107A5157FF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A4CF4B-D762-4BAE-8A85-70C998C5698B}" type="pres">
      <dgm:prSet presAssocID="{833317C9-A9F0-4C83-A3C9-0E32066996D8}" presName="linNode" presStyleCnt="0"/>
      <dgm:spPr/>
    </dgm:pt>
    <dgm:pt modelId="{946F1292-F996-426E-91A7-B1EACDCE9C36}" type="pres">
      <dgm:prSet presAssocID="{833317C9-A9F0-4C83-A3C9-0E32066996D8}" presName="parentShp" presStyleLbl="node1" presStyleIdx="0" presStyleCnt="2" custScaleX="69482" custLinFactNeighborX="1302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1875A-6C59-4746-864E-202AFB1D9BA8}" type="pres">
      <dgm:prSet presAssocID="{833317C9-A9F0-4C83-A3C9-0E32066996D8}" presName="childShp" presStyleLbl="bgAccFollowNode1" presStyleIdx="0" presStyleCnt="2" custScaleX="124278" custScaleY="86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97B85-CFEC-48C4-83F8-B2A86FD1F0CD}" type="pres">
      <dgm:prSet presAssocID="{6102FF8B-62F3-4C99-89A9-23BD70C1D3C9}" presName="spacing" presStyleCnt="0"/>
      <dgm:spPr/>
    </dgm:pt>
    <dgm:pt modelId="{1C55BC81-19C9-4B40-94AA-76CB367E7BE5}" type="pres">
      <dgm:prSet presAssocID="{FEAD7394-1C27-457B-BC2A-6245CC920B17}" presName="linNode" presStyleCnt="0"/>
      <dgm:spPr/>
    </dgm:pt>
    <dgm:pt modelId="{E8FE2F8F-D37F-45A0-8FCF-0CDC94CDA225}" type="pres">
      <dgm:prSet presAssocID="{FEAD7394-1C27-457B-BC2A-6245CC920B17}" presName="parentShp" presStyleLbl="node1" presStyleIdx="1" presStyleCnt="2" custScaleX="81452" custLinFactNeighborX="-10417" custLinFactNeighborY="98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07358-CE2E-4139-95FD-1708B05DE554}" type="pres">
      <dgm:prSet presAssocID="{FEAD7394-1C27-457B-BC2A-6245CC920B17}" presName="childShp" presStyleLbl="bgAccFollowNode1" presStyleIdx="1" presStyleCnt="2" custScaleX="110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D39770-C136-4A5D-BA55-3B93ECB957B5}" srcId="{FEAD7394-1C27-457B-BC2A-6245CC920B17}" destId="{406CA7CA-1DAB-4110-97B4-2A30907A61CA}" srcOrd="1" destOrd="0" parTransId="{CCABB453-5CF4-4153-8DAC-6DE1CFF80C4E}" sibTransId="{80FFF6CA-77BE-4957-B99D-26FC9141F605}"/>
    <dgm:cxn modelId="{360BEC1D-EF69-45EA-82A8-CD91A3E85C89}" srcId="{833317C9-A9F0-4C83-A3C9-0E32066996D8}" destId="{9187450B-18E8-40F0-9A63-A895155768DA}" srcOrd="1" destOrd="0" parTransId="{14DA8F15-DAEF-4EAF-BCF6-F8905D8461E8}" sibTransId="{2D018EB9-E401-4DD5-882A-2DAC2301DC02}"/>
    <dgm:cxn modelId="{7672333F-52BE-4EFB-A92C-D30C3BB74032}" type="presOf" srcId="{F097D1A2-9AC3-42B7-AAD7-F2D097FF149F}" destId="{3AC1875A-6C59-4746-864E-202AFB1D9BA8}" srcOrd="0" destOrd="0" presId="urn:microsoft.com/office/officeart/2005/8/layout/vList6"/>
    <dgm:cxn modelId="{AFB36E01-7162-4B78-84E1-97BF4510E3BD}" type="presOf" srcId="{FEAD7394-1C27-457B-BC2A-6245CC920B17}" destId="{E8FE2F8F-D37F-45A0-8FCF-0CDC94CDA225}" srcOrd="0" destOrd="0" presId="urn:microsoft.com/office/officeart/2005/8/layout/vList6"/>
    <dgm:cxn modelId="{55AF98FF-8BAF-43B3-A825-4C108D472F1C}" srcId="{860FE045-2E62-455E-B1D2-6107A5157FF0}" destId="{FEAD7394-1C27-457B-BC2A-6245CC920B17}" srcOrd="1" destOrd="0" parTransId="{87607C16-AF3C-40D2-873C-C232639D15B7}" sibTransId="{2582F5B7-2812-45DE-A7F9-6DD3630E2DCB}"/>
    <dgm:cxn modelId="{FE0FC313-C79B-492B-9BA9-D7D947CD8CD0}" type="presOf" srcId="{9187450B-18E8-40F0-9A63-A895155768DA}" destId="{3AC1875A-6C59-4746-864E-202AFB1D9BA8}" srcOrd="0" destOrd="1" presId="urn:microsoft.com/office/officeart/2005/8/layout/vList6"/>
    <dgm:cxn modelId="{874A838D-DAFA-4E6A-A3E6-4059C4009761}" srcId="{833317C9-A9F0-4C83-A3C9-0E32066996D8}" destId="{F097D1A2-9AC3-42B7-AAD7-F2D097FF149F}" srcOrd="0" destOrd="0" parTransId="{9FCEA384-71B8-490C-8D6E-5F0EADCAF86E}" sibTransId="{90013F7B-B80D-4CAE-90C0-8282FDADAB74}"/>
    <dgm:cxn modelId="{C3D43C26-E9BC-4E61-B6A9-68A44914A919}" type="presOf" srcId="{833317C9-A9F0-4C83-A3C9-0E32066996D8}" destId="{946F1292-F996-426E-91A7-B1EACDCE9C36}" srcOrd="0" destOrd="0" presId="urn:microsoft.com/office/officeart/2005/8/layout/vList6"/>
    <dgm:cxn modelId="{F37AD562-5B70-46A2-BB21-ABCE3B11ECD6}" srcId="{860FE045-2E62-455E-B1D2-6107A5157FF0}" destId="{833317C9-A9F0-4C83-A3C9-0E32066996D8}" srcOrd="0" destOrd="0" parTransId="{38FB6936-960C-4C1E-A072-9953B1368DCF}" sibTransId="{6102FF8B-62F3-4C99-89A9-23BD70C1D3C9}"/>
    <dgm:cxn modelId="{3561E63C-45F4-4588-B872-818DF1BAEA00}" srcId="{FEAD7394-1C27-457B-BC2A-6245CC920B17}" destId="{0CA80DD4-74C0-4D8A-8333-57D3616E65D3}" srcOrd="0" destOrd="0" parTransId="{F73FEED9-24A8-484E-85BE-DEC16C7A876B}" sibTransId="{216F6AFB-F83D-429D-946F-6470F2340DFE}"/>
    <dgm:cxn modelId="{05BB5346-5B89-4759-A421-E941A85D3940}" type="presOf" srcId="{406CA7CA-1DAB-4110-97B4-2A30907A61CA}" destId="{B2807358-CE2E-4139-95FD-1708B05DE554}" srcOrd="0" destOrd="1" presId="urn:microsoft.com/office/officeart/2005/8/layout/vList6"/>
    <dgm:cxn modelId="{7235A6B5-FA05-49A7-A7E9-A7D6E93D5308}" type="presOf" srcId="{860FE045-2E62-455E-B1D2-6107A5157FF0}" destId="{C6E0C4C7-EBD9-4CCF-8184-84ED555C4013}" srcOrd="0" destOrd="0" presId="urn:microsoft.com/office/officeart/2005/8/layout/vList6"/>
    <dgm:cxn modelId="{7CDB34FA-2C80-4CAA-AD9B-56DE49776887}" type="presOf" srcId="{0CA80DD4-74C0-4D8A-8333-57D3616E65D3}" destId="{B2807358-CE2E-4139-95FD-1708B05DE554}" srcOrd="0" destOrd="0" presId="urn:microsoft.com/office/officeart/2005/8/layout/vList6"/>
    <dgm:cxn modelId="{8D437A86-5799-41AD-8F6B-CF509B1A9AF1}" type="presParOf" srcId="{C6E0C4C7-EBD9-4CCF-8184-84ED555C4013}" destId="{8CA4CF4B-D762-4BAE-8A85-70C998C5698B}" srcOrd="0" destOrd="0" presId="urn:microsoft.com/office/officeart/2005/8/layout/vList6"/>
    <dgm:cxn modelId="{463FDE14-C16F-40D9-98E7-0F94BD92140F}" type="presParOf" srcId="{8CA4CF4B-D762-4BAE-8A85-70C998C5698B}" destId="{946F1292-F996-426E-91A7-B1EACDCE9C36}" srcOrd="0" destOrd="0" presId="urn:microsoft.com/office/officeart/2005/8/layout/vList6"/>
    <dgm:cxn modelId="{E8A89D67-4D5F-4529-B041-016075E087D6}" type="presParOf" srcId="{8CA4CF4B-D762-4BAE-8A85-70C998C5698B}" destId="{3AC1875A-6C59-4746-864E-202AFB1D9BA8}" srcOrd="1" destOrd="0" presId="urn:microsoft.com/office/officeart/2005/8/layout/vList6"/>
    <dgm:cxn modelId="{4CF94AE6-2DD5-4704-BAE6-80A4A8D95F3E}" type="presParOf" srcId="{C6E0C4C7-EBD9-4CCF-8184-84ED555C4013}" destId="{65297B85-CFEC-48C4-83F8-B2A86FD1F0CD}" srcOrd="1" destOrd="0" presId="urn:microsoft.com/office/officeart/2005/8/layout/vList6"/>
    <dgm:cxn modelId="{36FBD954-2752-431B-87B2-952A174FBFAD}" type="presParOf" srcId="{C6E0C4C7-EBD9-4CCF-8184-84ED555C4013}" destId="{1C55BC81-19C9-4B40-94AA-76CB367E7BE5}" srcOrd="2" destOrd="0" presId="urn:microsoft.com/office/officeart/2005/8/layout/vList6"/>
    <dgm:cxn modelId="{A34B5294-A627-47B9-91A4-5FB41A991EB9}" type="presParOf" srcId="{1C55BC81-19C9-4B40-94AA-76CB367E7BE5}" destId="{E8FE2F8F-D37F-45A0-8FCF-0CDC94CDA225}" srcOrd="0" destOrd="0" presId="urn:microsoft.com/office/officeart/2005/8/layout/vList6"/>
    <dgm:cxn modelId="{F6319005-A0D8-4F2C-96ED-D2D61B664B4B}" type="presParOf" srcId="{1C55BC81-19C9-4B40-94AA-76CB367E7BE5}" destId="{B2807358-CE2E-4139-95FD-1708B05DE55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B6E91-6E1B-40C7-BF1F-9E10AB375BBF}">
      <dsp:nvSpPr>
        <dsp:cNvPr id="0" name=""/>
        <dsp:cNvSpPr/>
      </dsp:nvSpPr>
      <dsp:spPr>
        <a:xfrm>
          <a:off x="3782662" y="2114"/>
          <a:ext cx="4927402" cy="22133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chemeClr val="accent2">
                  <a:lumMod val="75000"/>
                </a:schemeClr>
              </a:solidFill>
            </a:rPr>
            <a:t>Н</a:t>
          </a:r>
          <a:r>
            <a:rPr lang="ru-RU" sz="3600" kern="1200" dirty="0" smtClean="0"/>
            <a:t> –«рождающий воду»</a:t>
          </a:r>
          <a:endParaRPr lang="ru-RU" sz="36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chemeClr val="accent2">
                  <a:lumMod val="75000"/>
                </a:schemeClr>
              </a:solidFill>
            </a:rPr>
            <a:t>Р</a:t>
          </a:r>
          <a:r>
            <a:rPr lang="ru-RU" sz="3600" kern="1200" dirty="0" smtClean="0"/>
            <a:t> –«несущий свет»</a:t>
          </a:r>
          <a:endParaRPr lang="ru-RU" sz="3600" kern="1200" dirty="0"/>
        </a:p>
      </dsp:txBody>
      <dsp:txXfrm>
        <a:off x="3782662" y="278784"/>
        <a:ext cx="4097394" cy="1660017"/>
      </dsp:txXfrm>
    </dsp:sp>
    <dsp:sp modelId="{443A6678-6ED3-495B-8B93-5D2C0C3155F5}">
      <dsp:nvSpPr>
        <dsp:cNvPr id="0" name=""/>
        <dsp:cNvSpPr/>
      </dsp:nvSpPr>
      <dsp:spPr>
        <a:xfrm>
          <a:off x="1333" y="23601"/>
          <a:ext cx="3777291" cy="216925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chemeClr val="accent1">
                  <a:lumMod val="50000"/>
                </a:schemeClr>
              </a:solidFill>
            </a:rPr>
            <a:t>А) свойства простых веществ</a:t>
          </a:r>
          <a:endParaRPr lang="ru-RU" sz="4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07227" y="129495"/>
        <a:ext cx="3565503" cy="1957467"/>
      </dsp:txXfrm>
    </dsp:sp>
    <dsp:sp modelId="{755AC05F-62FD-4A57-9B86-103A7DBEB0B7}">
      <dsp:nvSpPr>
        <dsp:cNvPr id="0" name=""/>
        <dsp:cNvSpPr/>
      </dsp:nvSpPr>
      <dsp:spPr>
        <a:xfrm>
          <a:off x="3486174" y="2432397"/>
          <a:ext cx="5229261" cy="21692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500" kern="1200" dirty="0" smtClean="0"/>
            <a:t> </a:t>
          </a:r>
          <a:r>
            <a:rPr lang="ru-RU" sz="5500" b="1" kern="1200" dirty="0" smtClean="0">
              <a:solidFill>
                <a:schemeClr val="accent2">
                  <a:lumMod val="75000"/>
                </a:schemeClr>
              </a:solidFill>
            </a:rPr>
            <a:t>Та</a:t>
          </a:r>
          <a:r>
            <a:rPr lang="ru-RU" sz="5500" kern="1200" dirty="0" smtClean="0"/>
            <a:t> – тантал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(Сын Зевса)</a:t>
          </a:r>
          <a:endParaRPr lang="ru-RU" sz="3600" kern="1200" dirty="0"/>
        </a:p>
      </dsp:txBody>
      <dsp:txXfrm>
        <a:off x="3486174" y="2703554"/>
        <a:ext cx="4415790" cy="1626941"/>
      </dsp:txXfrm>
    </dsp:sp>
    <dsp:sp modelId="{1B9AF3E2-E953-4263-95A7-2C91F7D7A49E}">
      <dsp:nvSpPr>
        <dsp:cNvPr id="0" name=""/>
        <dsp:cNvSpPr/>
      </dsp:nvSpPr>
      <dsp:spPr>
        <a:xfrm>
          <a:off x="0" y="2432397"/>
          <a:ext cx="3486174" cy="216925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chemeClr val="tx2">
                  <a:lumMod val="50000"/>
                </a:schemeClr>
              </a:solidFill>
            </a:rPr>
            <a:t>Б) мифы древних греков</a:t>
          </a:r>
          <a:endParaRPr lang="ru-RU" sz="42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05894" y="2538291"/>
        <a:ext cx="3274386" cy="1957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1875A-6C59-4746-864E-202AFB1D9BA8}">
      <dsp:nvSpPr>
        <dsp:cNvPr id="0" name=""/>
        <dsp:cNvSpPr/>
      </dsp:nvSpPr>
      <dsp:spPr>
        <a:xfrm>
          <a:off x="2406009" y="202944"/>
          <a:ext cx="6450523" cy="2520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Название городов</a:t>
          </a: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государств</a:t>
          </a:r>
          <a:endParaRPr lang="ru-RU" sz="3600" kern="1200" dirty="0"/>
        </a:p>
      </dsp:txBody>
      <dsp:txXfrm>
        <a:off x="2406009" y="518001"/>
        <a:ext cx="5505353" cy="1890339"/>
      </dsp:txXfrm>
    </dsp:sp>
    <dsp:sp modelId="{946F1292-F996-426E-91A7-B1EACDCE9C36}">
      <dsp:nvSpPr>
        <dsp:cNvPr id="0" name=""/>
        <dsp:cNvSpPr/>
      </dsp:nvSpPr>
      <dsp:spPr>
        <a:xfrm>
          <a:off x="69326" y="0"/>
          <a:ext cx="2404261" cy="2924841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В) географические начала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86692" y="117366"/>
        <a:ext cx="2169529" cy="2690109"/>
      </dsp:txXfrm>
    </dsp:sp>
    <dsp:sp modelId="{B2807358-CE2E-4139-95FD-1708B05DE554}">
      <dsp:nvSpPr>
        <dsp:cNvPr id="0" name=""/>
        <dsp:cNvSpPr/>
      </dsp:nvSpPr>
      <dsp:spPr>
        <a:xfrm>
          <a:off x="2928945" y="3218076"/>
          <a:ext cx="5886486" cy="29248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Кюрий; Фермий; </a:t>
          </a:r>
          <a:r>
            <a:rPr lang="ru-RU" sz="4000" kern="1200" dirty="0" err="1" smtClean="0"/>
            <a:t>Менделеевий</a:t>
          </a:r>
          <a:r>
            <a:rPr lang="ru-RU" sz="4000" kern="1200" dirty="0" smtClean="0"/>
            <a:t>; </a:t>
          </a:r>
          <a:r>
            <a:rPr lang="ru-RU" sz="4000" kern="1200" dirty="0" err="1" smtClean="0"/>
            <a:t>Лоуренсий</a:t>
          </a:r>
          <a:r>
            <a:rPr lang="ru-RU" sz="4000" kern="1200" dirty="0" smtClean="0"/>
            <a:t>; Эйнштейний</a:t>
          </a:r>
          <a:endParaRPr lang="ru-RU" sz="4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2928945" y="3583681"/>
        <a:ext cx="4789671" cy="2193631"/>
      </dsp:txXfrm>
    </dsp:sp>
    <dsp:sp modelId="{E8FE2F8F-D37F-45A0-8FCF-0CDC94CDA225}">
      <dsp:nvSpPr>
        <dsp:cNvPr id="0" name=""/>
        <dsp:cNvSpPr/>
      </dsp:nvSpPr>
      <dsp:spPr>
        <a:xfrm>
          <a:off x="0" y="3218826"/>
          <a:ext cx="2886098" cy="2924841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2">
                  <a:lumMod val="10000"/>
                </a:schemeClr>
              </a:solidFill>
            </a:rPr>
            <a:t>Г)имена великих ученых</a:t>
          </a:r>
          <a:endParaRPr lang="ru-RU" sz="36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40888" y="3359714"/>
        <a:ext cx="2604322" cy="2643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12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4DB9-8AA5-4617-826F-A51F7385A8E4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1A906-0335-4D9F-A6E6-A8372C58C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Урок  № 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21455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27.09.12г                          Урок № 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Тема урока: </a:t>
            </a:r>
            <a:r>
              <a:rPr lang="ru-RU" b="1" i="1" dirty="0" smtClean="0"/>
              <a:t>«Язык химии. Относительная атомная масса химических элементов»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143116"/>
            <a:ext cx="8858312" cy="3495684"/>
          </a:xfrm>
        </p:spPr>
        <p:txBody>
          <a:bodyPr>
            <a:normAutofit fontScale="92500" lnSpcReduction="10000"/>
          </a:bodyPr>
          <a:lstStyle/>
          <a:p>
            <a:r>
              <a:rPr lang="ru-RU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Знать:</a:t>
            </a:r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*понятия: «атом», «химический элемент», относительная атомная масса;</a:t>
            </a:r>
          </a:p>
          <a:p>
            <a:r>
              <a:rPr lang="ru-RU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Уметь: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Записывать символы химических элементов;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Находить в таблице Д.И.Менделеева значения относительных атомных масс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1. Знаки химических элементов.</a:t>
            </a:r>
            <a:endParaRPr lang="ru-RU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8579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?  Кто является автором славянской письменности алфавита?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42844" y="1928802"/>
            <a:ext cx="2714644" cy="1214446"/>
          </a:xfrm>
          <a:prstGeom prst="rightArrow">
            <a:avLst>
              <a:gd name="adj1" fmla="val 50000"/>
              <a:gd name="adj2" fmla="val 71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буквы</a:t>
            </a:r>
            <a:endParaRPr lang="ru-RU" sz="48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928926" y="1928802"/>
            <a:ext cx="2714644" cy="1214446"/>
          </a:xfrm>
          <a:prstGeom prst="rightArrow">
            <a:avLst>
              <a:gd name="adj1" fmla="val 50000"/>
              <a:gd name="adj2" fmla="val 71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слова</a:t>
            </a:r>
            <a:endParaRPr lang="ru-RU" sz="48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715008" y="1928802"/>
            <a:ext cx="3428992" cy="1214446"/>
          </a:xfrm>
          <a:prstGeom prst="rightArrow">
            <a:avLst>
              <a:gd name="adj1" fmla="val 50000"/>
              <a:gd name="adj2" fmla="val 71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предложения</a:t>
            </a:r>
            <a:endParaRPr lang="ru-RU" sz="36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42844" y="5143512"/>
            <a:ext cx="2714644" cy="1214446"/>
          </a:xfrm>
          <a:prstGeom prst="rightArrow">
            <a:avLst>
              <a:gd name="adj1" fmla="val 50000"/>
              <a:gd name="adj2" fmla="val 71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Знаки  </a:t>
            </a:r>
            <a:r>
              <a:rPr lang="ru-RU" sz="4000" b="1" dirty="0" err="1" smtClean="0"/>
              <a:t>хэ</a:t>
            </a:r>
            <a:endParaRPr lang="ru-RU" sz="40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000364" y="5072074"/>
            <a:ext cx="2714644" cy="1357322"/>
          </a:xfrm>
          <a:prstGeom prst="rightArrow">
            <a:avLst>
              <a:gd name="adj1" fmla="val 50000"/>
              <a:gd name="adj2" fmla="val 71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Химические формулы</a:t>
            </a:r>
            <a:endParaRPr lang="ru-RU" sz="2800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786446" y="5072074"/>
            <a:ext cx="3357554" cy="1357322"/>
          </a:xfrm>
          <a:prstGeom prst="rightArrow">
            <a:avLst>
              <a:gd name="adj1" fmla="val 50000"/>
              <a:gd name="adj2" fmla="val 71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Уравнения химических реакций</a:t>
            </a:r>
            <a:endParaRPr lang="ru-RU" sz="2000" b="1" dirty="0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928662" y="2928934"/>
            <a:ext cx="142876" cy="2357454"/>
          </a:xfrm>
          <a:prstGeom prst="upDownArrow">
            <a:avLst>
              <a:gd name="adj1" fmla="val 50000"/>
              <a:gd name="adj2" fmla="val 123831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3714744" y="2928934"/>
            <a:ext cx="142876" cy="2357454"/>
          </a:xfrm>
          <a:prstGeom prst="upDownArrow">
            <a:avLst>
              <a:gd name="adj1" fmla="val 50000"/>
              <a:gd name="adj2" fmla="val 1238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6500826" y="2928934"/>
            <a:ext cx="142876" cy="2357454"/>
          </a:xfrm>
          <a:prstGeom prst="upDownArrow">
            <a:avLst>
              <a:gd name="adj1" fmla="val 50000"/>
              <a:gd name="adj2" fmla="val 1238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Химические символы </a:t>
            </a:r>
            <a:r>
              <a:rPr lang="ru-RU" sz="3200" b="1" i="1" dirty="0" smtClean="0">
                <a:solidFill>
                  <a:srgbClr val="FF0000"/>
                </a:solidFill>
              </a:rPr>
              <a:t>(знаки химических элементов 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571483"/>
          <a:ext cx="6357982" cy="4266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991"/>
                <a:gridCol w="3178991"/>
              </a:tblGrid>
              <a:tr h="467154">
                <a:tc>
                  <a:txBody>
                    <a:bodyPr/>
                    <a:lstStyle/>
                    <a:p>
                      <a:r>
                        <a:rPr lang="ru-RU" dirty="0" smtClean="0"/>
                        <a:t>Алхимические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обозначения</a:t>
                      </a:r>
                      <a:endParaRPr lang="ru-RU" dirty="0"/>
                    </a:p>
                  </a:txBody>
                  <a:tcPr/>
                </a:tc>
              </a:tr>
              <a:tr h="1373153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железо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373153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серебро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2721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сера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4643438" y="157161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5" idx="7"/>
          </p:cNvCxnSpPr>
          <p:nvPr/>
        </p:nvCxnSpPr>
        <p:spPr>
          <a:xfrm rot="5400000" flipH="1" flipV="1">
            <a:off x="5055116" y="1407304"/>
            <a:ext cx="209831" cy="252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Месяц 13"/>
          <p:cNvSpPr/>
          <p:nvPr/>
        </p:nvSpPr>
        <p:spPr>
          <a:xfrm>
            <a:off x="4429124" y="2571744"/>
            <a:ext cx="214314" cy="78581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 rot="10800000">
            <a:off x="4786314" y="2571744"/>
            <a:ext cx="214314" cy="78581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071934" y="3929066"/>
            <a:ext cx="642942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143504" y="3929066"/>
            <a:ext cx="642942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flipH="1">
            <a:off x="4357686" y="4357694"/>
            <a:ext cx="71438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429256" y="4357694"/>
            <a:ext cx="192580" cy="388863"/>
          </a:xfrm>
          <a:custGeom>
            <a:avLst/>
            <a:gdLst>
              <a:gd name="connsiteX0" fmla="*/ 61753 w 141266"/>
              <a:gd name="connsiteY0" fmla="*/ 0 h 278295"/>
              <a:gd name="connsiteX1" fmla="*/ 71692 w 141266"/>
              <a:gd name="connsiteY1" fmla="*/ 218661 h 278295"/>
              <a:gd name="connsiteX2" fmla="*/ 51813 w 141266"/>
              <a:gd name="connsiteY2" fmla="*/ 278295 h 278295"/>
              <a:gd name="connsiteX3" fmla="*/ 2118 w 141266"/>
              <a:gd name="connsiteY3" fmla="*/ 218661 h 278295"/>
              <a:gd name="connsiteX4" fmla="*/ 31935 w 141266"/>
              <a:gd name="connsiteY4" fmla="*/ 159026 h 278295"/>
              <a:gd name="connsiteX5" fmla="*/ 61753 w 141266"/>
              <a:gd name="connsiteY5" fmla="*/ 149087 h 278295"/>
              <a:gd name="connsiteX6" fmla="*/ 111448 w 141266"/>
              <a:gd name="connsiteY6" fmla="*/ 109330 h 278295"/>
              <a:gd name="connsiteX7" fmla="*/ 121387 w 141266"/>
              <a:gd name="connsiteY7" fmla="*/ 79513 h 278295"/>
              <a:gd name="connsiteX8" fmla="*/ 141266 w 141266"/>
              <a:gd name="connsiteY8" fmla="*/ 59635 h 27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266" h="278295">
                <a:moveTo>
                  <a:pt x="61753" y="0"/>
                </a:moveTo>
                <a:cubicBezTo>
                  <a:pt x="94705" y="98857"/>
                  <a:pt x="92371" y="67021"/>
                  <a:pt x="71692" y="218661"/>
                </a:cubicBezTo>
                <a:cubicBezTo>
                  <a:pt x="68861" y="239422"/>
                  <a:pt x="51813" y="278295"/>
                  <a:pt x="51813" y="278295"/>
                </a:cubicBezTo>
                <a:cubicBezTo>
                  <a:pt x="42858" y="269340"/>
                  <a:pt x="4885" y="235266"/>
                  <a:pt x="2118" y="218661"/>
                </a:cubicBezTo>
                <a:cubicBezTo>
                  <a:pt x="0" y="205951"/>
                  <a:pt x="24299" y="165135"/>
                  <a:pt x="31935" y="159026"/>
                </a:cubicBezTo>
                <a:cubicBezTo>
                  <a:pt x="40116" y="152481"/>
                  <a:pt x="51814" y="152400"/>
                  <a:pt x="61753" y="149087"/>
                </a:cubicBezTo>
                <a:cubicBezTo>
                  <a:pt x="75298" y="140057"/>
                  <a:pt x="102005" y="125068"/>
                  <a:pt x="111448" y="109330"/>
                </a:cubicBezTo>
                <a:cubicBezTo>
                  <a:pt x="116838" y="100346"/>
                  <a:pt x="115997" y="88497"/>
                  <a:pt x="121387" y="79513"/>
                </a:cubicBezTo>
                <a:cubicBezTo>
                  <a:pt x="126208" y="71478"/>
                  <a:pt x="141266" y="59635"/>
                  <a:pt x="141266" y="596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звернутая стрелка 2"/>
          <p:cNvSpPr/>
          <p:nvPr/>
        </p:nvSpPr>
        <p:spPr>
          <a:xfrm>
            <a:off x="642910" y="214290"/>
            <a:ext cx="4357718" cy="1643074"/>
          </a:xfrm>
          <a:prstGeom prst="utur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Обозначение знаков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(Берцелиус)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214546" y="1643050"/>
            <a:ext cx="6500858" cy="2428892"/>
          </a:xfrm>
          <a:prstGeom prst="downArrowCallout">
            <a:avLst>
              <a:gd name="adj1" fmla="val 25000"/>
              <a:gd name="adj2" fmla="val 13313"/>
              <a:gd name="adj3" fmla="val 25000"/>
              <a:gd name="adj4" fmla="val 6497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ЛАТИНСКОЕ НАЗВАНИЕ ЗНАКА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(НАЧАЛЬНАЯ ИЛИ ОДНА ИЗ ПОСЛЕДУЮЩИХ БУКВ)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14282" y="3786190"/>
            <a:ext cx="8715436" cy="2928958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ксигениум -  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 –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кислород;</a:t>
            </a:r>
          </a:p>
          <a:p>
            <a:pPr algn="ctr"/>
            <a:r>
              <a:rPr lang="ru-RU" sz="4800" b="1" dirty="0" err="1" smtClean="0">
                <a:solidFill>
                  <a:schemeClr val="accent2">
                    <a:lumMod val="75000"/>
                  </a:schemeClr>
                </a:solidFill>
              </a:rPr>
              <a:t>Ау</a:t>
            </a:r>
            <a:r>
              <a:rPr lang="ru-RU" sz="4800" b="1" dirty="0" err="1" smtClean="0">
                <a:solidFill>
                  <a:schemeClr val="bg2">
                    <a:lumMod val="10000"/>
                  </a:schemeClr>
                </a:solidFill>
              </a:rPr>
              <a:t>рум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 –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Au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 -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золото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2. Этимологические начала названий химических элементов.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857232"/>
          <a:ext cx="8715436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142852"/>
          <a:ext cx="885828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звернутая стрелка 1"/>
          <p:cNvSpPr/>
          <p:nvPr/>
        </p:nvSpPr>
        <p:spPr>
          <a:xfrm>
            <a:off x="214282" y="214290"/>
            <a:ext cx="6429420" cy="1214446"/>
          </a:xfrm>
          <a:prstGeom prst="utur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Г) астрономические начала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Золото   -   Солнце</a:t>
            </a:r>
          </a:p>
          <a:p>
            <a:r>
              <a:rPr lang="ru-RU" sz="4000" b="1" dirty="0" smtClean="0">
                <a:latin typeface="Comic Sans MS" pitchFamily="66" charset="0"/>
              </a:rPr>
              <a:t>Серебро  -   Луна</a:t>
            </a:r>
          </a:p>
          <a:p>
            <a:r>
              <a:rPr lang="ru-RU" sz="4000" b="1" dirty="0" smtClean="0">
                <a:latin typeface="Comic Sans MS" pitchFamily="66" charset="0"/>
              </a:rPr>
              <a:t>Медь     -   Венера</a:t>
            </a:r>
          </a:p>
          <a:p>
            <a:r>
              <a:rPr lang="ru-RU" sz="4000" b="1" dirty="0" smtClean="0">
                <a:latin typeface="Comic Sans MS" pitchFamily="66" charset="0"/>
              </a:rPr>
              <a:t>Теллур  -   Земля</a:t>
            </a:r>
          </a:p>
          <a:p>
            <a:r>
              <a:rPr lang="ru-RU" sz="4000" b="1" dirty="0" smtClean="0">
                <a:latin typeface="Comic Sans MS" pitchFamily="66" charset="0"/>
              </a:rPr>
              <a:t>Ртуть     -  Меркурий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Символ химического элемента.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642918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   </a:t>
            </a:r>
            <a:r>
              <a:rPr lang="ru-RU" sz="6600" dirty="0" smtClean="0"/>
              <a:t>8              </a:t>
            </a:r>
            <a:r>
              <a:rPr lang="ru-RU" sz="4400" dirty="0" smtClean="0"/>
              <a:t>порядковый номер</a:t>
            </a:r>
            <a:endParaRPr lang="ru-RU" sz="6600" dirty="0" smtClean="0"/>
          </a:p>
          <a:p>
            <a:r>
              <a:rPr lang="ru-RU" sz="5400" dirty="0" smtClean="0"/>
              <a:t>          </a:t>
            </a:r>
            <a:r>
              <a:rPr lang="ru-RU" sz="9600" dirty="0" smtClean="0">
                <a:solidFill>
                  <a:schemeClr val="accent6">
                    <a:lumMod val="50000"/>
                  </a:schemeClr>
                </a:solidFill>
              </a:rPr>
              <a:t>о      </a:t>
            </a:r>
            <a:r>
              <a:rPr lang="ru-RU" sz="4400" dirty="0" smtClean="0"/>
              <a:t>химический знак</a:t>
            </a:r>
            <a:endParaRPr lang="ru-RU" sz="9600" dirty="0" smtClean="0"/>
          </a:p>
          <a:p>
            <a:r>
              <a:rPr lang="ru-RU" sz="4000" dirty="0" smtClean="0"/>
              <a:t>      Кислород         название </a:t>
            </a:r>
            <a:r>
              <a:rPr lang="ru-RU" sz="4000" dirty="0" err="1" smtClean="0"/>
              <a:t>хэ</a:t>
            </a:r>
            <a:endParaRPr lang="ru-RU" sz="4000" dirty="0" smtClean="0"/>
          </a:p>
          <a:p>
            <a:r>
              <a:rPr lang="ru-RU" sz="5400" dirty="0" smtClean="0"/>
              <a:t>       </a:t>
            </a:r>
            <a:r>
              <a:rPr lang="ru-RU" sz="4800" dirty="0" smtClean="0"/>
              <a:t>15,89         </a:t>
            </a:r>
            <a:r>
              <a:rPr lang="ru-RU" sz="4000" dirty="0" smtClean="0"/>
              <a:t>атомная масса </a:t>
            </a:r>
          </a:p>
          <a:p>
            <a:r>
              <a:rPr lang="ru-RU" sz="4000" dirty="0" smtClean="0"/>
              <a:t>                               (относительная</a:t>
            </a:r>
          </a:p>
          <a:p>
            <a:r>
              <a:rPr lang="ru-RU" sz="4000" dirty="0" smtClean="0"/>
              <a:t>                                 атомная масса)</a:t>
            </a:r>
            <a:endParaRPr lang="ru-RU" sz="4000" dirty="0"/>
          </a:p>
        </p:txBody>
      </p:sp>
      <p:sp>
        <p:nvSpPr>
          <p:cNvPr id="5" name="Диагональная полоса 4"/>
          <p:cNvSpPr/>
          <p:nvPr/>
        </p:nvSpPr>
        <p:spPr>
          <a:xfrm flipH="1">
            <a:off x="688629" y="714356"/>
            <a:ext cx="45719" cy="492922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 flipH="1">
            <a:off x="3786182" y="714356"/>
            <a:ext cx="45719" cy="492922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714348" y="5643578"/>
            <a:ext cx="3143272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714348" y="714356"/>
            <a:ext cx="3143272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1428728" y="1428736"/>
            <a:ext cx="2571768" cy="71438"/>
          </a:xfrm>
          <a:prstGeom prst="leftArrow">
            <a:avLst>
              <a:gd name="adj1" fmla="val 50000"/>
              <a:gd name="adj2" fmla="val 14434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flipV="1">
            <a:off x="2643174" y="2428868"/>
            <a:ext cx="1428760" cy="71438"/>
          </a:xfrm>
          <a:prstGeom prst="leftArrow">
            <a:avLst>
              <a:gd name="adj1" fmla="val 50000"/>
              <a:gd name="adj2" fmla="val 14434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flipV="1">
            <a:off x="3357554" y="3500438"/>
            <a:ext cx="714380" cy="71438"/>
          </a:xfrm>
          <a:prstGeom prst="leftArrow">
            <a:avLst>
              <a:gd name="adj1" fmla="val 50000"/>
              <a:gd name="adj2" fmla="val 14434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flipV="1">
            <a:off x="3000364" y="4311974"/>
            <a:ext cx="1000132" cy="45719"/>
          </a:xfrm>
          <a:prstGeom prst="leftArrow">
            <a:avLst>
              <a:gd name="adj1" fmla="val 50000"/>
              <a:gd name="adj2" fmla="val 14434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Понятие «химический элемент».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714357"/>
            <a:ext cx="87154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Comic Sans MS" pitchFamily="66" charset="0"/>
              </a:rPr>
              <a:t>Элемент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(от лат. </a:t>
            </a:r>
            <a:r>
              <a:rPr lang="en-US" sz="2800" dirty="0" err="1" smtClean="0">
                <a:latin typeface="Comic Sans MS" pitchFamily="66" charset="0"/>
              </a:rPr>
              <a:t>Elementum</a:t>
            </a:r>
            <a:r>
              <a:rPr lang="en-US" sz="2800" dirty="0" smtClean="0">
                <a:latin typeface="Comic Sans MS" pitchFamily="66" charset="0"/>
              </a:rPr>
              <a:t> –</a:t>
            </a:r>
            <a:r>
              <a:rPr lang="ru-RU" sz="2800" dirty="0" smtClean="0">
                <a:latin typeface="Comic Sans MS" pitchFamily="66" charset="0"/>
              </a:rPr>
              <a:t>стихия) </a:t>
            </a:r>
            <a:r>
              <a:rPr lang="ru-RU" sz="3600" b="1" dirty="0" smtClean="0">
                <a:latin typeface="Comic Sans MS" pitchFamily="66" charset="0"/>
              </a:rPr>
              <a:t>– </a:t>
            </a:r>
            <a:r>
              <a:rPr lang="ru-RU" sz="3200" b="1" dirty="0" smtClean="0">
                <a:latin typeface="Comic Sans MS" pitchFamily="66" charset="0"/>
              </a:rPr>
              <a:t>первоначальное вещество, составная часть сложного вещества </a:t>
            </a:r>
            <a:r>
              <a:rPr lang="ru-RU" sz="2800" dirty="0" smtClean="0">
                <a:latin typeface="Comic Sans MS" pitchFamily="66" charset="0"/>
              </a:rPr>
              <a:t>(определение из энциклопедического словаря).</a:t>
            </a:r>
          </a:p>
          <a:p>
            <a:r>
              <a:rPr lang="ru-RU" sz="2800" b="1" u="sng" dirty="0" smtClean="0">
                <a:solidFill>
                  <a:srgbClr val="C00000"/>
                </a:solidFill>
                <a:latin typeface="Comic Sans MS" pitchFamily="66" charset="0"/>
              </a:rPr>
              <a:t>Элементарный</a:t>
            </a:r>
            <a:r>
              <a:rPr lang="ru-RU" sz="2800" b="1" u="sng" dirty="0" smtClean="0">
                <a:latin typeface="Comic Sans MS" pitchFamily="66" charset="0"/>
              </a:rPr>
              <a:t> – </a:t>
            </a:r>
            <a:r>
              <a:rPr lang="ru-RU" sz="2800" b="1" dirty="0" smtClean="0">
                <a:latin typeface="Comic Sans MS" pitchFamily="66" charset="0"/>
              </a:rPr>
              <a:t>начальный, относящийся к основам чего-нибудь </a:t>
            </a:r>
            <a:r>
              <a:rPr lang="ru-RU" sz="2000" dirty="0" smtClean="0">
                <a:latin typeface="Comic Sans MS" pitchFamily="66" charset="0"/>
              </a:rPr>
              <a:t>(словарь С.И.Ожегова)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Х.Э</a:t>
            </a:r>
            <a:r>
              <a:rPr lang="ru-RU" sz="2800" b="1" dirty="0" smtClean="0">
                <a:latin typeface="Comic Sans MS" pitchFamily="66" charset="0"/>
              </a:rPr>
              <a:t> – это вещество, которое нельзя разложить на более простые </a:t>
            </a:r>
            <a:r>
              <a:rPr lang="ru-RU" sz="2400" dirty="0" smtClean="0">
                <a:latin typeface="Comic Sans MS" pitchFamily="66" charset="0"/>
              </a:rPr>
              <a:t>(Р.Бойль)</a:t>
            </a:r>
          </a:p>
          <a:p>
            <a:r>
              <a:rPr lang="ru-RU" sz="2800" b="1" dirty="0" smtClean="0">
                <a:latin typeface="Comic Sans MS" pitchFamily="66" charset="0"/>
              </a:rPr>
              <a:t>Дальтон </a:t>
            </a:r>
            <a:r>
              <a:rPr lang="ru-RU" sz="2800" dirty="0" smtClean="0">
                <a:latin typeface="Comic Sans MS" pitchFamily="66" charset="0"/>
              </a:rPr>
              <a:t>связал с понятием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атом.</a:t>
            </a:r>
          </a:p>
          <a:p>
            <a:r>
              <a:rPr lang="ru-RU" sz="2800" b="1" dirty="0" smtClean="0">
                <a:latin typeface="Arial Black" pitchFamily="34" charset="0"/>
              </a:rPr>
              <a:t>?  Что такое атом? </a:t>
            </a:r>
            <a:endParaRPr lang="ru-RU" sz="2800" u="sng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50070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Химический элемент </a:t>
            </a:r>
            <a:r>
              <a:rPr lang="ru-RU" sz="3600" b="1" i="1" dirty="0" smtClean="0"/>
              <a:t>– это определенный вид атома.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642910" y="357166"/>
            <a:ext cx="1457332" cy="11001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Al</a:t>
            </a:r>
            <a:endParaRPr lang="ru-RU" sz="72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2857488" y="1285860"/>
            <a:ext cx="1457332" cy="11001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/>
              <a:t>c</a:t>
            </a:r>
            <a:endParaRPr lang="ru-RU" sz="96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3929058" y="214290"/>
            <a:ext cx="1457332" cy="11001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/>
              <a:t>C</a:t>
            </a:r>
            <a:endParaRPr lang="ru-RU" sz="9600" b="1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4000496" y="3214686"/>
            <a:ext cx="1457332" cy="11001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Н</a:t>
            </a:r>
            <a:endParaRPr lang="ru-RU" sz="9600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3571868" y="4500570"/>
            <a:ext cx="1457332" cy="11001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Н</a:t>
            </a:r>
            <a:endParaRPr lang="ru-RU" sz="9600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2214546" y="3857628"/>
            <a:ext cx="1457332" cy="11001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Н</a:t>
            </a:r>
            <a:endParaRPr lang="ru-RU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643050"/>
            <a:ext cx="2714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 (</a:t>
            </a:r>
            <a:r>
              <a:rPr lang="ru-RU" sz="4000" b="1" dirty="0" smtClean="0"/>
              <a:t>один) атом алюминия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500042"/>
            <a:ext cx="33575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 (два) атома  углерода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3643314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 (три) атома водорода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364331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Al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3636" y="2643182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2C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388" y="5072074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3H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u="sng" dirty="0" smtClean="0"/>
              <a:t>Работа с классом.</a:t>
            </a:r>
          </a:p>
          <a:p>
            <a:pPr marL="514350" indent="-514350"/>
            <a:r>
              <a:rPr lang="ru-RU" sz="2800" u="sng" dirty="0" smtClean="0"/>
              <a:t>З-1.  </a:t>
            </a:r>
            <a:r>
              <a:rPr lang="ru-RU" sz="2800" dirty="0" smtClean="0"/>
              <a:t>Из перечня назовите отдельно вещества, тела:</a:t>
            </a:r>
          </a:p>
          <a:p>
            <a:pPr marL="514350" indent="-514350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Медный купорос, резина, вода, мрамор, кружка, колба, сера, уголь, проволока, капля воды, воронка, крахмал, книга.</a:t>
            </a:r>
          </a:p>
          <a:p>
            <a:pPr marL="514350" indent="-514350"/>
            <a:r>
              <a:rPr lang="ru-RU" sz="2800" u="sng" dirty="0" smtClean="0"/>
              <a:t>З-2.  </a:t>
            </a:r>
            <a:r>
              <a:rPr lang="ru-RU" sz="2800" b="1" dirty="0" smtClean="0"/>
              <a:t>По каким признакам поваренную соль можно ошибочно принять за сахар?</a:t>
            </a:r>
          </a:p>
          <a:p>
            <a:pPr marL="514350" indent="-514350"/>
            <a:r>
              <a:rPr lang="ru-RU" sz="2800" b="1" dirty="0"/>
              <a:t> </a:t>
            </a:r>
            <a:r>
              <a:rPr lang="ru-RU" sz="2800" b="1" dirty="0" smtClean="0"/>
              <a:t>        Каким способом можно выделить поваренную соль от речного песка?</a:t>
            </a:r>
          </a:p>
          <a:p>
            <a:pPr marL="514350" indent="-514350"/>
            <a:r>
              <a:rPr lang="ru-RU" sz="2800" u="sng" dirty="0" smtClean="0"/>
              <a:t>З-3.  </a:t>
            </a:r>
            <a:r>
              <a:rPr lang="ru-RU" sz="2800" dirty="0" smtClean="0"/>
              <a:t>Какие свойства позволяют: 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а) алюминию конкурировать с медью в электротехнике;  б) использовать корунд для изготовления камней и наждачной бумаги;  в) использовать ванилин и сахар в кондитерской промышленности?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Что такое молекула?</a:t>
            </a:r>
            <a:endParaRPr lang="ru-RU" sz="36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214282" y="1285860"/>
            <a:ext cx="1071570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н</a:t>
            </a:r>
            <a:endParaRPr lang="ru-RU" sz="60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571604" y="1571612"/>
            <a:ext cx="928694" cy="9572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н</a:t>
            </a:r>
            <a:endParaRPr lang="ru-RU" sz="6000" b="1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714348" y="1785926"/>
            <a:ext cx="1071570" cy="102870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о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57496"/>
            <a:ext cx="30718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Молекула воды,</a:t>
            </a:r>
            <a:r>
              <a:rPr lang="ru-RU" sz="3600" b="1" dirty="0" smtClean="0">
                <a:solidFill>
                  <a:srgbClr val="C00000"/>
                </a:solidFill>
              </a:rPr>
              <a:t>Н</a:t>
            </a:r>
            <a:r>
              <a:rPr lang="ru-RU" sz="36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/>
              <a:t> состоящая из двух атомов </a:t>
            </a:r>
            <a:r>
              <a:rPr lang="ru-RU" sz="3600" b="1" dirty="0" err="1" smtClean="0"/>
              <a:t>хэ</a:t>
            </a:r>
            <a:r>
              <a:rPr lang="ru-RU" sz="3600" b="1" dirty="0" smtClean="0"/>
              <a:t> водорода и одного атома </a:t>
            </a:r>
            <a:r>
              <a:rPr lang="ru-RU" sz="3600" b="1" dirty="0" err="1" smtClean="0"/>
              <a:t>хэ</a:t>
            </a:r>
            <a:r>
              <a:rPr lang="ru-RU" sz="3600" b="1" dirty="0" smtClean="0"/>
              <a:t> кислорода</a:t>
            </a:r>
            <a:endParaRPr lang="ru-RU" sz="3600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929058" y="928670"/>
            <a:ext cx="928694" cy="9572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н</a:t>
            </a:r>
            <a:endParaRPr lang="ru-RU" sz="6000" b="1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4643438" y="500042"/>
            <a:ext cx="928694" cy="9572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err="1" smtClean="0"/>
              <a:t>н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2071678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Молекула водорода</a:t>
            </a:r>
            <a:r>
              <a:rPr lang="ru-RU" sz="4000" b="1" dirty="0" smtClean="0">
                <a:solidFill>
                  <a:srgbClr val="C00000"/>
                </a:solidFill>
              </a:rPr>
              <a:t>Н</a:t>
            </a:r>
            <a:r>
              <a:rPr lang="ru-RU" sz="4000" b="1" baseline="-25000" dirty="0" smtClean="0">
                <a:solidFill>
                  <a:srgbClr val="C00000"/>
                </a:solidFill>
              </a:rPr>
              <a:t>2</a:t>
            </a:r>
            <a:endParaRPr lang="ru-RU" sz="4000" b="1" baseline="-25000" dirty="0">
              <a:solidFill>
                <a:srgbClr val="C0000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7786710" y="357166"/>
            <a:ext cx="1071570" cy="102870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о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7215206" y="1071546"/>
            <a:ext cx="1071570" cy="102870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о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214311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Молекула кислорода 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6248" y="3643314"/>
            <a:ext cx="1071570" cy="102870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о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5143504" y="3714752"/>
            <a:ext cx="1071570" cy="102870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о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15" name="Блок-схема: узел 14"/>
          <p:cNvSpPr/>
          <p:nvPr/>
        </p:nvSpPr>
        <p:spPr>
          <a:xfrm>
            <a:off x="6572264" y="3643314"/>
            <a:ext cx="1071570" cy="102870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о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7358082" y="3929066"/>
            <a:ext cx="1071570" cy="102870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о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248" y="5000636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Две молекулы кислорода  ( </a:t>
            </a:r>
            <a:r>
              <a:rPr lang="ru-RU" sz="4000" b="1" dirty="0" smtClean="0">
                <a:solidFill>
                  <a:srgbClr val="C00000"/>
                </a:solidFill>
              </a:rPr>
              <a:t>2О</a:t>
            </a:r>
            <a:r>
              <a:rPr lang="ru-RU" sz="40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4000" b="1" dirty="0" smtClean="0"/>
              <a:t>)</a:t>
            </a:r>
            <a:endParaRPr lang="ru-RU" sz="40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Относительная атомная масса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214421"/>
          <a:ext cx="8715436" cy="588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62612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Обозначение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baseline="0" dirty="0" smtClean="0"/>
                        <a:t>               </a:t>
                      </a:r>
                      <a:r>
                        <a:rPr lang="en-US" sz="4400" b="1" baseline="0" dirty="0" err="1" smtClean="0"/>
                        <a:t>Ar</a:t>
                      </a:r>
                      <a:endParaRPr lang="ru-RU" sz="4400" b="1" dirty="0"/>
                    </a:p>
                  </a:txBody>
                  <a:tcPr/>
                </a:tc>
              </a:tr>
              <a:tr h="62612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Единица измерения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нет</a:t>
                      </a:r>
                      <a:endParaRPr lang="ru-RU" sz="2800" b="1" dirty="0"/>
                    </a:p>
                  </a:txBody>
                  <a:tcPr/>
                </a:tc>
              </a:tr>
              <a:tr h="62612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Находим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в таблице  Д.И.Менделеева</a:t>
                      </a:r>
                      <a:endParaRPr lang="ru-RU" sz="2800" b="1" dirty="0"/>
                    </a:p>
                  </a:txBody>
                  <a:tcPr/>
                </a:tc>
              </a:tr>
              <a:tr h="154387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Как записать?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Ar</a:t>
                      </a:r>
                      <a:r>
                        <a:rPr lang="ru-RU" sz="2800" b="1" baseline="0" dirty="0" smtClean="0"/>
                        <a:t> (</a:t>
                      </a:r>
                      <a:r>
                        <a:rPr lang="en-US" sz="2800" b="1" baseline="0" dirty="0" smtClean="0"/>
                        <a:t>Na)   =  23</a:t>
                      </a:r>
                    </a:p>
                    <a:p>
                      <a:r>
                        <a:rPr lang="en-US" sz="2800" b="1" baseline="0" dirty="0" smtClean="0"/>
                        <a:t>  </a:t>
                      </a:r>
                      <a:r>
                        <a:rPr lang="en-US" sz="2800" b="1" baseline="0" dirty="0" err="1" smtClean="0"/>
                        <a:t>Ar</a:t>
                      </a:r>
                      <a:r>
                        <a:rPr lang="en-US" sz="2800" b="1" baseline="0" dirty="0" smtClean="0"/>
                        <a:t>  (P)     =  31</a:t>
                      </a:r>
                    </a:p>
                    <a:p>
                      <a:r>
                        <a:rPr lang="en-US" sz="2800" b="1" baseline="0" dirty="0" smtClean="0"/>
                        <a:t>  </a:t>
                      </a:r>
                      <a:r>
                        <a:rPr lang="en-US" sz="2800" b="1" baseline="0" dirty="0" err="1" smtClean="0"/>
                        <a:t>Ar</a:t>
                      </a:r>
                      <a:r>
                        <a:rPr lang="en-US" sz="2800" b="1" baseline="0" dirty="0" smtClean="0"/>
                        <a:t>  (O)   =  16</a:t>
                      </a:r>
                      <a:endParaRPr lang="ru-RU" sz="2800" b="1" dirty="0"/>
                    </a:p>
                  </a:txBody>
                  <a:tcPr/>
                </a:tc>
              </a:tr>
              <a:tr h="200703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Как</a:t>
                      </a:r>
                      <a:r>
                        <a:rPr lang="ru-RU" sz="2800" b="1" baseline="0" dirty="0" smtClean="0"/>
                        <a:t> сравнить? (пример: </a:t>
                      </a:r>
                    </a:p>
                    <a:p>
                      <a:r>
                        <a:rPr lang="en-US" sz="2800" b="1" baseline="0" dirty="0" err="1" smtClean="0"/>
                        <a:t>Ar</a:t>
                      </a:r>
                      <a:r>
                        <a:rPr lang="en-US" sz="2800" b="1" baseline="0" dirty="0" smtClean="0"/>
                        <a:t>  (P) </a:t>
                      </a:r>
                      <a:r>
                        <a:rPr lang="ru-RU" sz="2800" b="1" baseline="0" dirty="0" smtClean="0"/>
                        <a:t> и  </a:t>
                      </a:r>
                      <a:r>
                        <a:rPr lang="en-US" sz="2800" b="1" baseline="0" dirty="0" smtClean="0"/>
                        <a:t>  </a:t>
                      </a:r>
                      <a:r>
                        <a:rPr lang="en-US" sz="2800" b="1" baseline="0" dirty="0" err="1" smtClean="0"/>
                        <a:t>Ar</a:t>
                      </a:r>
                      <a:r>
                        <a:rPr lang="en-US" sz="2800" b="1" baseline="0" dirty="0" smtClean="0"/>
                        <a:t>  (O)   </a:t>
                      </a:r>
                    </a:p>
                    <a:p>
                      <a:r>
                        <a:rPr lang="en-US" sz="2800" b="1" baseline="0" dirty="0" smtClean="0"/>
                        <a:t> 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</a:t>
                      </a:r>
                      <a:r>
                        <a:rPr lang="en-US" sz="2800" b="1" u="sng" baseline="0" dirty="0" err="1" smtClean="0"/>
                        <a:t>Ar</a:t>
                      </a:r>
                      <a:r>
                        <a:rPr lang="en-US" sz="2800" b="1" u="sng" baseline="0" dirty="0" smtClean="0"/>
                        <a:t>  (P) </a:t>
                      </a:r>
                      <a:r>
                        <a:rPr lang="ru-RU" sz="2800" b="1" u="sng" baseline="0" dirty="0" smtClean="0"/>
                        <a:t>     </a:t>
                      </a:r>
                      <a:r>
                        <a:rPr lang="ru-RU" sz="2800" b="1" u="none" baseline="0" dirty="0" smtClean="0"/>
                        <a:t>=   </a:t>
                      </a:r>
                      <a:r>
                        <a:rPr lang="ru-RU" sz="2800" b="1" u="sng" baseline="0" dirty="0" smtClean="0"/>
                        <a:t>31</a:t>
                      </a:r>
                      <a:r>
                        <a:rPr lang="ru-RU" sz="2800" b="1" u="none" baseline="0" dirty="0" smtClean="0"/>
                        <a:t>   = 2 </a:t>
                      </a:r>
                      <a:endParaRPr lang="ru-RU" sz="2800" b="1" u="sng" baseline="0" dirty="0" smtClean="0"/>
                    </a:p>
                    <a:p>
                      <a:r>
                        <a:rPr lang="ru-RU" sz="2800" b="1" baseline="0" dirty="0" smtClean="0"/>
                        <a:t>  </a:t>
                      </a:r>
                      <a:r>
                        <a:rPr lang="en-US" sz="2800" b="1" baseline="0" dirty="0" err="1" smtClean="0"/>
                        <a:t>Ar</a:t>
                      </a:r>
                      <a:r>
                        <a:rPr lang="en-US" sz="2800" b="1" baseline="0" dirty="0" smtClean="0"/>
                        <a:t>  (O) </a:t>
                      </a:r>
                      <a:r>
                        <a:rPr lang="ru-RU" sz="2800" b="1" baseline="0" dirty="0" smtClean="0"/>
                        <a:t>         16</a:t>
                      </a:r>
                    </a:p>
                    <a:p>
                      <a:r>
                        <a:rPr lang="ru-RU" sz="2800" b="1" u="none" baseline="0" dirty="0" smtClean="0">
                          <a:latin typeface="Times New Roman"/>
                          <a:cs typeface="Times New Roman"/>
                        </a:rPr>
                        <a:t>→ </a:t>
                      </a:r>
                      <a:r>
                        <a:rPr lang="en-US" sz="2800" b="1" u="none" baseline="0" dirty="0" err="1" smtClean="0"/>
                        <a:t>Ar</a:t>
                      </a:r>
                      <a:r>
                        <a:rPr lang="en-US" sz="2800" b="1" u="none" baseline="0" dirty="0" smtClean="0"/>
                        <a:t>  (P) </a:t>
                      </a:r>
                      <a:r>
                        <a:rPr lang="ru-RU" sz="2800" b="1" u="none" baseline="0" dirty="0" smtClean="0"/>
                        <a:t>  </a:t>
                      </a:r>
                      <a:r>
                        <a:rPr lang="ru-RU" sz="2800" b="1" u="none" baseline="0" dirty="0" smtClean="0">
                          <a:latin typeface="Times New Roman"/>
                          <a:cs typeface="Times New Roman"/>
                        </a:rPr>
                        <a:t>&gt;  </a:t>
                      </a:r>
                      <a:r>
                        <a:rPr lang="en-US" sz="2800" b="1" baseline="0" dirty="0" err="1" smtClean="0"/>
                        <a:t>Ar</a:t>
                      </a:r>
                      <a:r>
                        <a:rPr lang="en-US" sz="2800" b="1" baseline="0" dirty="0" smtClean="0"/>
                        <a:t>  (O) </a:t>
                      </a:r>
                      <a:r>
                        <a:rPr lang="ru-RU" sz="2800" b="1" baseline="0" dirty="0" smtClean="0"/>
                        <a:t> в 2 раза</a:t>
                      </a:r>
                      <a:endParaRPr lang="ru-RU" sz="2800" b="1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Что означают записи: 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3N,   N</a:t>
            </a:r>
            <a:r>
              <a:rPr lang="en-US" sz="44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,   5N</a:t>
            </a:r>
            <a:r>
              <a:rPr lang="en-US" sz="4400" b="1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32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07181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r>
              <a:rPr lang="ru-RU" sz="3200" b="1" dirty="0" smtClean="0"/>
              <a:t>. Установите  «</a:t>
            </a:r>
            <a:r>
              <a:rPr lang="en-US" sz="3200" b="1" dirty="0" err="1" smtClean="0"/>
              <a:t>Ar</a:t>
            </a:r>
            <a:r>
              <a:rPr lang="ru-RU" sz="3200" b="1" dirty="0" smtClean="0"/>
              <a:t>»</a:t>
            </a:r>
            <a:r>
              <a:rPr lang="en-US" sz="3200" b="1" dirty="0" smtClean="0"/>
              <a:t> </a:t>
            </a:r>
            <a:r>
              <a:rPr lang="ru-RU" sz="3200" b="1" dirty="0" smtClean="0"/>
              <a:t>   следующих    химических элементов:  калия, водорода,  серы.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500570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Сравните  «</a:t>
            </a:r>
            <a:r>
              <a:rPr lang="en-US" sz="3200" b="1" dirty="0" err="1" smtClean="0"/>
              <a:t>Ar</a:t>
            </a:r>
            <a:r>
              <a:rPr lang="ru-RU" sz="3200" b="1" dirty="0" smtClean="0"/>
              <a:t>» химических элементов:  лития и водорода</a:t>
            </a:r>
            <a:r>
              <a:rPr lang="ru-RU" sz="3200" dirty="0" smtClean="0"/>
              <a:t>.</a:t>
            </a:r>
            <a:r>
              <a:rPr lang="en-US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58" y="1428736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400" b="1" dirty="0" smtClean="0">
                <a:latin typeface="Comic Sans MS" pitchFamily="66" charset="0"/>
              </a:rPr>
              <a:t>§ 7-8 стр. 21 – 24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latin typeface="Comic Sans MS" pitchFamily="66" charset="0"/>
              </a:rPr>
              <a:t>? 18 (п) стр. 25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latin typeface="Comic Sans MS" pitchFamily="66" charset="0"/>
              </a:rPr>
              <a:t>Выучить знаки ХЭ (табл.2 стр.24)</a:t>
            </a:r>
            <a:endParaRPr lang="ru-RU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знаков ХЭ.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50004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Arial Black" pitchFamily="34" charset="0"/>
              </a:rPr>
              <a:t>З-1. Найдите соответствие</a:t>
            </a: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название элемента и символа</a:t>
            </a:r>
            <a:endParaRPr lang="ru-RU" sz="28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428736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1. натрий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357430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2. кальций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214686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3. фосфор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4. азот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929198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5. хлор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1428736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А)      </a:t>
            </a:r>
            <a:r>
              <a:rPr lang="en-US" sz="4000" b="1" dirty="0" smtClean="0">
                <a:solidFill>
                  <a:schemeClr val="bg1"/>
                </a:solidFill>
                <a:latin typeface="Arial Black" pitchFamily="34" charset="0"/>
              </a:rPr>
              <a:t>P</a:t>
            </a:r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2357430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Б)     </a:t>
            </a:r>
            <a:r>
              <a:rPr lang="en-US" sz="4000" b="1" dirty="0" smtClean="0">
                <a:solidFill>
                  <a:schemeClr val="bg1"/>
                </a:solidFill>
                <a:latin typeface="Arial Black" pitchFamily="34" charset="0"/>
              </a:rPr>
              <a:t> N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214686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В)    </a:t>
            </a:r>
            <a:r>
              <a:rPr lang="en-US" sz="4000" b="1" dirty="0" smtClean="0">
                <a:solidFill>
                  <a:schemeClr val="bg1"/>
                </a:solidFill>
                <a:latin typeface="Arial Black" pitchFamily="34" charset="0"/>
              </a:rPr>
              <a:t>Na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4071942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Г)     </a:t>
            </a:r>
            <a:r>
              <a:rPr lang="en-US" sz="4000" b="1" dirty="0" err="1" smtClean="0">
                <a:solidFill>
                  <a:schemeClr val="bg1"/>
                </a:solidFill>
                <a:latin typeface="Arial Black" pitchFamily="34" charset="0"/>
              </a:rPr>
              <a:t>Cl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929198"/>
            <a:ext cx="3357586" cy="7143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 Black" pitchFamily="34" charset="0"/>
              </a:rPr>
              <a:t>Д)    </a:t>
            </a:r>
            <a:r>
              <a:rPr lang="en-US" sz="4000" b="1" dirty="0" smtClean="0">
                <a:solidFill>
                  <a:schemeClr val="bg1"/>
                </a:solidFill>
                <a:latin typeface="Arial Black" pitchFamily="34" charset="0"/>
              </a:rPr>
              <a:t>Ca</a:t>
            </a:r>
            <a:endParaRPr lang="ru-RU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5786454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1в, 2д, 3а, 4б, 5г</a:t>
            </a:r>
            <a:endParaRPr lang="ru-RU" sz="4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Тестирование.</a:t>
            </a:r>
          </a:p>
          <a:p>
            <a:pPr marL="342900" indent="-342900">
              <a:buAutoNum type="arabicPeriod"/>
            </a:pPr>
            <a:r>
              <a:rPr lang="ru-RU" sz="4000" b="1" i="1" dirty="0" smtClean="0"/>
              <a:t>К веществам относятся: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                     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142984"/>
          <a:ext cx="8786874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49784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1  вариант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2 вариант</a:t>
                      </a:r>
                      <a:endParaRPr lang="ru-RU" sz="3600" dirty="0"/>
                    </a:p>
                  </a:txBody>
                  <a:tcPr/>
                </a:tc>
              </a:tr>
              <a:tr h="497848">
                <a:tc>
                  <a:txBody>
                    <a:bodyPr/>
                    <a:lstStyle/>
                    <a:p>
                      <a:r>
                        <a:rPr lang="ru-RU" sz="4400" b="1" i="1" dirty="0" smtClean="0"/>
                        <a:t>А) пробирка, </a:t>
                      </a:r>
                      <a:endParaRPr lang="ru-RU" sz="4400" b="1" i="1" baseline="0" dirty="0" smtClean="0"/>
                    </a:p>
                    <a:p>
                      <a:r>
                        <a:rPr lang="ru-RU" sz="4400" b="1" i="1" baseline="0" dirty="0" smtClean="0"/>
                        <a:t>Б)</a:t>
                      </a:r>
                      <a:r>
                        <a:rPr lang="ru-RU" sz="4400" b="1" i="1" dirty="0" smtClean="0"/>
                        <a:t>мел, </a:t>
                      </a:r>
                    </a:p>
                    <a:p>
                      <a:r>
                        <a:rPr lang="ru-RU" sz="4400" b="1" i="1" baseline="0" dirty="0" smtClean="0"/>
                        <a:t>в) </a:t>
                      </a:r>
                      <a:r>
                        <a:rPr lang="ru-RU" sz="4400" b="1" i="1" dirty="0" smtClean="0"/>
                        <a:t>железо, </a:t>
                      </a:r>
                    </a:p>
                    <a:p>
                      <a:r>
                        <a:rPr lang="ru-RU" sz="4400" b="1" i="1" dirty="0" smtClean="0"/>
                        <a:t>г) гвоздь, </a:t>
                      </a:r>
                    </a:p>
                    <a:p>
                      <a:r>
                        <a:rPr lang="ru-RU" sz="4400" b="1" i="1" dirty="0" err="1" smtClean="0"/>
                        <a:t>д</a:t>
                      </a:r>
                      <a:r>
                        <a:rPr lang="ru-RU" sz="4400" b="1" i="1" dirty="0" smtClean="0"/>
                        <a:t>) глина</a:t>
                      </a:r>
                      <a:endParaRPr lang="ru-RU" sz="4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i="1" dirty="0" smtClean="0"/>
                        <a:t>А) кислород,  </a:t>
                      </a:r>
                    </a:p>
                    <a:p>
                      <a:r>
                        <a:rPr lang="ru-RU" sz="4400" b="1" i="1" dirty="0" smtClean="0"/>
                        <a:t>б) хлопок,  </a:t>
                      </a:r>
                    </a:p>
                    <a:p>
                      <a:r>
                        <a:rPr lang="ru-RU" sz="4400" b="1" i="1" dirty="0" smtClean="0"/>
                        <a:t>в) ацетон,  </a:t>
                      </a:r>
                    </a:p>
                    <a:p>
                      <a:r>
                        <a:rPr lang="ru-RU" sz="4400" b="1" i="1" dirty="0" smtClean="0"/>
                        <a:t>г) труба,  </a:t>
                      </a:r>
                    </a:p>
                    <a:p>
                      <a:r>
                        <a:rPr lang="ru-RU" sz="4400" b="1" i="1" dirty="0" err="1" smtClean="0"/>
                        <a:t>д</a:t>
                      </a:r>
                      <a:r>
                        <a:rPr lang="ru-RU" sz="4400" b="1" i="1" dirty="0" smtClean="0"/>
                        <a:t>) весы</a:t>
                      </a:r>
                      <a:endParaRPr lang="ru-RU" sz="44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2. Для характеристики вещества используют признаки:</a:t>
            </a:r>
            <a:endParaRPr lang="ru-RU" sz="36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688" y="1357298"/>
          <a:ext cx="8858312" cy="635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672667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1 вариант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3600" dirty="0" smtClean="0"/>
                        <a:t>2 вариант</a:t>
                      </a:r>
                      <a:endParaRPr lang="ru-RU" sz="3600" dirty="0"/>
                    </a:p>
                  </a:txBody>
                  <a:tcPr/>
                </a:tc>
              </a:tr>
              <a:tr h="5681736">
                <a:tc>
                  <a:txBody>
                    <a:bodyPr/>
                    <a:lstStyle/>
                    <a:p>
                      <a:r>
                        <a:rPr lang="ru-RU" sz="4000" b="1" i="1" dirty="0" smtClean="0"/>
                        <a:t>А) температуру плавления, </a:t>
                      </a:r>
                    </a:p>
                    <a:p>
                      <a:r>
                        <a:rPr lang="ru-RU" sz="4000" b="1" i="1" dirty="0" smtClean="0"/>
                        <a:t>б) радиус молекулы, </a:t>
                      </a:r>
                    </a:p>
                    <a:p>
                      <a:r>
                        <a:rPr lang="ru-RU" sz="4000" b="1" i="1" dirty="0" smtClean="0"/>
                        <a:t>в) твердость, </a:t>
                      </a:r>
                    </a:p>
                    <a:p>
                      <a:r>
                        <a:rPr lang="ru-RU" sz="4000" b="1" i="1" dirty="0" smtClean="0"/>
                        <a:t>г) массу молекулы</a:t>
                      </a:r>
                      <a:endParaRPr lang="ru-RU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i="1" dirty="0" smtClean="0"/>
                        <a:t>А) цвет, </a:t>
                      </a:r>
                    </a:p>
                    <a:p>
                      <a:r>
                        <a:rPr lang="ru-RU" sz="4000" b="1" i="1" dirty="0" smtClean="0"/>
                        <a:t> б) электропроводность, </a:t>
                      </a:r>
                    </a:p>
                    <a:p>
                      <a:r>
                        <a:rPr lang="ru-RU" sz="4000" b="1" i="1" dirty="0" smtClean="0"/>
                        <a:t> в) форму молекулы, </a:t>
                      </a:r>
                    </a:p>
                    <a:p>
                      <a:r>
                        <a:rPr lang="ru-RU" sz="4000" b="1" i="1" dirty="0" smtClean="0"/>
                        <a:t> г) радиус атома.</a:t>
                      </a:r>
                      <a:endParaRPr lang="ru-RU" sz="40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3. Указать ошибку:</a:t>
            </a:r>
            <a:endParaRPr lang="ru-RU" sz="36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714356"/>
          <a:ext cx="428628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214578"/>
              </a:tblGrid>
              <a:tr h="712162">
                <a:tc>
                  <a:txBody>
                    <a:bodyPr/>
                    <a:lstStyle/>
                    <a:p>
                      <a:r>
                        <a:rPr lang="ru-RU" sz="3200" i="0" u="sng" dirty="0" smtClean="0">
                          <a:solidFill>
                            <a:srgbClr val="FFC000"/>
                          </a:solidFill>
                        </a:rPr>
                        <a:t>1 вариант</a:t>
                      </a:r>
                    </a:p>
                    <a:p>
                      <a:r>
                        <a:rPr lang="ru-RU" sz="3200" dirty="0" smtClean="0"/>
                        <a:t>тела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вещества</a:t>
                      </a:r>
                      <a:endParaRPr lang="ru-RU" sz="3200" dirty="0"/>
                    </a:p>
                  </a:txBody>
                  <a:tcPr/>
                </a:tc>
              </a:tr>
              <a:tr h="4505364">
                <a:tc>
                  <a:txBody>
                    <a:bodyPr/>
                    <a:lstStyle/>
                    <a:p>
                      <a:r>
                        <a:rPr lang="ru-RU" sz="3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а) </a:t>
                      </a:r>
                      <a:r>
                        <a:rPr lang="ru-RU" sz="3600" b="1" i="0" dirty="0" smtClean="0"/>
                        <a:t>гвоздь</a:t>
                      </a:r>
                    </a:p>
                    <a:p>
                      <a:r>
                        <a:rPr lang="ru-RU" sz="3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б) </a:t>
                      </a:r>
                      <a:r>
                        <a:rPr lang="ru-RU" sz="3600" b="1" i="0" dirty="0" smtClean="0"/>
                        <a:t>парта,</a:t>
                      </a:r>
                    </a:p>
                    <a:p>
                      <a:r>
                        <a:rPr lang="ru-RU" sz="3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в) </a:t>
                      </a:r>
                      <a:r>
                        <a:rPr lang="ru-RU" sz="3600" b="1" i="0" dirty="0" smtClean="0"/>
                        <a:t>стол,</a:t>
                      </a:r>
                      <a:r>
                        <a:rPr lang="ru-RU" sz="3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г)</a:t>
                      </a:r>
                      <a:r>
                        <a:rPr lang="ru-RU" sz="3600" b="1" i="0" dirty="0" smtClean="0"/>
                        <a:t>железо,</a:t>
                      </a:r>
                    </a:p>
                    <a:p>
                      <a:r>
                        <a:rPr lang="ru-RU" sz="3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д) </a:t>
                      </a:r>
                      <a:r>
                        <a:rPr lang="ru-RU" sz="3600" b="1" i="0" dirty="0" smtClean="0"/>
                        <a:t>ручка</a:t>
                      </a:r>
                      <a:endParaRPr lang="ru-RU" sz="36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А.</a:t>
                      </a:r>
                      <a:r>
                        <a:rPr lang="ru-RU" sz="3600" b="1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ru-RU" sz="3600" b="1" i="0" baseline="0" dirty="0" smtClean="0"/>
                        <a:t>Алюминий</a:t>
                      </a:r>
                    </a:p>
                    <a:p>
                      <a:r>
                        <a:rPr lang="ru-RU" sz="3600" b="1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Б.  </a:t>
                      </a:r>
                      <a:r>
                        <a:rPr lang="ru-RU" sz="3600" b="1" i="0" baseline="0" dirty="0" smtClean="0"/>
                        <a:t>Вода</a:t>
                      </a:r>
                    </a:p>
                    <a:p>
                      <a:r>
                        <a:rPr lang="ru-RU" sz="3600" b="1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В.  </a:t>
                      </a:r>
                      <a:r>
                        <a:rPr lang="ru-RU" sz="3600" b="1" i="0" baseline="0" dirty="0" smtClean="0"/>
                        <a:t>Бензол</a:t>
                      </a:r>
                    </a:p>
                    <a:p>
                      <a:r>
                        <a:rPr lang="ru-RU" sz="3600" b="1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Г.   </a:t>
                      </a:r>
                      <a:r>
                        <a:rPr lang="ru-RU" sz="3600" b="1" i="0" baseline="0" dirty="0" smtClean="0"/>
                        <a:t>Труба</a:t>
                      </a:r>
                    </a:p>
                    <a:p>
                      <a:r>
                        <a:rPr lang="ru-RU" sz="3600" b="1" i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Д.  </a:t>
                      </a:r>
                      <a:r>
                        <a:rPr lang="ru-RU" sz="3600" b="1" i="0" baseline="0" dirty="0" smtClean="0"/>
                        <a:t>лед</a:t>
                      </a:r>
                      <a:endParaRPr lang="ru-RU" sz="3600" b="1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00530" y="714356"/>
          <a:ext cx="464347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214578"/>
              </a:tblGrid>
              <a:tr h="1173480">
                <a:tc>
                  <a:txBody>
                    <a:bodyPr/>
                    <a:lstStyle/>
                    <a:p>
                      <a:r>
                        <a:rPr lang="ru-RU" sz="3600" u="sng" dirty="0" smtClean="0">
                          <a:solidFill>
                            <a:srgbClr val="FFC000"/>
                          </a:solidFill>
                        </a:rPr>
                        <a:t>2 вариант</a:t>
                      </a:r>
                    </a:p>
                    <a:p>
                      <a:r>
                        <a:rPr lang="ru-RU" sz="3600" dirty="0" smtClean="0"/>
                        <a:t>тела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вещества</a:t>
                      </a:r>
                      <a:endParaRPr lang="ru-RU" sz="3600" dirty="0"/>
                    </a:p>
                  </a:txBody>
                  <a:tcPr/>
                </a:tc>
              </a:tr>
              <a:tr h="4327246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а)  </a:t>
                      </a:r>
                      <a:r>
                        <a:rPr lang="ru-RU" sz="3600" b="1" dirty="0" smtClean="0"/>
                        <a:t>стол</a:t>
                      </a:r>
                    </a:p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б) </a:t>
                      </a:r>
                      <a:r>
                        <a:rPr lang="ru-RU" sz="3600" b="1" dirty="0" smtClean="0"/>
                        <a:t>водород</a:t>
                      </a:r>
                    </a:p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в) </a:t>
                      </a:r>
                      <a:r>
                        <a:rPr lang="ru-RU" sz="3600" b="1" dirty="0" smtClean="0"/>
                        <a:t>тетрадь</a:t>
                      </a:r>
                    </a:p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г) </a:t>
                      </a:r>
                      <a:r>
                        <a:rPr lang="ru-RU" sz="3600" b="1" dirty="0" smtClean="0"/>
                        <a:t>дверь</a:t>
                      </a:r>
                    </a:p>
                    <a:p>
                      <a:r>
                        <a:rPr lang="ru-RU" sz="3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д) </a:t>
                      </a:r>
                      <a:r>
                        <a:rPr lang="ru-RU" sz="3600" b="1" dirty="0" smtClean="0"/>
                        <a:t>линейка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А.  </a:t>
                      </a:r>
                      <a:r>
                        <a:rPr lang="ru-RU" sz="4000" b="1" dirty="0" smtClean="0"/>
                        <a:t>Железо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Б.  </a:t>
                      </a:r>
                      <a:r>
                        <a:rPr lang="ru-RU" sz="4000" b="1" dirty="0" smtClean="0"/>
                        <a:t>Льдина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В.  </a:t>
                      </a:r>
                      <a:r>
                        <a:rPr lang="ru-RU" sz="4000" b="1" dirty="0" smtClean="0"/>
                        <a:t>Сода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Г.  </a:t>
                      </a:r>
                      <a:r>
                        <a:rPr lang="ru-RU" sz="4000" b="1" dirty="0" smtClean="0"/>
                        <a:t>Мел.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Д. </a:t>
                      </a:r>
                      <a:r>
                        <a:rPr lang="ru-RU" sz="4000" b="1" dirty="0" smtClean="0"/>
                        <a:t>уксус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42852"/>
          <a:ext cx="8858312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997914">
                <a:tc>
                  <a:txBody>
                    <a:bodyPr/>
                    <a:lstStyle/>
                    <a:p>
                      <a:r>
                        <a:rPr lang="ru-RU" sz="3600" i="0" dirty="0" smtClean="0">
                          <a:solidFill>
                            <a:srgbClr val="FFC000"/>
                          </a:solidFill>
                        </a:rPr>
                        <a:t>1 вариант.            </a:t>
                      </a:r>
                      <a:r>
                        <a:rPr lang="ru-RU" sz="3600" i="1" u="sng" dirty="0" smtClean="0">
                          <a:solidFill>
                            <a:schemeClr val="bg1"/>
                          </a:solidFill>
                        </a:rPr>
                        <a:t>№  4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bg1"/>
                          </a:solidFill>
                        </a:rPr>
                        <a:t>Сахарную пудру и порошок мела можно распознать:</a:t>
                      </a:r>
                      <a:endParaRPr lang="ru-RU" sz="36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i="0" dirty="0" smtClean="0">
                          <a:solidFill>
                            <a:srgbClr val="FFC000"/>
                          </a:solidFill>
                        </a:rPr>
                        <a:t>2 вариант.</a:t>
                      </a:r>
                    </a:p>
                    <a:p>
                      <a:r>
                        <a:rPr lang="ru-RU" sz="3600" i="1" dirty="0" smtClean="0">
                          <a:solidFill>
                            <a:schemeClr val="bg1"/>
                          </a:solidFill>
                        </a:rPr>
                        <a:t>Соль и сахар можно распознать:</a:t>
                      </a:r>
                      <a:endParaRPr lang="ru-RU" sz="36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97914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А)  </a:t>
                      </a:r>
                      <a:r>
                        <a:rPr lang="ru-RU" sz="4000" b="1" dirty="0" smtClean="0"/>
                        <a:t>по цвету,  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Б) </a:t>
                      </a:r>
                      <a:r>
                        <a:rPr lang="ru-RU" sz="4000" b="1" dirty="0" smtClean="0"/>
                        <a:t>растворимости в воде,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В) </a:t>
                      </a:r>
                      <a:r>
                        <a:rPr lang="ru-RU" sz="4000" b="1" dirty="0" smtClean="0"/>
                        <a:t>вкусу</a:t>
                      </a:r>
                      <a:endParaRPr lang="ru-RU" sz="40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А) </a:t>
                      </a:r>
                      <a:r>
                        <a:rPr lang="ru-RU" sz="4000" b="1" dirty="0" smtClean="0"/>
                        <a:t>по растворимости в воде,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Б) </a:t>
                      </a:r>
                      <a:r>
                        <a:rPr lang="ru-RU" sz="4000" b="1" dirty="0" smtClean="0"/>
                        <a:t>температуре плавления,</a:t>
                      </a:r>
                    </a:p>
                    <a:p>
                      <a:r>
                        <a:rPr lang="ru-RU" sz="4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В) </a:t>
                      </a:r>
                      <a:r>
                        <a:rPr lang="ru-RU" sz="4000" b="1" dirty="0" smtClean="0"/>
                        <a:t>цвету</a:t>
                      </a:r>
                      <a:endParaRPr lang="ru-RU" sz="4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85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5. Установите соответствие между веществами и телами:</a:t>
            </a:r>
            <a:endParaRPr lang="ru-RU" sz="36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5" y="1397000"/>
          <a:ext cx="885831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70"/>
                <a:gridCol w="2952770"/>
                <a:gridCol w="29527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 вариант</a:t>
                      </a:r>
                      <a:endParaRPr lang="ru-RU" sz="3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3600" dirty="0" smtClean="0"/>
                        <a:t> </a:t>
                      </a:r>
                    </a:p>
                    <a:p>
                      <a:endParaRPr lang="ru-RU" sz="3600" dirty="0" smtClean="0"/>
                    </a:p>
                    <a:p>
                      <a:r>
                        <a:rPr lang="ru-RU" sz="4400" dirty="0" smtClean="0"/>
                        <a:t>А.</a:t>
                      </a:r>
                      <a:r>
                        <a:rPr lang="ru-RU" sz="4400" baseline="0" dirty="0" smtClean="0"/>
                        <a:t>  Тела</a:t>
                      </a:r>
                    </a:p>
                    <a:p>
                      <a:endParaRPr lang="ru-RU" sz="4400" baseline="0" dirty="0" smtClean="0"/>
                    </a:p>
                    <a:p>
                      <a:r>
                        <a:rPr lang="ru-RU" sz="4400" baseline="0" dirty="0" smtClean="0"/>
                        <a:t>Б.Вещества</a:t>
                      </a:r>
                      <a:endParaRPr lang="ru-RU" sz="4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 вариант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а)   </a:t>
                      </a:r>
                      <a:r>
                        <a:rPr lang="ru-RU" sz="4400" b="1" i="1" dirty="0" smtClean="0"/>
                        <a:t>крахмал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б) </a:t>
                      </a:r>
                      <a:r>
                        <a:rPr lang="ru-RU" sz="4400" b="1" i="1" dirty="0" smtClean="0"/>
                        <a:t>ручка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в) </a:t>
                      </a:r>
                      <a:r>
                        <a:rPr lang="ru-RU" sz="4400" b="1" i="1" dirty="0" smtClean="0"/>
                        <a:t>сера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г) </a:t>
                      </a:r>
                      <a:r>
                        <a:rPr lang="ru-RU" sz="4400" b="1" i="1" dirty="0" smtClean="0"/>
                        <a:t>азот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д) </a:t>
                      </a:r>
                      <a:r>
                        <a:rPr lang="ru-RU" sz="4400" b="1" i="1" dirty="0" smtClean="0"/>
                        <a:t>стакан</a:t>
                      </a:r>
                      <a:endParaRPr lang="ru-RU" sz="4400" b="1" i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а) </a:t>
                      </a:r>
                      <a:r>
                        <a:rPr lang="ru-RU" sz="4400" b="1" i="1" dirty="0" smtClean="0"/>
                        <a:t>стул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б) </a:t>
                      </a:r>
                      <a:r>
                        <a:rPr lang="ru-RU" sz="4400" b="1" i="1" dirty="0" smtClean="0"/>
                        <a:t>дерево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в) </a:t>
                      </a:r>
                      <a:r>
                        <a:rPr lang="ru-RU" sz="4400" b="1" i="1" dirty="0" smtClean="0"/>
                        <a:t>пластмасса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г) </a:t>
                      </a:r>
                      <a:r>
                        <a:rPr lang="ru-RU" sz="4400" b="1" i="1" dirty="0" smtClean="0"/>
                        <a:t>тумба</a:t>
                      </a:r>
                    </a:p>
                    <a:p>
                      <a:r>
                        <a:rPr lang="ru-RU" sz="4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д) </a:t>
                      </a:r>
                      <a:r>
                        <a:rPr lang="ru-RU" sz="4400" b="1" i="1" dirty="0" smtClean="0"/>
                        <a:t>ваза</a:t>
                      </a:r>
                      <a:endParaRPr lang="ru-RU" sz="4400" b="1" i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6. Найди ошибку:</a:t>
            </a:r>
            <a:endParaRPr lang="ru-RU" sz="36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714356"/>
          <a:ext cx="4214842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1 вариант</a:t>
                      </a:r>
                      <a:endParaRPr lang="ru-RU" sz="3600" dirty="0"/>
                    </a:p>
                  </a:txBody>
                  <a:tcPr/>
                </a:tc>
              </a:tr>
              <a:tr h="528927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600" dirty="0" smtClean="0"/>
                        <a:t>А)          б)           в)</a:t>
                      </a:r>
                      <a:endParaRPr lang="ru-RU" sz="3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285720" y="2357430"/>
            <a:ext cx="71438" cy="214314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иагональная полоса 8"/>
          <p:cNvSpPr/>
          <p:nvPr/>
        </p:nvSpPr>
        <p:spPr>
          <a:xfrm flipV="1">
            <a:off x="214282" y="4357694"/>
            <a:ext cx="428628" cy="71438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3000372"/>
            <a:ext cx="785818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 rot="10985778">
            <a:off x="786106" y="2940443"/>
            <a:ext cx="43572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1785918" y="2357430"/>
            <a:ext cx="71438" cy="214314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иагональная полоса 16"/>
          <p:cNvSpPr/>
          <p:nvPr/>
        </p:nvSpPr>
        <p:spPr>
          <a:xfrm flipV="1">
            <a:off x="1714480" y="4357694"/>
            <a:ext cx="428628" cy="71438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43042" y="3000372"/>
            <a:ext cx="785818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Арка 18"/>
          <p:cNvSpPr/>
          <p:nvPr/>
        </p:nvSpPr>
        <p:spPr>
          <a:xfrm rot="10985778">
            <a:off x="2364198" y="2940510"/>
            <a:ext cx="43572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2500298" y="2571744"/>
            <a:ext cx="252950" cy="1517935"/>
          </a:xfrm>
          <a:custGeom>
            <a:avLst/>
            <a:gdLst>
              <a:gd name="connsiteX0" fmla="*/ 73674 w 304786"/>
              <a:gd name="connsiteY0" fmla="*/ 172497 h 1237622"/>
              <a:gd name="connsiteX1" fmla="*/ 93771 w 304786"/>
              <a:gd name="connsiteY1" fmla="*/ 1197429 h 1237622"/>
              <a:gd name="connsiteX2" fmla="*/ 123916 w 304786"/>
              <a:gd name="connsiteY2" fmla="*/ 1207477 h 1237622"/>
              <a:gd name="connsiteX3" fmla="*/ 174158 w 304786"/>
              <a:gd name="connsiteY3" fmla="*/ 1237622 h 1237622"/>
              <a:gd name="connsiteX4" fmla="*/ 244496 w 304786"/>
              <a:gd name="connsiteY4" fmla="*/ 1217525 h 1237622"/>
              <a:gd name="connsiteX5" fmla="*/ 254545 w 304786"/>
              <a:gd name="connsiteY5" fmla="*/ 1187380 h 1237622"/>
              <a:gd name="connsiteX6" fmla="*/ 264593 w 304786"/>
              <a:gd name="connsiteY6" fmla="*/ 745253 h 1237622"/>
              <a:gd name="connsiteX7" fmla="*/ 274641 w 304786"/>
              <a:gd name="connsiteY7" fmla="*/ 182545 h 1237622"/>
              <a:gd name="connsiteX8" fmla="*/ 304786 w 304786"/>
              <a:gd name="connsiteY8" fmla="*/ 162448 h 1237622"/>
              <a:gd name="connsiteX9" fmla="*/ 274641 w 304786"/>
              <a:gd name="connsiteY9" fmla="*/ 152400 h 1237622"/>
              <a:gd name="connsiteX10" fmla="*/ 13384 w 304786"/>
              <a:gd name="connsiteY10" fmla="*/ 162448 h 1237622"/>
              <a:gd name="connsiteX11" fmla="*/ 73674 w 304786"/>
              <a:gd name="connsiteY11" fmla="*/ 172497 h 123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86" h="1237622">
                <a:moveTo>
                  <a:pt x="73674" y="172497"/>
                </a:moveTo>
                <a:cubicBezTo>
                  <a:pt x="87072" y="344994"/>
                  <a:pt x="45534" y="15607"/>
                  <a:pt x="93771" y="1197429"/>
                </a:cubicBezTo>
                <a:cubicBezTo>
                  <a:pt x="94203" y="1208012"/>
                  <a:pt x="114442" y="1202740"/>
                  <a:pt x="123916" y="1207477"/>
                </a:cubicBezTo>
                <a:cubicBezTo>
                  <a:pt x="141385" y="1216211"/>
                  <a:pt x="157411" y="1227574"/>
                  <a:pt x="174158" y="1237622"/>
                </a:cubicBezTo>
                <a:cubicBezTo>
                  <a:pt x="174509" y="1237534"/>
                  <a:pt x="239689" y="1222332"/>
                  <a:pt x="244496" y="1217525"/>
                </a:cubicBezTo>
                <a:cubicBezTo>
                  <a:pt x="251986" y="1210035"/>
                  <a:pt x="251195" y="1197428"/>
                  <a:pt x="254545" y="1187380"/>
                </a:cubicBezTo>
                <a:cubicBezTo>
                  <a:pt x="257894" y="1040004"/>
                  <a:pt x="261645" y="892637"/>
                  <a:pt x="264593" y="745253"/>
                </a:cubicBezTo>
                <a:cubicBezTo>
                  <a:pt x="268344" y="557691"/>
                  <a:pt x="261734" y="369700"/>
                  <a:pt x="274641" y="182545"/>
                </a:cubicBezTo>
                <a:cubicBezTo>
                  <a:pt x="275472" y="170497"/>
                  <a:pt x="294738" y="169147"/>
                  <a:pt x="304786" y="162448"/>
                </a:cubicBezTo>
                <a:cubicBezTo>
                  <a:pt x="294738" y="159099"/>
                  <a:pt x="285233" y="152400"/>
                  <a:pt x="274641" y="152400"/>
                </a:cubicBezTo>
                <a:cubicBezTo>
                  <a:pt x="187491" y="152400"/>
                  <a:pt x="100444" y="158491"/>
                  <a:pt x="13384" y="162448"/>
                </a:cubicBezTo>
                <a:cubicBezTo>
                  <a:pt x="0" y="163056"/>
                  <a:pt x="60276" y="0"/>
                  <a:pt x="73674" y="17249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Арка 20"/>
          <p:cNvSpPr/>
          <p:nvPr/>
        </p:nvSpPr>
        <p:spPr>
          <a:xfrm>
            <a:off x="2357422" y="2857496"/>
            <a:ext cx="428628" cy="35719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3214678" y="2357430"/>
            <a:ext cx="71438" cy="214314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071802" y="3000372"/>
            <a:ext cx="785818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Арка 23"/>
          <p:cNvSpPr/>
          <p:nvPr/>
        </p:nvSpPr>
        <p:spPr>
          <a:xfrm rot="10985778">
            <a:off x="3792958" y="2940510"/>
            <a:ext cx="43572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Диагональная полоса 24"/>
          <p:cNvSpPr/>
          <p:nvPr/>
        </p:nvSpPr>
        <p:spPr>
          <a:xfrm flipV="1">
            <a:off x="3143240" y="4357694"/>
            <a:ext cx="428628" cy="71438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3857620" y="1785926"/>
            <a:ext cx="252950" cy="1517935"/>
          </a:xfrm>
          <a:custGeom>
            <a:avLst/>
            <a:gdLst>
              <a:gd name="connsiteX0" fmla="*/ 73674 w 304786"/>
              <a:gd name="connsiteY0" fmla="*/ 172497 h 1237622"/>
              <a:gd name="connsiteX1" fmla="*/ 93771 w 304786"/>
              <a:gd name="connsiteY1" fmla="*/ 1197429 h 1237622"/>
              <a:gd name="connsiteX2" fmla="*/ 123916 w 304786"/>
              <a:gd name="connsiteY2" fmla="*/ 1207477 h 1237622"/>
              <a:gd name="connsiteX3" fmla="*/ 174158 w 304786"/>
              <a:gd name="connsiteY3" fmla="*/ 1237622 h 1237622"/>
              <a:gd name="connsiteX4" fmla="*/ 244496 w 304786"/>
              <a:gd name="connsiteY4" fmla="*/ 1217525 h 1237622"/>
              <a:gd name="connsiteX5" fmla="*/ 254545 w 304786"/>
              <a:gd name="connsiteY5" fmla="*/ 1187380 h 1237622"/>
              <a:gd name="connsiteX6" fmla="*/ 264593 w 304786"/>
              <a:gd name="connsiteY6" fmla="*/ 745253 h 1237622"/>
              <a:gd name="connsiteX7" fmla="*/ 274641 w 304786"/>
              <a:gd name="connsiteY7" fmla="*/ 182545 h 1237622"/>
              <a:gd name="connsiteX8" fmla="*/ 304786 w 304786"/>
              <a:gd name="connsiteY8" fmla="*/ 162448 h 1237622"/>
              <a:gd name="connsiteX9" fmla="*/ 274641 w 304786"/>
              <a:gd name="connsiteY9" fmla="*/ 152400 h 1237622"/>
              <a:gd name="connsiteX10" fmla="*/ 13384 w 304786"/>
              <a:gd name="connsiteY10" fmla="*/ 162448 h 1237622"/>
              <a:gd name="connsiteX11" fmla="*/ 73674 w 304786"/>
              <a:gd name="connsiteY11" fmla="*/ 172497 h 123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86" h="1237622">
                <a:moveTo>
                  <a:pt x="73674" y="172497"/>
                </a:moveTo>
                <a:cubicBezTo>
                  <a:pt x="87072" y="344994"/>
                  <a:pt x="45534" y="15607"/>
                  <a:pt x="93771" y="1197429"/>
                </a:cubicBezTo>
                <a:cubicBezTo>
                  <a:pt x="94203" y="1208012"/>
                  <a:pt x="114442" y="1202740"/>
                  <a:pt x="123916" y="1207477"/>
                </a:cubicBezTo>
                <a:cubicBezTo>
                  <a:pt x="141385" y="1216211"/>
                  <a:pt x="157411" y="1227574"/>
                  <a:pt x="174158" y="1237622"/>
                </a:cubicBezTo>
                <a:cubicBezTo>
                  <a:pt x="174509" y="1237534"/>
                  <a:pt x="239689" y="1222332"/>
                  <a:pt x="244496" y="1217525"/>
                </a:cubicBezTo>
                <a:cubicBezTo>
                  <a:pt x="251986" y="1210035"/>
                  <a:pt x="251195" y="1197428"/>
                  <a:pt x="254545" y="1187380"/>
                </a:cubicBezTo>
                <a:cubicBezTo>
                  <a:pt x="257894" y="1040004"/>
                  <a:pt x="261645" y="892637"/>
                  <a:pt x="264593" y="745253"/>
                </a:cubicBezTo>
                <a:cubicBezTo>
                  <a:pt x="268344" y="557691"/>
                  <a:pt x="261734" y="369700"/>
                  <a:pt x="274641" y="182545"/>
                </a:cubicBezTo>
                <a:cubicBezTo>
                  <a:pt x="275472" y="170497"/>
                  <a:pt x="294738" y="169147"/>
                  <a:pt x="304786" y="162448"/>
                </a:cubicBezTo>
                <a:cubicBezTo>
                  <a:pt x="294738" y="159099"/>
                  <a:pt x="285233" y="152400"/>
                  <a:pt x="274641" y="152400"/>
                </a:cubicBezTo>
                <a:cubicBezTo>
                  <a:pt x="187491" y="152400"/>
                  <a:pt x="100444" y="158491"/>
                  <a:pt x="13384" y="162448"/>
                </a:cubicBezTo>
                <a:cubicBezTo>
                  <a:pt x="0" y="163056"/>
                  <a:pt x="60276" y="0"/>
                  <a:pt x="73674" y="17249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857224" y="2285992"/>
            <a:ext cx="252950" cy="1517935"/>
          </a:xfrm>
          <a:custGeom>
            <a:avLst/>
            <a:gdLst>
              <a:gd name="connsiteX0" fmla="*/ 73674 w 304786"/>
              <a:gd name="connsiteY0" fmla="*/ 172497 h 1237622"/>
              <a:gd name="connsiteX1" fmla="*/ 93771 w 304786"/>
              <a:gd name="connsiteY1" fmla="*/ 1197429 h 1237622"/>
              <a:gd name="connsiteX2" fmla="*/ 123916 w 304786"/>
              <a:gd name="connsiteY2" fmla="*/ 1207477 h 1237622"/>
              <a:gd name="connsiteX3" fmla="*/ 174158 w 304786"/>
              <a:gd name="connsiteY3" fmla="*/ 1237622 h 1237622"/>
              <a:gd name="connsiteX4" fmla="*/ 244496 w 304786"/>
              <a:gd name="connsiteY4" fmla="*/ 1217525 h 1237622"/>
              <a:gd name="connsiteX5" fmla="*/ 254545 w 304786"/>
              <a:gd name="connsiteY5" fmla="*/ 1187380 h 1237622"/>
              <a:gd name="connsiteX6" fmla="*/ 264593 w 304786"/>
              <a:gd name="connsiteY6" fmla="*/ 745253 h 1237622"/>
              <a:gd name="connsiteX7" fmla="*/ 274641 w 304786"/>
              <a:gd name="connsiteY7" fmla="*/ 182545 h 1237622"/>
              <a:gd name="connsiteX8" fmla="*/ 304786 w 304786"/>
              <a:gd name="connsiteY8" fmla="*/ 162448 h 1237622"/>
              <a:gd name="connsiteX9" fmla="*/ 274641 w 304786"/>
              <a:gd name="connsiteY9" fmla="*/ 152400 h 1237622"/>
              <a:gd name="connsiteX10" fmla="*/ 13384 w 304786"/>
              <a:gd name="connsiteY10" fmla="*/ 162448 h 1237622"/>
              <a:gd name="connsiteX11" fmla="*/ 73674 w 304786"/>
              <a:gd name="connsiteY11" fmla="*/ 172497 h 123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86" h="1237622">
                <a:moveTo>
                  <a:pt x="73674" y="172497"/>
                </a:moveTo>
                <a:cubicBezTo>
                  <a:pt x="87072" y="344994"/>
                  <a:pt x="45534" y="15607"/>
                  <a:pt x="93771" y="1197429"/>
                </a:cubicBezTo>
                <a:cubicBezTo>
                  <a:pt x="94203" y="1208012"/>
                  <a:pt x="114442" y="1202740"/>
                  <a:pt x="123916" y="1207477"/>
                </a:cubicBezTo>
                <a:cubicBezTo>
                  <a:pt x="141385" y="1216211"/>
                  <a:pt x="157411" y="1227574"/>
                  <a:pt x="174158" y="1237622"/>
                </a:cubicBezTo>
                <a:cubicBezTo>
                  <a:pt x="174509" y="1237534"/>
                  <a:pt x="239689" y="1222332"/>
                  <a:pt x="244496" y="1217525"/>
                </a:cubicBezTo>
                <a:cubicBezTo>
                  <a:pt x="251986" y="1210035"/>
                  <a:pt x="251195" y="1197428"/>
                  <a:pt x="254545" y="1187380"/>
                </a:cubicBezTo>
                <a:cubicBezTo>
                  <a:pt x="257894" y="1040004"/>
                  <a:pt x="261645" y="892637"/>
                  <a:pt x="264593" y="745253"/>
                </a:cubicBezTo>
                <a:cubicBezTo>
                  <a:pt x="268344" y="557691"/>
                  <a:pt x="261734" y="369700"/>
                  <a:pt x="274641" y="182545"/>
                </a:cubicBezTo>
                <a:cubicBezTo>
                  <a:pt x="275472" y="170497"/>
                  <a:pt x="294738" y="169147"/>
                  <a:pt x="304786" y="162448"/>
                </a:cubicBezTo>
                <a:cubicBezTo>
                  <a:pt x="294738" y="159099"/>
                  <a:pt x="285233" y="152400"/>
                  <a:pt x="274641" y="152400"/>
                </a:cubicBezTo>
                <a:cubicBezTo>
                  <a:pt x="187491" y="152400"/>
                  <a:pt x="100444" y="158491"/>
                  <a:pt x="13384" y="162448"/>
                </a:cubicBezTo>
                <a:cubicBezTo>
                  <a:pt x="0" y="163056"/>
                  <a:pt x="60276" y="0"/>
                  <a:pt x="73674" y="17249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Арка 31"/>
          <p:cNvSpPr/>
          <p:nvPr/>
        </p:nvSpPr>
        <p:spPr>
          <a:xfrm>
            <a:off x="3786182" y="2857496"/>
            <a:ext cx="428628" cy="35719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357686" y="714356"/>
          <a:ext cx="4643470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</a:tblGrid>
              <a:tr h="694873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2 вариант</a:t>
                      </a:r>
                      <a:endParaRPr lang="ru-RU" sz="3600" dirty="0"/>
                    </a:p>
                  </a:txBody>
                  <a:tcPr/>
                </a:tc>
              </a:tr>
              <a:tr h="523448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600" baseline="0" dirty="0" smtClean="0"/>
                        <a:t>   а)           б)         в)</a:t>
                      </a:r>
                      <a:endParaRPr lang="ru-RU" sz="36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Арка 33"/>
          <p:cNvSpPr/>
          <p:nvPr/>
        </p:nvSpPr>
        <p:spPr>
          <a:xfrm>
            <a:off x="785786" y="2857496"/>
            <a:ext cx="428628" cy="357190"/>
          </a:xfrm>
          <a:prstGeom prst="blockArc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Диагональная полоса 35"/>
          <p:cNvSpPr/>
          <p:nvPr/>
        </p:nvSpPr>
        <p:spPr>
          <a:xfrm flipV="1">
            <a:off x="4786314" y="4286256"/>
            <a:ext cx="428628" cy="71438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43438" y="3000372"/>
            <a:ext cx="785818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Арка 37"/>
          <p:cNvSpPr/>
          <p:nvPr/>
        </p:nvSpPr>
        <p:spPr>
          <a:xfrm>
            <a:off x="5357818" y="2857496"/>
            <a:ext cx="428628" cy="35719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 rot="10985778">
            <a:off x="792562" y="2940510"/>
            <a:ext cx="43572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 rot="10985778">
            <a:off x="5358149" y="2940335"/>
            <a:ext cx="44217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Арка 45"/>
          <p:cNvSpPr/>
          <p:nvPr/>
        </p:nvSpPr>
        <p:spPr>
          <a:xfrm rot="10985778">
            <a:off x="6793349" y="2940683"/>
            <a:ext cx="44217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Арка 47"/>
          <p:cNvSpPr/>
          <p:nvPr/>
        </p:nvSpPr>
        <p:spPr>
          <a:xfrm>
            <a:off x="8215338" y="2857496"/>
            <a:ext cx="428628" cy="35719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Полилиния 48"/>
          <p:cNvSpPr/>
          <p:nvPr/>
        </p:nvSpPr>
        <p:spPr>
          <a:xfrm>
            <a:off x="6786578" y="2428868"/>
            <a:ext cx="500066" cy="694690"/>
          </a:xfrm>
          <a:custGeom>
            <a:avLst/>
            <a:gdLst>
              <a:gd name="connsiteX0" fmla="*/ 50242 w 363745"/>
              <a:gd name="connsiteY0" fmla="*/ 0 h 694690"/>
              <a:gd name="connsiteX1" fmla="*/ 60290 w 363745"/>
              <a:gd name="connsiteY1" fmla="*/ 653143 h 694690"/>
              <a:gd name="connsiteX2" fmla="*/ 90435 w 363745"/>
              <a:gd name="connsiteY2" fmla="*/ 683288 h 694690"/>
              <a:gd name="connsiteX3" fmla="*/ 120580 w 363745"/>
              <a:gd name="connsiteY3" fmla="*/ 693336 h 694690"/>
              <a:gd name="connsiteX4" fmla="*/ 261257 w 363745"/>
              <a:gd name="connsiteY4" fmla="*/ 683288 h 694690"/>
              <a:gd name="connsiteX5" fmla="*/ 281354 w 363745"/>
              <a:gd name="connsiteY5" fmla="*/ 653143 h 694690"/>
              <a:gd name="connsiteX6" fmla="*/ 291402 w 363745"/>
              <a:gd name="connsiteY6" fmla="*/ 502418 h 694690"/>
              <a:gd name="connsiteX7" fmla="*/ 301451 w 363745"/>
              <a:gd name="connsiteY7" fmla="*/ 472273 h 694690"/>
              <a:gd name="connsiteX8" fmla="*/ 281354 w 363745"/>
              <a:gd name="connsiteY8" fmla="*/ 542611 h 694690"/>
              <a:gd name="connsiteX9" fmla="*/ 281354 w 363745"/>
              <a:gd name="connsiteY9" fmla="*/ 371789 h 694690"/>
              <a:gd name="connsiteX10" fmla="*/ 291402 w 363745"/>
              <a:gd name="connsiteY10" fmla="*/ 40194 h 694690"/>
              <a:gd name="connsiteX11" fmla="*/ 321547 w 363745"/>
              <a:gd name="connsiteY11" fmla="*/ 30145 h 694690"/>
              <a:gd name="connsiteX12" fmla="*/ 351692 w 363745"/>
              <a:gd name="connsiteY12" fmla="*/ 10048 h 694690"/>
              <a:gd name="connsiteX13" fmla="*/ 0 w 363745"/>
              <a:gd name="connsiteY13" fmla="*/ 10048 h 6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3745" h="694690">
                <a:moveTo>
                  <a:pt x="50242" y="0"/>
                </a:moveTo>
                <a:cubicBezTo>
                  <a:pt x="53591" y="217714"/>
                  <a:pt x="47504" y="435779"/>
                  <a:pt x="60290" y="653143"/>
                </a:cubicBezTo>
                <a:cubicBezTo>
                  <a:pt x="61124" y="667329"/>
                  <a:pt x="78611" y="675405"/>
                  <a:pt x="90435" y="683288"/>
                </a:cubicBezTo>
                <a:cubicBezTo>
                  <a:pt x="99248" y="689163"/>
                  <a:pt x="110532" y="689987"/>
                  <a:pt x="120580" y="693336"/>
                </a:cubicBezTo>
                <a:cubicBezTo>
                  <a:pt x="167472" y="689987"/>
                  <a:pt x="215649" y="694690"/>
                  <a:pt x="261257" y="683288"/>
                </a:cubicBezTo>
                <a:cubicBezTo>
                  <a:pt x="272973" y="680359"/>
                  <a:pt x="279369" y="665055"/>
                  <a:pt x="281354" y="653143"/>
                </a:cubicBezTo>
                <a:cubicBezTo>
                  <a:pt x="289632" y="603475"/>
                  <a:pt x="285841" y="552463"/>
                  <a:pt x="291402" y="502418"/>
                </a:cubicBezTo>
                <a:cubicBezTo>
                  <a:pt x="292572" y="491891"/>
                  <a:pt x="301451" y="461681"/>
                  <a:pt x="301451" y="472273"/>
                </a:cubicBezTo>
                <a:cubicBezTo>
                  <a:pt x="301451" y="484886"/>
                  <a:pt x="286091" y="528398"/>
                  <a:pt x="281354" y="542611"/>
                </a:cubicBezTo>
                <a:cubicBezTo>
                  <a:pt x="255567" y="465249"/>
                  <a:pt x="274424" y="534649"/>
                  <a:pt x="281354" y="371789"/>
                </a:cubicBezTo>
                <a:cubicBezTo>
                  <a:pt x="286055" y="261307"/>
                  <a:pt x="278482" y="150019"/>
                  <a:pt x="291402" y="40194"/>
                </a:cubicBezTo>
                <a:cubicBezTo>
                  <a:pt x="292640" y="29675"/>
                  <a:pt x="312073" y="34882"/>
                  <a:pt x="321547" y="30145"/>
                </a:cubicBezTo>
                <a:cubicBezTo>
                  <a:pt x="332349" y="24744"/>
                  <a:pt x="363745" y="10801"/>
                  <a:pt x="351692" y="10048"/>
                </a:cubicBezTo>
                <a:cubicBezTo>
                  <a:pt x="234690" y="2735"/>
                  <a:pt x="117231" y="10048"/>
                  <a:pt x="0" y="10048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Арка 49"/>
          <p:cNvSpPr/>
          <p:nvPr/>
        </p:nvSpPr>
        <p:spPr>
          <a:xfrm>
            <a:off x="6786578" y="2857496"/>
            <a:ext cx="428628" cy="35719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Пятиугольник 50"/>
          <p:cNvSpPr/>
          <p:nvPr/>
        </p:nvSpPr>
        <p:spPr>
          <a:xfrm>
            <a:off x="4857752" y="2285992"/>
            <a:ext cx="71438" cy="214314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ятиугольник 51"/>
          <p:cNvSpPr/>
          <p:nvPr/>
        </p:nvSpPr>
        <p:spPr>
          <a:xfrm>
            <a:off x="6286512" y="2285992"/>
            <a:ext cx="71438" cy="214314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ятиугольник 52"/>
          <p:cNvSpPr/>
          <p:nvPr/>
        </p:nvSpPr>
        <p:spPr>
          <a:xfrm>
            <a:off x="7643834" y="2285992"/>
            <a:ext cx="71438" cy="214314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иагональная полоса 53"/>
          <p:cNvSpPr/>
          <p:nvPr/>
        </p:nvSpPr>
        <p:spPr>
          <a:xfrm flipV="1">
            <a:off x="6215074" y="4286256"/>
            <a:ext cx="428628" cy="71438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Диагональная полоса 54"/>
          <p:cNvSpPr/>
          <p:nvPr/>
        </p:nvSpPr>
        <p:spPr>
          <a:xfrm flipV="1">
            <a:off x="7572396" y="4286256"/>
            <a:ext cx="428628" cy="71438"/>
          </a:xfrm>
          <a:prstGeom prst="diagStrip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072198" y="3000372"/>
            <a:ext cx="785818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7500958" y="3000372"/>
            <a:ext cx="785818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Арка 57"/>
          <p:cNvSpPr/>
          <p:nvPr/>
        </p:nvSpPr>
        <p:spPr>
          <a:xfrm rot="10985778">
            <a:off x="8222109" y="2940684"/>
            <a:ext cx="44217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8072462" y="2928934"/>
            <a:ext cx="857256" cy="428628"/>
          </a:xfrm>
          <a:custGeom>
            <a:avLst/>
            <a:gdLst>
              <a:gd name="connsiteX0" fmla="*/ 47393 w 352884"/>
              <a:gd name="connsiteY0" fmla="*/ 85361 h 841624"/>
              <a:gd name="connsiteX1" fmla="*/ 57441 w 352884"/>
              <a:gd name="connsiteY1" fmla="*/ 396860 h 841624"/>
              <a:gd name="connsiteX2" fmla="*/ 77538 w 352884"/>
              <a:gd name="connsiteY2" fmla="*/ 617924 h 841624"/>
              <a:gd name="connsiteX3" fmla="*/ 107683 w 352884"/>
              <a:gd name="connsiteY3" fmla="*/ 607876 h 841624"/>
              <a:gd name="connsiteX4" fmla="*/ 258408 w 352884"/>
              <a:gd name="connsiteY4" fmla="*/ 627972 h 841624"/>
              <a:gd name="connsiteX5" fmla="*/ 288553 w 352884"/>
              <a:gd name="connsiteY5" fmla="*/ 306425 h 841624"/>
              <a:gd name="connsiteX6" fmla="*/ 298601 w 352884"/>
              <a:gd name="connsiteY6" fmla="*/ 256183 h 841624"/>
              <a:gd name="connsiteX7" fmla="*/ 268456 w 352884"/>
              <a:gd name="connsiteY7" fmla="*/ 155700 h 841624"/>
              <a:gd name="connsiteX8" fmla="*/ 218214 w 352884"/>
              <a:gd name="connsiteY8" fmla="*/ 125555 h 841624"/>
              <a:gd name="connsiteX9" fmla="*/ 198118 w 352884"/>
              <a:gd name="connsiteY9" fmla="*/ 597827 h 841624"/>
              <a:gd name="connsiteX10" fmla="*/ 167973 w 352884"/>
              <a:gd name="connsiteY10" fmla="*/ 135603 h 841624"/>
              <a:gd name="connsiteX11" fmla="*/ 67489 w 352884"/>
              <a:gd name="connsiteY11" fmla="*/ 145652 h 841624"/>
              <a:gd name="connsiteX12" fmla="*/ 77538 w 352884"/>
              <a:gd name="connsiteY12" fmla="*/ 477247 h 841624"/>
              <a:gd name="connsiteX13" fmla="*/ 87586 w 352884"/>
              <a:gd name="connsiteY13" fmla="*/ 507392 h 841624"/>
              <a:gd name="connsiteX14" fmla="*/ 127779 w 352884"/>
              <a:gd name="connsiteY14" fmla="*/ 537537 h 841624"/>
              <a:gd name="connsiteX15" fmla="*/ 238311 w 352884"/>
              <a:gd name="connsiteY15" fmla="*/ 567682 h 841624"/>
              <a:gd name="connsiteX16" fmla="*/ 258408 w 352884"/>
              <a:gd name="connsiteY16" fmla="*/ 507392 h 841624"/>
              <a:gd name="connsiteX17" fmla="*/ 208166 w 352884"/>
              <a:gd name="connsiteY17" fmla="*/ 497344 h 841624"/>
              <a:gd name="connsiteX18" fmla="*/ 77538 w 352884"/>
              <a:gd name="connsiteY18" fmla="*/ 487296 h 841624"/>
              <a:gd name="connsiteX19" fmla="*/ 87586 w 352884"/>
              <a:gd name="connsiteY19" fmla="*/ 457150 h 841624"/>
              <a:gd name="connsiteX20" fmla="*/ 157924 w 352884"/>
              <a:gd name="connsiteY20" fmla="*/ 427005 h 841624"/>
              <a:gd name="connsiteX21" fmla="*/ 258408 w 352884"/>
              <a:gd name="connsiteY21" fmla="*/ 437054 h 841624"/>
              <a:gd name="connsiteX22" fmla="*/ 288553 w 352884"/>
              <a:gd name="connsiteY22" fmla="*/ 427005 h 841624"/>
              <a:gd name="connsiteX23" fmla="*/ 248360 w 352884"/>
              <a:gd name="connsiteY23" fmla="*/ 416957 h 841624"/>
              <a:gd name="connsiteX24" fmla="*/ 218214 w 352884"/>
              <a:gd name="connsiteY24" fmla="*/ 406909 h 841624"/>
              <a:gd name="connsiteX25" fmla="*/ 127779 w 352884"/>
              <a:gd name="connsiteY25" fmla="*/ 386812 h 841624"/>
              <a:gd name="connsiteX26" fmla="*/ 37344 w 352884"/>
              <a:gd name="connsiteY26" fmla="*/ 366715 h 841624"/>
              <a:gd name="connsiteX27" fmla="*/ 97634 w 352884"/>
              <a:gd name="connsiteY27" fmla="*/ 336570 h 841624"/>
              <a:gd name="connsiteX28" fmla="*/ 127779 w 352884"/>
              <a:gd name="connsiteY28" fmla="*/ 326522 h 841624"/>
              <a:gd name="connsiteX29" fmla="*/ 238311 w 352884"/>
              <a:gd name="connsiteY29" fmla="*/ 306425 h 841624"/>
              <a:gd name="connsiteX30" fmla="*/ 147876 w 352884"/>
              <a:gd name="connsiteY30" fmla="*/ 286328 h 841624"/>
              <a:gd name="connsiteX31" fmla="*/ 117731 w 352884"/>
              <a:gd name="connsiteY31" fmla="*/ 276280 h 841624"/>
              <a:gd name="connsiteX32" fmla="*/ 57441 w 352884"/>
              <a:gd name="connsiteY32" fmla="*/ 266232 h 841624"/>
              <a:gd name="connsiteX33" fmla="*/ 107683 w 352884"/>
              <a:gd name="connsiteY33" fmla="*/ 195893 h 841624"/>
              <a:gd name="connsiteX34" fmla="*/ 147876 w 352884"/>
              <a:gd name="connsiteY34" fmla="*/ 185845 h 841624"/>
              <a:gd name="connsiteX35" fmla="*/ 178021 w 352884"/>
              <a:gd name="connsiteY35" fmla="*/ 195893 h 841624"/>
              <a:gd name="connsiteX36" fmla="*/ 258408 w 352884"/>
              <a:gd name="connsiteY36" fmla="*/ 215990 h 841624"/>
              <a:gd name="connsiteX37" fmla="*/ 308650 w 352884"/>
              <a:gd name="connsiteY37" fmla="*/ 236087 h 841624"/>
              <a:gd name="connsiteX38" fmla="*/ 288553 w 352884"/>
              <a:gd name="connsiteY38" fmla="*/ 155700 h 841624"/>
              <a:gd name="connsiteX39" fmla="*/ 268456 w 352884"/>
              <a:gd name="connsiteY39" fmla="*/ 125555 h 841624"/>
              <a:gd name="connsiteX40" fmla="*/ 188069 w 352884"/>
              <a:gd name="connsiteY40" fmla="*/ 105458 h 841624"/>
              <a:gd name="connsiteX41" fmla="*/ 57441 w 352884"/>
              <a:gd name="connsiteY41" fmla="*/ 115507 h 841624"/>
              <a:gd name="connsiteX42" fmla="*/ 37344 w 352884"/>
              <a:gd name="connsiteY42" fmla="*/ 85361 h 841624"/>
              <a:gd name="connsiteX43" fmla="*/ 57441 w 352884"/>
              <a:gd name="connsiteY43" fmla="*/ 55216 h 841624"/>
              <a:gd name="connsiteX44" fmla="*/ 278505 w 352884"/>
              <a:gd name="connsiteY44" fmla="*/ 95410 h 841624"/>
              <a:gd name="connsiteX45" fmla="*/ 268456 w 352884"/>
              <a:gd name="connsiteY45" fmla="*/ 125555 h 841624"/>
              <a:gd name="connsiteX46" fmla="*/ 258408 w 352884"/>
              <a:gd name="connsiteY46" fmla="*/ 276280 h 84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52884" h="841624">
                <a:moveTo>
                  <a:pt x="47393" y="85361"/>
                </a:moveTo>
                <a:cubicBezTo>
                  <a:pt x="50742" y="189194"/>
                  <a:pt x="53024" y="293067"/>
                  <a:pt x="57441" y="396860"/>
                </a:cubicBezTo>
                <a:cubicBezTo>
                  <a:pt x="63909" y="548866"/>
                  <a:pt x="60501" y="515711"/>
                  <a:pt x="77538" y="617924"/>
                </a:cubicBezTo>
                <a:cubicBezTo>
                  <a:pt x="87586" y="614575"/>
                  <a:pt x="97091" y="607876"/>
                  <a:pt x="107683" y="607876"/>
                </a:cubicBezTo>
                <a:cubicBezTo>
                  <a:pt x="206034" y="607876"/>
                  <a:pt x="198609" y="608040"/>
                  <a:pt x="258408" y="627972"/>
                </a:cubicBezTo>
                <a:cubicBezTo>
                  <a:pt x="333425" y="515449"/>
                  <a:pt x="269988" y="622048"/>
                  <a:pt x="288553" y="306425"/>
                </a:cubicBezTo>
                <a:cubicBezTo>
                  <a:pt x="289556" y="289376"/>
                  <a:pt x="295252" y="272930"/>
                  <a:pt x="298601" y="256183"/>
                </a:cubicBezTo>
                <a:cubicBezTo>
                  <a:pt x="288553" y="222689"/>
                  <a:pt x="286783" y="185482"/>
                  <a:pt x="268456" y="155700"/>
                </a:cubicBezTo>
                <a:cubicBezTo>
                  <a:pt x="258220" y="139067"/>
                  <a:pt x="221283" y="106267"/>
                  <a:pt x="218214" y="125555"/>
                </a:cubicBezTo>
                <a:cubicBezTo>
                  <a:pt x="193458" y="281165"/>
                  <a:pt x="204817" y="440403"/>
                  <a:pt x="198118" y="597827"/>
                </a:cubicBezTo>
                <a:cubicBezTo>
                  <a:pt x="83472" y="425861"/>
                  <a:pt x="352884" y="841624"/>
                  <a:pt x="167973" y="135603"/>
                </a:cubicBezTo>
                <a:cubicBezTo>
                  <a:pt x="159444" y="103040"/>
                  <a:pt x="100984" y="142302"/>
                  <a:pt x="67489" y="145652"/>
                </a:cubicBezTo>
                <a:cubicBezTo>
                  <a:pt x="70839" y="256184"/>
                  <a:pt x="71404" y="366835"/>
                  <a:pt x="77538" y="477247"/>
                </a:cubicBezTo>
                <a:cubicBezTo>
                  <a:pt x="78126" y="487823"/>
                  <a:pt x="80805" y="499255"/>
                  <a:pt x="87586" y="507392"/>
                </a:cubicBezTo>
                <a:cubicBezTo>
                  <a:pt x="98307" y="520258"/>
                  <a:pt x="112533" y="530607"/>
                  <a:pt x="127779" y="537537"/>
                </a:cubicBezTo>
                <a:cubicBezTo>
                  <a:pt x="142382" y="544175"/>
                  <a:pt x="213547" y="561491"/>
                  <a:pt x="238311" y="567682"/>
                </a:cubicBezTo>
                <a:cubicBezTo>
                  <a:pt x="262098" y="559753"/>
                  <a:pt x="306911" y="555895"/>
                  <a:pt x="258408" y="507392"/>
                </a:cubicBezTo>
                <a:cubicBezTo>
                  <a:pt x="246331" y="495315"/>
                  <a:pt x="225141" y="499230"/>
                  <a:pt x="208166" y="497344"/>
                </a:cubicBezTo>
                <a:cubicBezTo>
                  <a:pt x="164762" y="492521"/>
                  <a:pt x="121081" y="490645"/>
                  <a:pt x="77538" y="487296"/>
                </a:cubicBezTo>
                <a:cubicBezTo>
                  <a:pt x="80887" y="477247"/>
                  <a:pt x="80096" y="464640"/>
                  <a:pt x="87586" y="457150"/>
                </a:cubicBezTo>
                <a:cubicBezTo>
                  <a:pt x="100000" y="444736"/>
                  <a:pt x="139911" y="433010"/>
                  <a:pt x="157924" y="427005"/>
                </a:cubicBezTo>
                <a:cubicBezTo>
                  <a:pt x="191419" y="430355"/>
                  <a:pt x="224746" y="437054"/>
                  <a:pt x="258408" y="437054"/>
                </a:cubicBezTo>
                <a:cubicBezTo>
                  <a:pt x="269000" y="437054"/>
                  <a:pt x="293290" y="436479"/>
                  <a:pt x="288553" y="427005"/>
                </a:cubicBezTo>
                <a:cubicBezTo>
                  <a:pt x="282377" y="414653"/>
                  <a:pt x="261639" y="420751"/>
                  <a:pt x="248360" y="416957"/>
                </a:cubicBezTo>
                <a:cubicBezTo>
                  <a:pt x="238175" y="414047"/>
                  <a:pt x="228399" y="409819"/>
                  <a:pt x="218214" y="406909"/>
                </a:cubicBezTo>
                <a:cubicBezTo>
                  <a:pt x="175312" y="394651"/>
                  <a:pt x="174423" y="397177"/>
                  <a:pt x="127779" y="386812"/>
                </a:cubicBezTo>
                <a:cubicBezTo>
                  <a:pt x="0" y="358418"/>
                  <a:pt x="188956" y="397039"/>
                  <a:pt x="37344" y="366715"/>
                </a:cubicBezTo>
                <a:cubicBezTo>
                  <a:pt x="113114" y="341459"/>
                  <a:pt x="19718" y="375528"/>
                  <a:pt x="97634" y="336570"/>
                </a:cubicBezTo>
                <a:cubicBezTo>
                  <a:pt x="107108" y="331833"/>
                  <a:pt x="117422" y="328741"/>
                  <a:pt x="127779" y="326522"/>
                </a:cubicBezTo>
                <a:cubicBezTo>
                  <a:pt x="164396" y="318676"/>
                  <a:pt x="201467" y="313124"/>
                  <a:pt x="238311" y="306425"/>
                </a:cubicBezTo>
                <a:cubicBezTo>
                  <a:pt x="203761" y="299515"/>
                  <a:pt x="180999" y="295792"/>
                  <a:pt x="147876" y="286328"/>
                </a:cubicBezTo>
                <a:cubicBezTo>
                  <a:pt x="137692" y="283418"/>
                  <a:pt x="128071" y="278578"/>
                  <a:pt x="117731" y="276280"/>
                </a:cubicBezTo>
                <a:cubicBezTo>
                  <a:pt x="97842" y="271860"/>
                  <a:pt x="77538" y="269581"/>
                  <a:pt x="57441" y="266232"/>
                </a:cubicBezTo>
                <a:cubicBezTo>
                  <a:pt x="79124" y="201184"/>
                  <a:pt x="58323" y="209996"/>
                  <a:pt x="107683" y="195893"/>
                </a:cubicBezTo>
                <a:cubicBezTo>
                  <a:pt x="120962" y="192099"/>
                  <a:pt x="134478" y="189194"/>
                  <a:pt x="147876" y="185845"/>
                </a:cubicBezTo>
                <a:cubicBezTo>
                  <a:pt x="157924" y="189194"/>
                  <a:pt x="167802" y="193106"/>
                  <a:pt x="178021" y="195893"/>
                </a:cubicBezTo>
                <a:cubicBezTo>
                  <a:pt x="204668" y="203160"/>
                  <a:pt x="232763" y="205732"/>
                  <a:pt x="258408" y="215990"/>
                </a:cubicBezTo>
                <a:lnTo>
                  <a:pt x="308650" y="236087"/>
                </a:lnTo>
                <a:cubicBezTo>
                  <a:pt x="304829" y="216982"/>
                  <a:pt x="298851" y="176296"/>
                  <a:pt x="288553" y="155700"/>
                </a:cubicBezTo>
                <a:cubicBezTo>
                  <a:pt x="283152" y="144898"/>
                  <a:pt x="277886" y="133099"/>
                  <a:pt x="268456" y="125555"/>
                </a:cubicBezTo>
                <a:cubicBezTo>
                  <a:pt x="258158" y="117317"/>
                  <a:pt x="190568" y="105958"/>
                  <a:pt x="188069" y="105458"/>
                </a:cubicBezTo>
                <a:cubicBezTo>
                  <a:pt x="144526" y="108808"/>
                  <a:pt x="100729" y="121279"/>
                  <a:pt x="57441" y="115507"/>
                </a:cubicBezTo>
                <a:cubicBezTo>
                  <a:pt x="45470" y="113911"/>
                  <a:pt x="37344" y="97438"/>
                  <a:pt x="37344" y="85361"/>
                </a:cubicBezTo>
                <a:cubicBezTo>
                  <a:pt x="37344" y="73284"/>
                  <a:pt x="50742" y="65264"/>
                  <a:pt x="57441" y="55216"/>
                </a:cubicBezTo>
                <a:cubicBezTo>
                  <a:pt x="64174" y="55537"/>
                  <a:pt x="278505" y="0"/>
                  <a:pt x="278505" y="95410"/>
                </a:cubicBezTo>
                <a:cubicBezTo>
                  <a:pt x="278505" y="106002"/>
                  <a:pt x="271806" y="115507"/>
                  <a:pt x="268456" y="125555"/>
                </a:cubicBezTo>
                <a:cubicBezTo>
                  <a:pt x="279039" y="273703"/>
                  <a:pt x="320554" y="245209"/>
                  <a:pt x="258408" y="276280"/>
                </a:cubicBezTo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8215338" y="2428868"/>
            <a:ext cx="500066" cy="694690"/>
          </a:xfrm>
          <a:custGeom>
            <a:avLst/>
            <a:gdLst>
              <a:gd name="connsiteX0" fmla="*/ 50242 w 363745"/>
              <a:gd name="connsiteY0" fmla="*/ 0 h 694690"/>
              <a:gd name="connsiteX1" fmla="*/ 60290 w 363745"/>
              <a:gd name="connsiteY1" fmla="*/ 653143 h 694690"/>
              <a:gd name="connsiteX2" fmla="*/ 90435 w 363745"/>
              <a:gd name="connsiteY2" fmla="*/ 683288 h 694690"/>
              <a:gd name="connsiteX3" fmla="*/ 120580 w 363745"/>
              <a:gd name="connsiteY3" fmla="*/ 693336 h 694690"/>
              <a:gd name="connsiteX4" fmla="*/ 261257 w 363745"/>
              <a:gd name="connsiteY4" fmla="*/ 683288 h 694690"/>
              <a:gd name="connsiteX5" fmla="*/ 281354 w 363745"/>
              <a:gd name="connsiteY5" fmla="*/ 653143 h 694690"/>
              <a:gd name="connsiteX6" fmla="*/ 291402 w 363745"/>
              <a:gd name="connsiteY6" fmla="*/ 502418 h 694690"/>
              <a:gd name="connsiteX7" fmla="*/ 301451 w 363745"/>
              <a:gd name="connsiteY7" fmla="*/ 472273 h 694690"/>
              <a:gd name="connsiteX8" fmla="*/ 281354 w 363745"/>
              <a:gd name="connsiteY8" fmla="*/ 542611 h 694690"/>
              <a:gd name="connsiteX9" fmla="*/ 281354 w 363745"/>
              <a:gd name="connsiteY9" fmla="*/ 371789 h 694690"/>
              <a:gd name="connsiteX10" fmla="*/ 291402 w 363745"/>
              <a:gd name="connsiteY10" fmla="*/ 40194 h 694690"/>
              <a:gd name="connsiteX11" fmla="*/ 321547 w 363745"/>
              <a:gd name="connsiteY11" fmla="*/ 30145 h 694690"/>
              <a:gd name="connsiteX12" fmla="*/ 351692 w 363745"/>
              <a:gd name="connsiteY12" fmla="*/ 10048 h 694690"/>
              <a:gd name="connsiteX13" fmla="*/ 0 w 363745"/>
              <a:gd name="connsiteY13" fmla="*/ 10048 h 6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3745" h="694690">
                <a:moveTo>
                  <a:pt x="50242" y="0"/>
                </a:moveTo>
                <a:cubicBezTo>
                  <a:pt x="53591" y="217714"/>
                  <a:pt x="47504" y="435779"/>
                  <a:pt x="60290" y="653143"/>
                </a:cubicBezTo>
                <a:cubicBezTo>
                  <a:pt x="61124" y="667329"/>
                  <a:pt x="78611" y="675405"/>
                  <a:pt x="90435" y="683288"/>
                </a:cubicBezTo>
                <a:cubicBezTo>
                  <a:pt x="99248" y="689163"/>
                  <a:pt x="110532" y="689987"/>
                  <a:pt x="120580" y="693336"/>
                </a:cubicBezTo>
                <a:cubicBezTo>
                  <a:pt x="167472" y="689987"/>
                  <a:pt x="215649" y="694690"/>
                  <a:pt x="261257" y="683288"/>
                </a:cubicBezTo>
                <a:cubicBezTo>
                  <a:pt x="272973" y="680359"/>
                  <a:pt x="279369" y="665055"/>
                  <a:pt x="281354" y="653143"/>
                </a:cubicBezTo>
                <a:cubicBezTo>
                  <a:pt x="289632" y="603475"/>
                  <a:pt x="285841" y="552463"/>
                  <a:pt x="291402" y="502418"/>
                </a:cubicBezTo>
                <a:cubicBezTo>
                  <a:pt x="292572" y="491891"/>
                  <a:pt x="301451" y="461681"/>
                  <a:pt x="301451" y="472273"/>
                </a:cubicBezTo>
                <a:cubicBezTo>
                  <a:pt x="301451" y="484886"/>
                  <a:pt x="286091" y="528398"/>
                  <a:pt x="281354" y="542611"/>
                </a:cubicBezTo>
                <a:cubicBezTo>
                  <a:pt x="255567" y="465249"/>
                  <a:pt x="274424" y="534649"/>
                  <a:pt x="281354" y="371789"/>
                </a:cubicBezTo>
                <a:cubicBezTo>
                  <a:pt x="286055" y="261307"/>
                  <a:pt x="278482" y="150019"/>
                  <a:pt x="291402" y="40194"/>
                </a:cubicBezTo>
                <a:cubicBezTo>
                  <a:pt x="292640" y="29675"/>
                  <a:pt x="312073" y="34882"/>
                  <a:pt x="321547" y="30145"/>
                </a:cubicBezTo>
                <a:cubicBezTo>
                  <a:pt x="332349" y="24744"/>
                  <a:pt x="363745" y="10801"/>
                  <a:pt x="351692" y="10048"/>
                </a:cubicBezTo>
                <a:cubicBezTo>
                  <a:pt x="234690" y="2735"/>
                  <a:pt x="117231" y="10048"/>
                  <a:pt x="0" y="10048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5357818" y="2786058"/>
            <a:ext cx="500066" cy="694690"/>
          </a:xfrm>
          <a:custGeom>
            <a:avLst/>
            <a:gdLst>
              <a:gd name="connsiteX0" fmla="*/ 50242 w 363745"/>
              <a:gd name="connsiteY0" fmla="*/ 0 h 694690"/>
              <a:gd name="connsiteX1" fmla="*/ 60290 w 363745"/>
              <a:gd name="connsiteY1" fmla="*/ 653143 h 694690"/>
              <a:gd name="connsiteX2" fmla="*/ 90435 w 363745"/>
              <a:gd name="connsiteY2" fmla="*/ 683288 h 694690"/>
              <a:gd name="connsiteX3" fmla="*/ 120580 w 363745"/>
              <a:gd name="connsiteY3" fmla="*/ 693336 h 694690"/>
              <a:gd name="connsiteX4" fmla="*/ 261257 w 363745"/>
              <a:gd name="connsiteY4" fmla="*/ 683288 h 694690"/>
              <a:gd name="connsiteX5" fmla="*/ 281354 w 363745"/>
              <a:gd name="connsiteY5" fmla="*/ 653143 h 694690"/>
              <a:gd name="connsiteX6" fmla="*/ 291402 w 363745"/>
              <a:gd name="connsiteY6" fmla="*/ 502418 h 694690"/>
              <a:gd name="connsiteX7" fmla="*/ 301451 w 363745"/>
              <a:gd name="connsiteY7" fmla="*/ 472273 h 694690"/>
              <a:gd name="connsiteX8" fmla="*/ 281354 w 363745"/>
              <a:gd name="connsiteY8" fmla="*/ 542611 h 694690"/>
              <a:gd name="connsiteX9" fmla="*/ 281354 w 363745"/>
              <a:gd name="connsiteY9" fmla="*/ 371789 h 694690"/>
              <a:gd name="connsiteX10" fmla="*/ 291402 w 363745"/>
              <a:gd name="connsiteY10" fmla="*/ 40194 h 694690"/>
              <a:gd name="connsiteX11" fmla="*/ 321547 w 363745"/>
              <a:gd name="connsiteY11" fmla="*/ 30145 h 694690"/>
              <a:gd name="connsiteX12" fmla="*/ 351692 w 363745"/>
              <a:gd name="connsiteY12" fmla="*/ 10048 h 694690"/>
              <a:gd name="connsiteX13" fmla="*/ 0 w 363745"/>
              <a:gd name="connsiteY13" fmla="*/ 10048 h 69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3745" h="694690">
                <a:moveTo>
                  <a:pt x="50242" y="0"/>
                </a:moveTo>
                <a:cubicBezTo>
                  <a:pt x="53591" y="217714"/>
                  <a:pt x="47504" y="435779"/>
                  <a:pt x="60290" y="653143"/>
                </a:cubicBezTo>
                <a:cubicBezTo>
                  <a:pt x="61124" y="667329"/>
                  <a:pt x="78611" y="675405"/>
                  <a:pt x="90435" y="683288"/>
                </a:cubicBezTo>
                <a:cubicBezTo>
                  <a:pt x="99248" y="689163"/>
                  <a:pt x="110532" y="689987"/>
                  <a:pt x="120580" y="693336"/>
                </a:cubicBezTo>
                <a:cubicBezTo>
                  <a:pt x="167472" y="689987"/>
                  <a:pt x="215649" y="694690"/>
                  <a:pt x="261257" y="683288"/>
                </a:cubicBezTo>
                <a:cubicBezTo>
                  <a:pt x="272973" y="680359"/>
                  <a:pt x="279369" y="665055"/>
                  <a:pt x="281354" y="653143"/>
                </a:cubicBezTo>
                <a:cubicBezTo>
                  <a:pt x="289632" y="603475"/>
                  <a:pt x="285841" y="552463"/>
                  <a:pt x="291402" y="502418"/>
                </a:cubicBezTo>
                <a:cubicBezTo>
                  <a:pt x="292572" y="491891"/>
                  <a:pt x="301451" y="461681"/>
                  <a:pt x="301451" y="472273"/>
                </a:cubicBezTo>
                <a:cubicBezTo>
                  <a:pt x="301451" y="484886"/>
                  <a:pt x="286091" y="528398"/>
                  <a:pt x="281354" y="542611"/>
                </a:cubicBezTo>
                <a:cubicBezTo>
                  <a:pt x="255567" y="465249"/>
                  <a:pt x="274424" y="534649"/>
                  <a:pt x="281354" y="371789"/>
                </a:cubicBezTo>
                <a:cubicBezTo>
                  <a:pt x="286055" y="261307"/>
                  <a:pt x="278482" y="150019"/>
                  <a:pt x="291402" y="40194"/>
                </a:cubicBezTo>
                <a:cubicBezTo>
                  <a:pt x="292640" y="29675"/>
                  <a:pt x="312073" y="34882"/>
                  <a:pt x="321547" y="30145"/>
                </a:cubicBezTo>
                <a:cubicBezTo>
                  <a:pt x="332349" y="24744"/>
                  <a:pt x="363745" y="10801"/>
                  <a:pt x="351692" y="10048"/>
                </a:cubicBezTo>
                <a:cubicBezTo>
                  <a:pt x="234690" y="2735"/>
                  <a:pt x="117231" y="10048"/>
                  <a:pt x="0" y="10048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Арка 64"/>
          <p:cNvSpPr/>
          <p:nvPr/>
        </p:nvSpPr>
        <p:spPr>
          <a:xfrm rot="10985778">
            <a:off x="5364590" y="2940684"/>
            <a:ext cx="442170" cy="262666"/>
          </a:xfrm>
          <a:prstGeom prst="blockArc">
            <a:avLst>
              <a:gd name="adj1" fmla="val 10800000"/>
              <a:gd name="adj2" fmla="val 1080696"/>
              <a:gd name="adj3" fmla="val 20940"/>
            </a:avLst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7. </a:t>
            </a:r>
            <a:endParaRPr lang="ru-RU" sz="36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57232"/>
          <a:ext cx="9001156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78"/>
                <a:gridCol w="4500578"/>
              </a:tblGrid>
              <a:tr h="19288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 вариант</a:t>
                      </a:r>
                    </a:p>
                    <a:p>
                      <a:r>
                        <a:rPr lang="ru-RU" sz="3200" b="1" dirty="0" smtClean="0"/>
                        <a:t>С помощью </a:t>
                      </a:r>
                      <a:r>
                        <a:rPr lang="ru-RU" sz="3200" b="1" u="sng" dirty="0" smtClean="0"/>
                        <a:t>термометра</a:t>
                      </a:r>
                      <a:r>
                        <a:rPr lang="ru-RU" sz="3200" b="1" dirty="0" smtClean="0"/>
                        <a:t> можно определить: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        2 вариант</a:t>
                      </a:r>
                    </a:p>
                    <a:p>
                      <a:r>
                        <a:rPr lang="ru-RU" sz="3200" b="1" dirty="0" smtClean="0"/>
                        <a:t>С помощью </a:t>
                      </a:r>
                      <a:r>
                        <a:rPr lang="ru-RU" sz="3200" b="1" u="sng" dirty="0" smtClean="0"/>
                        <a:t>ареометра</a:t>
                      </a:r>
                      <a:r>
                        <a:rPr lang="ru-RU" sz="3200" b="1" dirty="0" smtClean="0"/>
                        <a:t> можно определить:</a:t>
                      </a:r>
                      <a:endParaRPr lang="ru-RU" sz="32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857496"/>
          <a:ext cx="9001156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156"/>
              </a:tblGrid>
              <a:tr h="4182422">
                <a:tc>
                  <a:txBody>
                    <a:bodyPr/>
                    <a:lstStyle/>
                    <a:p>
                      <a:r>
                        <a:rPr lang="en-US" sz="4000" i="1" dirty="0" smtClean="0"/>
                        <a:t>                    </a:t>
                      </a:r>
                      <a:r>
                        <a:rPr lang="ru-RU" sz="4000" i="1" dirty="0" smtClean="0"/>
                        <a:t>А) растворимость,  </a:t>
                      </a:r>
                    </a:p>
                    <a:p>
                      <a:r>
                        <a:rPr lang="en-US" sz="4000" i="1" dirty="0" smtClean="0"/>
                        <a:t>             </a:t>
                      </a:r>
                      <a:r>
                        <a:rPr lang="ru-RU" sz="4000" i="1" dirty="0" smtClean="0"/>
                        <a:t>б) магнитные свойства,    </a:t>
                      </a:r>
                    </a:p>
                    <a:p>
                      <a:r>
                        <a:rPr lang="en-US" sz="4000" i="1" dirty="0" smtClean="0"/>
                        <a:t>                      </a:t>
                      </a:r>
                      <a:r>
                        <a:rPr lang="ru-RU" sz="4000" i="1" dirty="0" smtClean="0"/>
                        <a:t>в) твердость, </a:t>
                      </a:r>
                    </a:p>
                    <a:p>
                      <a:r>
                        <a:rPr lang="ru-RU" sz="4000" i="1" dirty="0" smtClean="0"/>
                        <a:t> </a:t>
                      </a:r>
                      <a:r>
                        <a:rPr lang="en-US" sz="4000" i="1" dirty="0" smtClean="0"/>
                        <a:t>         </a:t>
                      </a:r>
                      <a:r>
                        <a:rPr lang="ru-RU" sz="4000" i="1" dirty="0" smtClean="0"/>
                        <a:t>г) температуру плавления, </a:t>
                      </a:r>
                    </a:p>
                    <a:p>
                      <a:r>
                        <a:rPr lang="ru-RU" sz="4000" i="1" dirty="0" smtClean="0"/>
                        <a:t> </a:t>
                      </a:r>
                      <a:r>
                        <a:rPr lang="en-US" sz="4000" i="1" dirty="0" smtClean="0"/>
                        <a:t>              </a:t>
                      </a:r>
                      <a:r>
                        <a:rPr lang="ru-RU" sz="4000" i="1" dirty="0" err="1" smtClean="0"/>
                        <a:t>д</a:t>
                      </a:r>
                      <a:r>
                        <a:rPr lang="ru-RU" sz="4000" i="1" dirty="0" smtClean="0"/>
                        <a:t>) электропроводность,  </a:t>
                      </a:r>
                    </a:p>
                    <a:p>
                      <a:r>
                        <a:rPr lang="en-US" sz="4000" i="1" dirty="0" smtClean="0"/>
                        <a:t>                        </a:t>
                      </a:r>
                      <a:r>
                        <a:rPr lang="ru-RU" sz="4000" i="1" dirty="0" smtClean="0"/>
                        <a:t>е) плотность</a:t>
                      </a:r>
                    </a:p>
                    <a:p>
                      <a:endParaRPr lang="ru-RU" sz="4000" i="1" dirty="0" smtClean="0"/>
                    </a:p>
                    <a:p>
                      <a:endParaRPr lang="ru-RU" sz="40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997</Words>
  <Application>Microsoft Office PowerPoint</Application>
  <PresentationFormat>Экран (4:3)</PresentationFormat>
  <Paragraphs>251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Урок  № 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27.09.12г                          Урок № 8 Тема урока: «Язык химии. Относительная атомная масса химических элементов»</vt:lpstr>
      <vt:lpstr>Презентация PowerPoint</vt:lpstr>
      <vt:lpstr>Презентация PowerPoint</vt:lpstr>
      <vt:lpstr>Презентация PowerPoint</vt:lpstr>
      <vt:lpstr>2. Этимологические начала названий химических элементов.</vt:lpstr>
      <vt:lpstr>Презентация PowerPoint</vt:lpstr>
      <vt:lpstr>Презентация PowerPoint</vt:lpstr>
      <vt:lpstr>3. Символ химического элемента.</vt:lpstr>
      <vt:lpstr>4. Понятие «химический элемент».</vt:lpstr>
      <vt:lpstr>Презентация PowerPoint</vt:lpstr>
      <vt:lpstr>Презентация PowerPoint</vt:lpstr>
      <vt:lpstr>Относительная атомная масса</vt:lpstr>
      <vt:lpstr>Закрепление</vt:lpstr>
      <vt:lpstr>Домашнее задание</vt:lpstr>
      <vt:lpstr>Проверка знаков ХЭ.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</cp:lastModifiedBy>
  <cp:revision>74</cp:revision>
  <dcterms:created xsi:type="dcterms:W3CDTF">2009-09-13T12:01:33Z</dcterms:created>
  <dcterms:modified xsi:type="dcterms:W3CDTF">2014-11-15T19:11:14Z</dcterms:modified>
</cp:coreProperties>
</file>