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63C90-0C0D-41BB-BAE9-EB27C6C104EA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D18C-05C8-4641-9E92-BCC350622D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317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95364D9-302F-46A3-9A6E-76B7F5F4672D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EC9456-7504-4F0C-B95C-6A5B91894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64D9-302F-46A3-9A6E-76B7F5F4672D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9456-7504-4F0C-B95C-6A5B91894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64D9-302F-46A3-9A6E-76B7F5F4672D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9456-7504-4F0C-B95C-6A5B91894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64D9-302F-46A3-9A6E-76B7F5F4672D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9456-7504-4F0C-B95C-6A5B91894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64D9-302F-46A3-9A6E-76B7F5F4672D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9456-7504-4F0C-B95C-6A5B91894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64D9-302F-46A3-9A6E-76B7F5F4672D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9456-7504-4F0C-B95C-6A5B91894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5364D9-302F-46A3-9A6E-76B7F5F4672D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EC9456-7504-4F0C-B95C-6A5B918947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95364D9-302F-46A3-9A6E-76B7F5F4672D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EC9456-7504-4F0C-B95C-6A5B91894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64D9-302F-46A3-9A6E-76B7F5F4672D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9456-7504-4F0C-B95C-6A5B91894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64D9-302F-46A3-9A6E-76B7F5F4672D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9456-7504-4F0C-B95C-6A5B91894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64D9-302F-46A3-9A6E-76B7F5F4672D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9456-7504-4F0C-B95C-6A5B91894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95364D9-302F-46A3-9A6E-76B7F5F4672D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EC9456-7504-4F0C-B95C-6A5B91894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143139"/>
          </a:xfrm>
        </p:spPr>
        <p:txBody>
          <a:bodyPr/>
          <a:lstStyle/>
          <a:p>
            <a:r>
              <a:rPr lang="ru-RU" dirty="0" smtClean="0"/>
              <a:t>Классы неорганических веществ. Оксиды. Кислоты.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1371600" y="4572008"/>
            <a:ext cx="6400800" cy="1571636"/>
          </a:xfrm>
        </p:spPr>
        <p:txBody>
          <a:bodyPr>
            <a:normAutofit/>
          </a:bodyPr>
          <a:lstStyle/>
          <a:p>
            <a:r>
              <a:rPr lang="ru-RU" dirty="0" smtClean="0"/>
              <a:t>Повторительно-обобщающий урок.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14356"/>
            <a:ext cx="80724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Чтобы вы не скучали,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оксиды</a:t>
            </a:r>
            <a:r>
              <a:rPr lang="ru-RU" sz="2800" dirty="0" smtClean="0"/>
              <a:t> придумали игру: «Угадай»</a:t>
            </a:r>
          </a:p>
          <a:p>
            <a:r>
              <a:rPr lang="ru-RU" sz="2800" dirty="0" smtClean="0"/>
              <a:t>Назовите номера практически возможных реакций.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2571744"/>
            <a:ext cx="778674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А)</a:t>
            </a:r>
          </a:p>
          <a:p>
            <a:endParaRPr lang="ru-RU" dirty="0"/>
          </a:p>
          <a:p>
            <a:r>
              <a:rPr lang="ru-RU" dirty="0" smtClean="0"/>
              <a:t>Б)</a:t>
            </a:r>
          </a:p>
          <a:p>
            <a:endParaRPr lang="ru-RU" dirty="0"/>
          </a:p>
          <a:p>
            <a:r>
              <a:rPr lang="ru-RU" dirty="0" smtClean="0"/>
              <a:t>В)</a:t>
            </a:r>
          </a:p>
          <a:p>
            <a:endParaRPr lang="ru-RU" dirty="0"/>
          </a:p>
          <a:p>
            <a:r>
              <a:rPr lang="ru-RU" dirty="0" smtClean="0"/>
              <a:t>Г)</a:t>
            </a:r>
          </a:p>
          <a:p>
            <a:endParaRPr lang="ru-RU" dirty="0"/>
          </a:p>
          <a:p>
            <a:r>
              <a:rPr lang="ru-RU" dirty="0" smtClean="0"/>
              <a:t>Д)</a:t>
            </a:r>
          </a:p>
          <a:p>
            <a:endParaRPr lang="ru-RU" dirty="0"/>
          </a:p>
          <a:p>
            <a:r>
              <a:rPr lang="ru-RU" dirty="0" smtClean="0"/>
              <a:t>Е)</a:t>
            </a:r>
          </a:p>
          <a:p>
            <a:endParaRPr lang="ru-RU" dirty="0"/>
          </a:p>
          <a:p>
            <a:r>
              <a:rPr lang="ru-RU" dirty="0" smtClean="0"/>
              <a:t>Ж)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500307"/>
            <a:ext cx="821537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       Na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O   +   </a:t>
            </a:r>
            <a:r>
              <a:rPr lang="en-US" sz="2000" b="1" dirty="0" err="1" smtClean="0"/>
              <a:t>CaO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           Al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O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   +  HNO</a:t>
            </a:r>
            <a:r>
              <a:rPr lang="en-US" sz="2000" b="1" baseline="-25000" dirty="0" smtClean="0"/>
              <a:t>3</a:t>
            </a:r>
          </a:p>
          <a:p>
            <a:r>
              <a:rPr lang="en-US" sz="2000" b="1" dirty="0" smtClean="0"/>
              <a:t>         </a:t>
            </a:r>
          </a:p>
          <a:p>
            <a:r>
              <a:rPr lang="en-US" sz="2000" b="1" dirty="0" smtClean="0"/>
              <a:t>            SO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  +  </a:t>
            </a:r>
            <a:r>
              <a:rPr lang="en-US" sz="2000" b="1" dirty="0" err="1" smtClean="0"/>
              <a:t>BaO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            </a:t>
            </a:r>
            <a:r>
              <a:rPr lang="en-US" sz="2000" b="1" dirty="0" err="1" smtClean="0"/>
              <a:t>ZnO</a:t>
            </a:r>
            <a:r>
              <a:rPr lang="en-US" sz="2000" b="1" dirty="0" smtClean="0"/>
              <a:t>  +  H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O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            CO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  +  KOH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           SiO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   +  H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O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            </a:t>
            </a:r>
            <a:r>
              <a:rPr lang="en-US" sz="2000" b="1" dirty="0" err="1" smtClean="0"/>
              <a:t>BaO</a:t>
            </a:r>
            <a:r>
              <a:rPr lang="en-US" sz="2000" b="1" dirty="0" smtClean="0"/>
              <a:t>   +  H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928670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 попали в комнату, где много гостей. Необходимо найти хозяев (кислот и оксидов), выписать их, дать им название и указать классификацию.</a:t>
            </a:r>
          </a:p>
          <a:p>
            <a:endParaRPr lang="ru-RU" sz="2400" dirty="0"/>
          </a:p>
          <a:p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, MgCl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KOH, CaSO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, </a:t>
            </a:r>
            <a:r>
              <a:rPr lang="en-US" sz="2400" dirty="0" err="1" smtClean="0"/>
              <a:t>CuO</a:t>
            </a:r>
            <a:r>
              <a:rPr lang="en-US" sz="2400" dirty="0" smtClean="0"/>
              <a:t>, 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PO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, </a:t>
            </a:r>
            <a:r>
              <a:rPr lang="en-US" sz="2400" dirty="0" err="1" smtClean="0"/>
              <a:t>HBr</a:t>
            </a:r>
            <a:r>
              <a:rPr lang="en-US" sz="2400" dirty="0" smtClean="0"/>
              <a:t>, </a:t>
            </a:r>
            <a:r>
              <a:rPr lang="en-US" sz="2400" dirty="0" err="1" smtClean="0"/>
              <a:t>CsOH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, </a:t>
            </a:r>
            <a:r>
              <a:rPr lang="en-US" sz="2400" dirty="0" err="1" smtClean="0"/>
              <a:t>NaOH</a:t>
            </a:r>
            <a:r>
              <a:rPr lang="en-US" sz="2400" dirty="0" smtClean="0"/>
              <a:t>, K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O, BaCl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HNO</a:t>
            </a:r>
            <a:r>
              <a:rPr lang="en-US" sz="2400" baseline="-25000" dirty="0" smtClean="0"/>
              <a:t>3</a:t>
            </a:r>
            <a:endParaRPr lang="ru-RU" sz="2400" baseline="-25000" dirty="0"/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285720" y="5107016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   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PO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    </a:t>
            </a:r>
            <a:r>
              <a:rPr lang="en-US" sz="2000" dirty="0" err="1" smtClean="0"/>
              <a:t>HBr</a:t>
            </a:r>
            <a:r>
              <a:rPr lang="en-US" sz="2000" dirty="0" smtClean="0"/>
              <a:t>,     HNO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                </a:t>
            </a:r>
            <a:r>
              <a:rPr lang="en-US" sz="2000" dirty="0" err="1" smtClean="0"/>
              <a:t>CuO</a:t>
            </a:r>
            <a:r>
              <a:rPr lang="en-US" sz="2000" dirty="0" smtClean="0"/>
              <a:t>,    P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      K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      Al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3</a:t>
            </a: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ru-RU" sz="2000" dirty="0" smtClean="0"/>
              <a:t>              Кислоты                                      оксиды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214422"/>
            <a:ext cx="80010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Бросаясь в кислоту</a:t>
            </a:r>
          </a:p>
          <a:p>
            <a:r>
              <a:rPr lang="ru-RU" sz="4400" dirty="0" smtClean="0"/>
              <a:t>Мы без оглядки</a:t>
            </a:r>
          </a:p>
          <a:p>
            <a:r>
              <a:rPr lang="ru-RU" sz="4400" dirty="0" smtClean="0"/>
              <a:t>Краснеем от кислот,</a:t>
            </a:r>
          </a:p>
          <a:p>
            <a:r>
              <a:rPr lang="ru-RU" sz="4400" dirty="0" smtClean="0"/>
              <a:t>Как от стыда</a:t>
            </a:r>
          </a:p>
          <a:p>
            <a:r>
              <a:rPr lang="ru-RU" sz="4400" dirty="0" smtClean="0"/>
              <a:t>А я попав в нее</a:t>
            </a:r>
          </a:p>
          <a:p>
            <a:r>
              <a:rPr lang="ru-RU" sz="4400" dirty="0" smtClean="0"/>
              <a:t>Не изменяюсь.</a:t>
            </a:r>
          </a:p>
          <a:p>
            <a:r>
              <a:rPr lang="ru-RU" sz="4400" dirty="0" smtClean="0"/>
              <a:t>Так кто же я тогда?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643306" y="6072206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        (фенолфталеин)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285860"/>
            <a:ext cx="82868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Если кислоту с металлом нам сложить,</a:t>
            </a:r>
          </a:p>
          <a:p>
            <a:r>
              <a:rPr lang="ru-RU" sz="4400" dirty="0" smtClean="0"/>
              <a:t>Соль и водород мы можем получить</a:t>
            </a:r>
          </a:p>
          <a:p>
            <a:r>
              <a:rPr lang="ru-RU" sz="4400" dirty="0" smtClean="0"/>
              <a:t>Кислота должна быть </a:t>
            </a: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</a:rPr>
              <a:t>не</a:t>
            </a:r>
            <a:r>
              <a:rPr lang="ru-RU" sz="4400" dirty="0" smtClean="0"/>
              <a:t> </a:t>
            </a: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</a:rPr>
              <a:t>азотная</a:t>
            </a:r>
            <a:r>
              <a:rPr lang="ru-RU" sz="4400" dirty="0" smtClean="0"/>
              <a:t>,</a:t>
            </a:r>
          </a:p>
          <a:p>
            <a:r>
              <a:rPr lang="ru-RU" sz="4400" dirty="0" smtClean="0"/>
              <a:t>А </a:t>
            </a: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</a:rPr>
              <a:t>металл  активным </a:t>
            </a:r>
            <a:r>
              <a:rPr lang="ru-RU" sz="4400" dirty="0" smtClean="0"/>
              <a:t>должен быть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000108"/>
            <a:ext cx="77153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Мы в основный оксид </a:t>
            </a:r>
          </a:p>
          <a:p>
            <a:r>
              <a:rPr lang="ru-RU" sz="4400" b="1" dirty="0" smtClean="0"/>
              <a:t>Добавим кислоты,</a:t>
            </a:r>
          </a:p>
          <a:p>
            <a:r>
              <a:rPr lang="ru-RU" sz="4400" b="1" dirty="0" smtClean="0"/>
              <a:t>Соль образуется тогда</a:t>
            </a:r>
          </a:p>
          <a:p>
            <a:r>
              <a:rPr lang="ru-RU" sz="4400" b="1" dirty="0" smtClean="0"/>
              <a:t>И капельки воды.</a:t>
            </a:r>
          </a:p>
          <a:p>
            <a:r>
              <a:rPr lang="ru-RU" sz="4400" b="1" dirty="0" smtClean="0"/>
              <a:t>Чтобы соль нам доказать</a:t>
            </a:r>
          </a:p>
          <a:p>
            <a:r>
              <a:rPr lang="ru-RU" sz="4400" b="1" dirty="0" smtClean="0"/>
              <a:t>Выпарим  раствор мы,</a:t>
            </a:r>
          </a:p>
          <a:p>
            <a:r>
              <a:rPr lang="ru-RU" sz="4400" b="1" dirty="0" smtClean="0"/>
              <a:t>И получим мы кристаллы.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071546"/>
            <a:ext cx="82153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 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щелочах</a:t>
            </a:r>
            <a:r>
              <a:rPr lang="ru-RU" sz="4000" dirty="0" smtClean="0"/>
              <a:t> у </a:t>
            </a:r>
            <a:r>
              <a:rPr lang="ru-RU" sz="4000" i="1" dirty="0" smtClean="0"/>
              <a:t>фенолфталеина</a:t>
            </a:r>
          </a:p>
          <a:p>
            <a:r>
              <a:rPr lang="ru-RU" sz="4000" dirty="0" smtClean="0"/>
              <a:t>Начнется не жизнь,</a:t>
            </a:r>
          </a:p>
          <a:p>
            <a:r>
              <a:rPr lang="ru-RU" sz="4000" dirty="0" smtClean="0"/>
              <a:t>А сплошная 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малина</a:t>
            </a:r>
            <a:r>
              <a:rPr lang="ru-RU" sz="4000" dirty="0" smtClean="0"/>
              <a:t>.</a:t>
            </a:r>
          </a:p>
          <a:p>
            <a:r>
              <a:rPr lang="ru-RU" sz="4000" dirty="0" smtClean="0"/>
              <a:t>Но стоит нам добавить 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кислоты</a:t>
            </a:r>
            <a:r>
              <a:rPr lang="ru-RU" sz="4000" dirty="0" smtClean="0"/>
              <a:t>:</a:t>
            </a:r>
          </a:p>
          <a:p>
            <a:r>
              <a:rPr lang="ru-RU" sz="4000" dirty="0" smtClean="0"/>
              <a:t>Нейтрализуется малина,</a:t>
            </a:r>
          </a:p>
          <a:p>
            <a:r>
              <a:rPr lang="ru-RU" sz="4000" dirty="0" smtClean="0"/>
              <a:t>Исчезая незаметно</a:t>
            </a:r>
          </a:p>
          <a:p>
            <a:r>
              <a:rPr lang="ru-RU" sz="4000" dirty="0" smtClean="0"/>
              <a:t>И останется тогда</a:t>
            </a:r>
          </a:p>
          <a:p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Соль </a:t>
            </a:r>
            <a:r>
              <a:rPr lang="ru-RU" sz="4000" dirty="0" smtClean="0"/>
              <a:t>нормальная 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плюс вода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85794"/>
            <a:ext cx="842968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Чтобы вновь нам</a:t>
            </a:r>
          </a:p>
          <a:p>
            <a:r>
              <a:rPr lang="ru-RU" sz="3600" dirty="0" smtClean="0"/>
              <a:t>Соль с водою получить,</a:t>
            </a:r>
          </a:p>
          <a:p>
            <a:r>
              <a:rPr lang="ru-RU" sz="3600" dirty="0" smtClean="0"/>
              <a:t>Нужно 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основание с кислотою</a:t>
            </a:r>
          </a:p>
          <a:p>
            <a:r>
              <a:rPr lang="ru-RU" sz="3600" dirty="0" smtClean="0"/>
              <a:t> нам сложить.</a:t>
            </a:r>
          </a:p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Основание </a:t>
            </a:r>
            <a:r>
              <a:rPr lang="ru-RU" sz="3600" dirty="0" smtClean="0"/>
              <a:t>должно быть</a:t>
            </a:r>
          </a:p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Нерастворимое</a:t>
            </a:r>
          </a:p>
          <a:p>
            <a:r>
              <a:rPr lang="ru-RU" sz="3600" dirty="0" smtClean="0"/>
              <a:t>И его ты должен</a:t>
            </a:r>
          </a:p>
          <a:p>
            <a:r>
              <a:rPr lang="ru-RU" sz="3600" dirty="0" smtClean="0"/>
              <a:t> 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</a:rPr>
              <a:t>получить.</a:t>
            </a:r>
          </a:p>
          <a:p>
            <a:r>
              <a:rPr lang="ru-RU" sz="3600" dirty="0" smtClean="0"/>
              <a:t>А для этого возьмешь ты</a:t>
            </a:r>
          </a:p>
          <a:p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</a:rPr>
              <a:t>Соль </a:t>
            </a:r>
            <a:r>
              <a:rPr lang="ru-RU" sz="3600" b="1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</a:rPr>
              <a:t>и  щелочь</a:t>
            </a:r>
          </a:p>
          <a:p>
            <a:r>
              <a:rPr lang="ru-RU" sz="3600" dirty="0" smtClean="0"/>
              <a:t>и осадок  твой  готов.</a:t>
            </a:r>
          </a:p>
          <a:p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Вывод:  </a:t>
            </a:r>
            <a:r>
              <a:rPr lang="ru-RU" sz="4900" b="1" i="1" dirty="0" smtClean="0">
                <a:solidFill>
                  <a:schemeClr val="accent4">
                    <a:lumMod val="75000"/>
                  </a:schemeClr>
                </a:solidFill>
              </a:rPr>
              <a:t>кислоты- химически активные вещества.</a:t>
            </a:r>
            <a:endParaRPr lang="ru-RU" sz="49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" name="Содержимое 5" descr="Waterfal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857496"/>
            <a:ext cx="8143932" cy="36433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85794"/>
            <a:ext cx="82153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Жил на улице </a:t>
            </a:r>
            <a:r>
              <a:rPr lang="ru-RU" sz="2800" dirty="0" err="1" smtClean="0"/>
              <a:t>Бассейной</a:t>
            </a:r>
            <a:endParaRPr lang="ru-RU" sz="2800" dirty="0" smtClean="0"/>
          </a:p>
          <a:p>
            <a:r>
              <a:rPr lang="ru-RU" sz="2800" dirty="0" smtClean="0"/>
              <a:t>Ученик рассеянный</a:t>
            </a:r>
          </a:p>
          <a:p>
            <a:r>
              <a:rPr lang="ru-RU" sz="2800" dirty="0" smtClean="0"/>
              <a:t>Составлял он уравнение</a:t>
            </a:r>
          </a:p>
          <a:p>
            <a:r>
              <a:rPr lang="ru-RU" sz="2800" dirty="0" smtClean="0"/>
              <a:t>Потерял решение</a:t>
            </a:r>
          </a:p>
          <a:p>
            <a:r>
              <a:rPr lang="ru-RU" sz="2800" dirty="0" smtClean="0"/>
              <a:t>Помогите вы ему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3286124"/>
            <a:ext cx="800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А)    </a:t>
            </a:r>
            <a:r>
              <a:rPr lang="en-US" sz="2400" b="1" dirty="0" smtClean="0"/>
              <a:t> </a:t>
            </a:r>
            <a:r>
              <a:rPr lang="ru-RU" sz="2400" b="1" dirty="0" smtClean="0"/>
              <a:t>?         +         ?</a:t>
            </a:r>
            <a:r>
              <a:rPr lang="en-US" sz="2400" b="1" dirty="0" smtClean="0"/>
              <a:t>      →</a:t>
            </a:r>
            <a:r>
              <a:rPr lang="ru-RU" sz="2400" b="1" dirty="0" smtClean="0"/>
              <a:t>        </a:t>
            </a:r>
            <a:r>
              <a:rPr lang="en-US" sz="2400" b="1" dirty="0" smtClean="0"/>
              <a:t>K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SO</a:t>
            </a:r>
            <a:r>
              <a:rPr lang="en-US" sz="2400" b="1" baseline="-25000" dirty="0" smtClean="0"/>
              <a:t>4</a:t>
            </a:r>
            <a:r>
              <a:rPr lang="en-US" sz="2400" b="1" dirty="0" smtClean="0"/>
              <a:t>  +   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</a:t>
            </a:r>
            <a:endParaRPr lang="ru-RU" sz="2400" b="1" dirty="0" smtClean="0"/>
          </a:p>
          <a:p>
            <a:endParaRPr lang="en-US" sz="2400" b="1" dirty="0" smtClean="0"/>
          </a:p>
          <a:p>
            <a:r>
              <a:rPr lang="en-US" sz="2400" b="1" dirty="0"/>
              <a:t> </a:t>
            </a:r>
            <a:r>
              <a:rPr lang="ru-RU" sz="2400" b="1" dirty="0" smtClean="0"/>
              <a:t>б) </a:t>
            </a:r>
            <a:r>
              <a:rPr lang="en-US" sz="2400" b="1" dirty="0" smtClean="0"/>
              <a:t>  Fe   +    </a:t>
            </a:r>
            <a:r>
              <a:rPr lang="ru-RU" sz="2400" b="1" dirty="0"/>
              <a:t>?</a:t>
            </a:r>
            <a:r>
              <a:rPr lang="en-US" sz="2400" b="1" dirty="0" smtClean="0"/>
              <a:t>      →  </a:t>
            </a:r>
            <a:r>
              <a:rPr lang="ru-RU" sz="2400" b="1" dirty="0" smtClean="0"/>
              <a:t> ?</a:t>
            </a:r>
            <a:r>
              <a:rPr lang="en-US" sz="2400" b="1" dirty="0" smtClean="0"/>
              <a:t>        +  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↑</a:t>
            </a:r>
          </a:p>
          <a:p>
            <a:endParaRPr lang="en-US" sz="2400" b="1" dirty="0"/>
          </a:p>
          <a:p>
            <a:r>
              <a:rPr lang="en-US" sz="2400" b="1" dirty="0" smtClean="0"/>
              <a:t> </a:t>
            </a:r>
            <a:r>
              <a:rPr lang="ru-RU" sz="2400" b="1" dirty="0" smtClean="0"/>
              <a:t>в)</a:t>
            </a:r>
            <a:r>
              <a:rPr lang="en-US" sz="2400" b="1" dirty="0" smtClean="0"/>
              <a:t>   </a:t>
            </a:r>
            <a:r>
              <a:rPr lang="en-US" sz="2400" b="1" dirty="0" err="1" smtClean="0"/>
              <a:t>MgO</a:t>
            </a:r>
            <a:r>
              <a:rPr lang="en-US" sz="2400" b="1" dirty="0" smtClean="0"/>
              <a:t>  </a:t>
            </a:r>
            <a:r>
              <a:rPr lang="ru-RU" sz="2400" b="1" dirty="0" smtClean="0"/>
              <a:t> </a:t>
            </a:r>
            <a:r>
              <a:rPr lang="en-US" sz="2400" b="1" dirty="0" smtClean="0"/>
              <a:t> +  </a:t>
            </a:r>
            <a:r>
              <a:rPr lang="ru-RU" sz="2400" b="1" dirty="0" smtClean="0"/>
              <a:t>  ?</a:t>
            </a:r>
            <a:r>
              <a:rPr lang="en-US" sz="2400" b="1" dirty="0" smtClean="0"/>
              <a:t>    →   MgCl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   + </a:t>
            </a:r>
            <a:r>
              <a:rPr lang="ru-RU" sz="2400" b="1" dirty="0" smtClean="0"/>
              <a:t>  ?</a:t>
            </a:r>
          </a:p>
          <a:p>
            <a:endParaRPr lang="ru-RU" sz="2400" b="1" dirty="0"/>
          </a:p>
          <a:p>
            <a:r>
              <a:rPr lang="en-US" sz="2400" b="1" dirty="0" smtClean="0"/>
              <a:t>  </a:t>
            </a:r>
            <a:r>
              <a:rPr lang="ru-RU" sz="2400" b="1" dirty="0" smtClean="0"/>
              <a:t>г)</a:t>
            </a:r>
            <a:r>
              <a:rPr lang="en-US" sz="2400" b="1" dirty="0" smtClean="0"/>
              <a:t>  Cu</a:t>
            </a:r>
            <a:r>
              <a:rPr lang="ru-RU" sz="2400" b="1" dirty="0" smtClean="0"/>
              <a:t>О</a:t>
            </a:r>
            <a:r>
              <a:rPr lang="en-US" sz="2400" b="1" dirty="0" smtClean="0"/>
              <a:t>   +   </a:t>
            </a:r>
            <a:r>
              <a:rPr lang="ru-RU" sz="2400" b="1" dirty="0" smtClean="0"/>
              <a:t> ?</a:t>
            </a:r>
            <a:r>
              <a:rPr lang="en-US" sz="2400" b="1" dirty="0" smtClean="0"/>
              <a:t>      →     </a:t>
            </a:r>
            <a:r>
              <a:rPr lang="ru-RU" sz="2400" b="1" dirty="0" smtClean="0"/>
              <a:t>  ?    </a:t>
            </a:r>
            <a:r>
              <a:rPr lang="en-US" sz="2400" b="1" dirty="0" smtClean="0"/>
              <a:t>  +    H</a:t>
            </a:r>
            <a:r>
              <a:rPr lang="en-US" sz="2400" b="1" baseline="-25000" dirty="0" smtClean="0"/>
              <a:t>2</a:t>
            </a:r>
            <a:r>
              <a:rPr lang="ru-RU" sz="2400" b="1" dirty="0" smtClean="0"/>
              <a:t>О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   </a:t>
            </a:r>
            <a:r>
              <a:rPr lang="ru-RU" sz="2400" b="1" dirty="0" err="1" smtClean="0"/>
              <a:t>д</a:t>
            </a:r>
            <a:r>
              <a:rPr lang="ru-RU" sz="2400" b="1" dirty="0" smtClean="0"/>
              <a:t>)</a:t>
            </a:r>
            <a:r>
              <a:rPr lang="en-US" sz="2400" b="1" dirty="0" smtClean="0"/>
              <a:t>   Cu(OH)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 +  </a:t>
            </a:r>
            <a:r>
              <a:rPr lang="ru-RU" sz="2400" b="1" dirty="0" smtClean="0"/>
              <a:t>  ?</a:t>
            </a:r>
            <a:r>
              <a:rPr lang="en-US" sz="2400" b="1" dirty="0" smtClean="0"/>
              <a:t>       →    Cu(NO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)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  +</a:t>
            </a:r>
            <a:r>
              <a:rPr lang="ru-RU" sz="2400" b="1" dirty="0" smtClean="0"/>
              <a:t>    ?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115</TotalTime>
  <Words>368</Words>
  <Application>Microsoft Office PowerPoint</Application>
  <PresentationFormat>Экран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Классы неорганических веществ. Оксиды. Кислоты.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Вывод:  кислоты- химически активные вещества.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Классы неорганических веществ. Оксиды. Кислоты.</dc:title>
  <dc:creator>User</dc:creator>
  <cp:lastModifiedBy>Людмила</cp:lastModifiedBy>
  <cp:revision>15</cp:revision>
  <dcterms:created xsi:type="dcterms:W3CDTF">2009-02-10T13:28:27Z</dcterms:created>
  <dcterms:modified xsi:type="dcterms:W3CDTF">2012-03-14T16:22:49Z</dcterms:modified>
</cp:coreProperties>
</file>