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278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E2D78F-D0AF-464B-97E0-BB89ED3668D5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F5CEA5-1491-4AD2-BFE8-68BFD6185D1E}">
      <dgm:prSet phldrT="[Текст]" custT="1"/>
      <dgm:spPr/>
      <dgm:t>
        <a:bodyPr/>
        <a:lstStyle/>
        <a:p>
          <a:r>
            <a:rPr lang="ru-RU" sz="3200" b="1" dirty="0" smtClean="0">
              <a:latin typeface="Arial" pitchFamily="34" charset="0"/>
              <a:cs typeface="Arial" pitchFamily="34" charset="0"/>
            </a:rPr>
            <a:t>реакции</a:t>
          </a:r>
          <a:endParaRPr lang="ru-RU" sz="3200" b="1" dirty="0">
            <a:latin typeface="Arial" pitchFamily="34" charset="0"/>
            <a:cs typeface="Arial" pitchFamily="34" charset="0"/>
          </a:endParaRPr>
        </a:p>
      </dgm:t>
    </dgm:pt>
    <dgm:pt modelId="{45B74EC1-A3C4-44E4-BD22-2B43E6294A45}" type="parTrans" cxnId="{C2B8617D-7872-4CBC-AE13-C5F4709BA8D7}">
      <dgm:prSet/>
      <dgm:spPr/>
      <dgm:t>
        <a:bodyPr/>
        <a:lstStyle/>
        <a:p>
          <a:endParaRPr lang="ru-RU"/>
        </a:p>
      </dgm:t>
    </dgm:pt>
    <dgm:pt modelId="{8E237B39-466C-4111-99A3-41E2D2FB3225}" type="sibTrans" cxnId="{C2B8617D-7872-4CBC-AE13-C5F4709BA8D7}">
      <dgm:prSet/>
      <dgm:spPr/>
      <dgm:t>
        <a:bodyPr/>
        <a:lstStyle/>
        <a:p>
          <a:endParaRPr lang="ru-RU"/>
        </a:p>
      </dgm:t>
    </dgm:pt>
    <dgm:pt modelId="{47447B86-FE24-495E-9524-763BE6C0F89C}">
      <dgm:prSet phldrT="[Текст]" custT="1"/>
      <dgm:spPr/>
      <dgm:t>
        <a:bodyPr/>
        <a:lstStyle/>
        <a:p>
          <a:r>
            <a:rPr lang="ru-RU" sz="2800" b="1" dirty="0" smtClean="0">
              <a:latin typeface="Arial" pitchFamily="34" charset="0"/>
              <a:cs typeface="Arial" pitchFamily="34" charset="0"/>
            </a:rPr>
            <a:t>Поглощение теплоты</a:t>
          </a:r>
        </a:p>
        <a:p>
          <a:r>
            <a:rPr lang="ru-RU" sz="2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-</a:t>
          </a:r>
          <a:r>
            <a:rPr lang="en-US" sz="2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Q</a:t>
          </a:r>
          <a:endParaRPr lang="ru-RU" sz="2800" b="1" dirty="0">
            <a:solidFill>
              <a:srgbClr val="FFFF00"/>
            </a:solidFill>
            <a:latin typeface="Arial" pitchFamily="34" charset="0"/>
            <a:cs typeface="Arial" pitchFamily="34" charset="0"/>
          </a:endParaRPr>
        </a:p>
      </dgm:t>
    </dgm:pt>
    <dgm:pt modelId="{B709D199-74C0-4D28-9B84-6844720BDDA2}" type="parTrans" cxnId="{BA3B1CF2-0480-49DE-B2C8-5DAAF4A8F819}">
      <dgm:prSet/>
      <dgm:spPr/>
      <dgm:t>
        <a:bodyPr/>
        <a:lstStyle/>
        <a:p>
          <a:endParaRPr lang="ru-RU"/>
        </a:p>
      </dgm:t>
    </dgm:pt>
    <dgm:pt modelId="{B0D5E3EB-6B7C-4128-8F52-1D7333290D57}" type="sibTrans" cxnId="{BA3B1CF2-0480-49DE-B2C8-5DAAF4A8F819}">
      <dgm:prSet/>
      <dgm:spPr/>
      <dgm:t>
        <a:bodyPr/>
        <a:lstStyle/>
        <a:p>
          <a:endParaRPr lang="ru-RU"/>
        </a:p>
      </dgm:t>
    </dgm:pt>
    <dgm:pt modelId="{9D3A0D80-FE94-4165-900C-2A67E04EA569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Эндо</a:t>
          </a:r>
          <a:r>
            <a:rPr lang="ru-RU" sz="2800" b="1" dirty="0" smtClean="0">
              <a:latin typeface="Arial" pitchFamily="34" charset="0"/>
              <a:cs typeface="Arial" pitchFamily="34" charset="0"/>
            </a:rPr>
            <a:t>термические</a:t>
          </a:r>
        </a:p>
        <a:p>
          <a:r>
            <a:rPr lang="ru-RU" sz="2800" b="1" dirty="0" err="1" smtClean="0">
              <a:latin typeface="Arial" pitchFamily="34" charset="0"/>
              <a:cs typeface="Arial" pitchFamily="34" charset="0"/>
            </a:rPr>
            <a:t>Р.р</a:t>
          </a:r>
          <a:endParaRPr lang="ru-RU" sz="2800" b="1" dirty="0">
            <a:latin typeface="Arial" pitchFamily="34" charset="0"/>
            <a:cs typeface="Arial" pitchFamily="34" charset="0"/>
          </a:endParaRPr>
        </a:p>
      </dgm:t>
    </dgm:pt>
    <dgm:pt modelId="{8C1825DC-3434-4032-A4D0-F52244C9232F}" type="parTrans" cxnId="{9E965CC9-A100-4039-8DED-11119501244B}">
      <dgm:prSet/>
      <dgm:spPr/>
      <dgm:t>
        <a:bodyPr/>
        <a:lstStyle/>
        <a:p>
          <a:endParaRPr lang="ru-RU"/>
        </a:p>
      </dgm:t>
    </dgm:pt>
    <dgm:pt modelId="{910643BB-BEE4-42C7-A68F-5DE7D945022B}" type="sibTrans" cxnId="{9E965CC9-A100-4039-8DED-11119501244B}">
      <dgm:prSet/>
      <dgm:spPr/>
      <dgm:t>
        <a:bodyPr/>
        <a:lstStyle/>
        <a:p>
          <a:endParaRPr lang="ru-RU"/>
        </a:p>
      </dgm:t>
    </dgm:pt>
    <dgm:pt modelId="{A55A999A-DACC-48A3-BB9B-507566A20378}">
      <dgm:prSet phldrT="[Текст]" custT="1"/>
      <dgm:spPr/>
      <dgm:t>
        <a:bodyPr/>
        <a:lstStyle/>
        <a:p>
          <a:r>
            <a:rPr lang="ru-RU" sz="2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Экзо</a:t>
          </a:r>
          <a:r>
            <a:rPr lang="ru-RU" sz="2800" b="1" dirty="0" smtClean="0">
              <a:latin typeface="Arial" pitchFamily="34" charset="0"/>
              <a:cs typeface="Arial" pitchFamily="34" charset="0"/>
            </a:rPr>
            <a:t>термические</a:t>
          </a:r>
          <a:endParaRPr lang="en-US" sz="2800" b="1" dirty="0" smtClean="0">
            <a:latin typeface="Arial" pitchFamily="34" charset="0"/>
            <a:cs typeface="Arial" pitchFamily="34" charset="0"/>
          </a:endParaRPr>
        </a:p>
        <a:p>
          <a:r>
            <a:rPr lang="ru-RU" sz="2800" b="1" dirty="0" smtClean="0">
              <a:latin typeface="Arial" pitchFamily="34" charset="0"/>
              <a:cs typeface="Arial" pitchFamily="34" charset="0"/>
            </a:rPr>
            <a:t>Р.с</a:t>
          </a:r>
          <a:endParaRPr lang="ru-RU" sz="2800" b="1" dirty="0">
            <a:latin typeface="Arial" pitchFamily="34" charset="0"/>
            <a:cs typeface="Arial" pitchFamily="34" charset="0"/>
          </a:endParaRPr>
        </a:p>
      </dgm:t>
    </dgm:pt>
    <dgm:pt modelId="{3D188827-4C36-4463-9321-23B5FA233218}" type="parTrans" cxnId="{A70815E7-4B61-4817-BF6D-9D98CB1CDCD1}">
      <dgm:prSet/>
      <dgm:spPr/>
      <dgm:t>
        <a:bodyPr/>
        <a:lstStyle/>
        <a:p>
          <a:endParaRPr lang="ru-RU"/>
        </a:p>
      </dgm:t>
    </dgm:pt>
    <dgm:pt modelId="{910EDA3A-D634-4FEA-8759-FDEA48885169}" type="sibTrans" cxnId="{A70815E7-4B61-4817-BF6D-9D98CB1CDCD1}">
      <dgm:prSet/>
      <dgm:spPr/>
      <dgm:t>
        <a:bodyPr/>
        <a:lstStyle/>
        <a:p>
          <a:endParaRPr lang="ru-RU"/>
        </a:p>
      </dgm:t>
    </dgm:pt>
    <dgm:pt modelId="{F246A830-2FAC-4848-9530-9992284A22D4}">
      <dgm:prSet phldrT="[Текст]" custT="1"/>
      <dgm:spPr/>
      <dgm:t>
        <a:bodyPr/>
        <a:lstStyle/>
        <a:p>
          <a:r>
            <a:rPr lang="ru-RU" sz="2800" b="1" dirty="0" smtClean="0">
              <a:latin typeface="Arial" pitchFamily="34" charset="0"/>
              <a:cs typeface="Arial" pitchFamily="34" charset="0"/>
            </a:rPr>
            <a:t>Выделение теплоты</a:t>
          </a:r>
        </a:p>
        <a:p>
          <a:r>
            <a:rPr lang="ru-RU" sz="2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+</a:t>
          </a:r>
          <a:r>
            <a:rPr lang="en-US" sz="28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rPr>
            <a:t>Q</a:t>
          </a:r>
          <a:endParaRPr lang="ru-RU" sz="2800" b="1" dirty="0">
            <a:solidFill>
              <a:srgbClr val="FFFF00"/>
            </a:solidFill>
            <a:latin typeface="Arial" pitchFamily="34" charset="0"/>
            <a:cs typeface="Arial" pitchFamily="34" charset="0"/>
          </a:endParaRPr>
        </a:p>
      </dgm:t>
    </dgm:pt>
    <dgm:pt modelId="{FC1AA585-0B33-43D5-9F8F-F560DF824CA3}" type="parTrans" cxnId="{AA62FF6E-014C-49E1-B074-5A91BD984BBD}">
      <dgm:prSet/>
      <dgm:spPr/>
      <dgm:t>
        <a:bodyPr/>
        <a:lstStyle/>
        <a:p>
          <a:endParaRPr lang="ru-RU"/>
        </a:p>
      </dgm:t>
    </dgm:pt>
    <dgm:pt modelId="{32CACE8F-B08F-4C9B-8708-9F7EEB5F70D4}" type="sibTrans" cxnId="{AA62FF6E-014C-49E1-B074-5A91BD984BBD}">
      <dgm:prSet/>
      <dgm:spPr/>
      <dgm:t>
        <a:bodyPr/>
        <a:lstStyle/>
        <a:p>
          <a:endParaRPr lang="ru-RU"/>
        </a:p>
      </dgm:t>
    </dgm:pt>
    <dgm:pt modelId="{14354E89-026A-468F-8F25-5F29085CF737}" type="pres">
      <dgm:prSet presAssocID="{C0E2D78F-D0AF-464B-97E0-BB89ED3668D5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E10E4C7-3372-4552-954C-A538AF6A91A8}" type="pres">
      <dgm:prSet presAssocID="{7FF5CEA5-1491-4AD2-BFE8-68BFD6185D1E}" presName="node" presStyleLbl="node1" presStyleIdx="0" presStyleCnt="5" custScaleX="1484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122975E-B2B2-450D-BF19-30EA3F1313F7}" type="pres">
      <dgm:prSet presAssocID="{8E237B39-466C-4111-99A3-41E2D2FB3225}" presName="sibTrans" presStyleLbl="sibTrans2D1" presStyleIdx="0" presStyleCnt="5"/>
      <dgm:spPr/>
      <dgm:t>
        <a:bodyPr/>
        <a:lstStyle/>
        <a:p>
          <a:endParaRPr lang="ru-RU"/>
        </a:p>
      </dgm:t>
    </dgm:pt>
    <dgm:pt modelId="{57EFF15A-770C-4BE1-9421-53377472F4E9}" type="pres">
      <dgm:prSet presAssocID="{8E237B39-466C-4111-99A3-41E2D2FB3225}" presName="connectorText" presStyleLbl="sibTrans2D1" presStyleIdx="0" presStyleCnt="5"/>
      <dgm:spPr/>
      <dgm:t>
        <a:bodyPr/>
        <a:lstStyle/>
        <a:p>
          <a:endParaRPr lang="ru-RU"/>
        </a:p>
      </dgm:t>
    </dgm:pt>
    <dgm:pt modelId="{665AA479-49D6-4CFA-8568-D998514EA6D1}" type="pres">
      <dgm:prSet presAssocID="{47447B86-FE24-495E-9524-763BE6C0F89C}" presName="node" presStyleLbl="node1" presStyleIdx="1" presStyleCnt="5" custScaleX="1698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D4DD09-6CF2-4B7D-B119-E377AE42555A}" type="pres">
      <dgm:prSet presAssocID="{B0D5E3EB-6B7C-4128-8F52-1D7333290D57}" presName="sibTrans" presStyleLbl="sibTrans2D1" presStyleIdx="1" presStyleCnt="5"/>
      <dgm:spPr/>
      <dgm:t>
        <a:bodyPr/>
        <a:lstStyle/>
        <a:p>
          <a:endParaRPr lang="ru-RU"/>
        </a:p>
      </dgm:t>
    </dgm:pt>
    <dgm:pt modelId="{43ECCE11-C01E-4153-ADD6-1A5090CEE6EA}" type="pres">
      <dgm:prSet presAssocID="{B0D5E3EB-6B7C-4128-8F52-1D7333290D57}" presName="connectorText" presStyleLbl="sibTrans2D1" presStyleIdx="1" presStyleCnt="5"/>
      <dgm:spPr/>
      <dgm:t>
        <a:bodyPr/>
        <a:lstStyle/>
        <a:p>
          <a:endParaRPr lang="ru-RU"/>
        </a:p>
      </dgm:t>
    </dgm:pt>
    <dgm:pt modelId="{1B8F26DF-0D8C-419E-8818-3DBE9A819501}" type="pres">
      <dgm:prSet presAssocID="{9D3A0D80-FE94-4165-900C-2A67E04EA569}" presName="node" presStyleLbl="node1" presStyleIdx="2" presStyleCnt="5" custScaleX="253813" custRadScaleRad="128104" custRadScaleInc="-582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A19748-790C-478E-80DC-D132EF483C74}" type="pres">
      <dgm:prSet presAssocID="{910643BB-BEE4-42C7-A68F-5DE7D945022B}" presName="sibTrans" presStyleLbl="sibTrans2D1" presStyleIdx="2" presStyleCnt="5"/>
      <dgm:spPr/>
      <dgm:t>
        <a:bodyPr/>
        <a:lstStyle/>
        <a:p>
          <a:endParaRPr lang="ru-RU"/>
        </a:p>
      </dgm:t>
    </dgm:pt>
    <dgm:pt modelId="{FC419B43-F852-432B-AEB4-15AB9203E692}" type="pres">
      <dgm:prSet presAssocID="{910643BB-BEE4-42C7-A68F-5DE7D945022B}" presName="connectorText" presStyleLbl="sibTrans2D1" presStyleIdx="2" presStyleCnt="5"/>
      <dgm:spPr/>
      <dgm:t>
        <a:bodyPr/>
        <a:lstStyle/>
        <a:p>
          <a:endParaRPr lang="ru-RU"/>
        </a:p>
      </dgm:t>
    </dgm:pt>
    <dgm:pt modelId="{13559EF1-5C50-4874-8D56-9944CC4B818B}" type="pres">
      <dgm:prSet presAssocID="{A55A999A-DACC-48A3-BB9B-507566A20378}" presName="node" presStyleLbl="node1" presStyleIdx="3" presStyleCnt="5" custScaleX="242844" custRadScaleRad="131464" custRadScaleInc="565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88D61F-5CA1-467A-AA49-4DF7275A0CD4}" type="pres">
      <dgm:prSet presAssocID="{910EDA3A-D634-4FEA-8759-FDEA48885169}" presName="sibTrans" presStyleLbl="sibTrans2D1" presStyleIdx="3" presStyleCnt="5"/>
      <dgm:spPr/>
      <dgm:t>
        <a:bodyPr/>
        <a:lstStyle/>
        <a:p>
          <a:endParaRPr lang="ru-RU"/>
        </a:p>
      </dgm:t>
    </dgm:pt>
    <dgm:pt modelId="{9C8732C4-09AC-49D4-AD19-631494D7DC4B}" type="pres">
      <dgm:prSet presAssocID="{910EDA3A-D634-4FEA-8759-FDEA48885169}" presName="connectorText" presStyleLbl="sibTrans2D1" presStyleIdx="3" presStyleCnt="5"/>
      <dgm:spPr/>
      <dgm:t>
        <a:bodyPr/>
        <a:lstStyle/>
        <a:p>
          <a:endParaRPr lang="ru-RU"/>
        </a:p>
      </dgm:t>
    </dgm:pt>
    <dgm:pt modelId="{A60429FE-0301-4CD1-B604-7198F26B31AF}" type="pres">
      <dgm:prSet presAssocID="{F246A830-2FAC-4848-9530-9992284A22D4}" presName="node" presStyleLbl="node1" presStyleIdx="4" presStyleCnt="5" custScaleX="1717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E42C92-5E2D-415B-B0F9-5976D3CB2F08}" type="pres">
      <dgm:prSet presAssocID="{32CACE8F-B08F-4C9B-8708-9F7EEB5F70D4}" presName="sibTrans" presStyleLbl="sibTrans2D1" presStyleIdx="4" presStyleCnt="5"/>
      <dgm:spPr/>
      <dgm:t>
        <a:bodyPr/>
        <a:lstStyle/>
        <a:p>
          <a:endParaRPr lang="ru-RU"/>
        </a:p>
      </dgm:t>
    </dgm:pt>
    <dgm:pt modelId="{CD0BCB7C-63EA-4411-B942-314E0DD827F0}" type="pres">
      <dgm:prSet presAssocID="{32CACE8F-B08F-4C9B-8708-9F7EEB5F70D4}" presName="connectorText" presStyleLbl="sibTrans2D1" presStyleIdx="4" presStyleCnt="5"/>
      <dgm:spPr/>
      <dgm:t>
        <a:bodyPr/>
        <a:lstStyle/>
        <a:p>
          <a:endParaRPr lang="ru-RU"/>
        </a:p>
      </dgm:t>
    </dgm:pt>
  </dgm:ptLst>
  <dgm:cxnLst>
    <dgm:cxn modelId="{6E3348D5-12DD-4E62-AF55-90D1849F3A04}" type="presOf" srcId="{8E237B39-466C-4111-99A3-41E2D2FB3225}" destId="{C122975E-B2B2-450D-BF19-30EA3F1313F7}" srcOrd="0" destOrd="0" presId="urn:microsoft.com/office/officeart/2005/8/layout/cycle2"/>
    <dgm:cxn modelId="{C2B8617D-7872-4CBC-AE13-C5F4709BA8D7}" srcId="{C0E2D78F-D0AF-464B-97E0-BB89ED3668D5}" destId="{7FF5CEA5-1491-4AD2-BFE8-68BFD6185D1E}" srcOrd="0" destOrd="0" parTransId="{45B74EC1-A3C4-44E4-BD22-2B43E6294A45}" sibTransId="{8E237B39-466C-4111-99A3-41E2D2FB3225}"/>
    <dgm:cxn modelId="{BA3B1CF2-0480-49DE-B2C8-5DAAF4A8F819}" srcId="{C0E2D78F-D0AF-464B-97E0-BB89ED3668D5}" destId="{47447B86-FE24-495E-9524-763BE6C0F89C}" srcOrd="1" destOrd="0" parTransId="{B709D199-74C0-4D28-9B84-6844720BDDA2}" sibTransId="{B0D5E3EB-6B7C-4128-8F52-1D7333290D57}"/>
    <dgm:cxn modelId="{AA62FF6E-014C-49E1-B074-5A91BD984BBD}" srcId="{C0E2D78F-D0AF-464B-97E0-BB89ED3668D5}" destId="{F246A830-2FAC-4848-9530-9992284A22D4}" srcOrd="4" destOrd="0" parTransId="{FC1AA585-0B33-43D5-9F8F-F560DF824CA3}" sibTransId="{32CACE8F-B08F-4C9B-8708-9F7EEB5F70D4}"/>
    <dgm:cxn modelId="{CC6B0C9A-4802-4DE6-B1D0-3182777238FF}" type="presOf" srcId="{910643BB-BEE4-42C7-A68F-5DE7D945022B}" destId="{FC419B43-F852-432B-AEB4-15AB9203E692}" srcOrd="1" destOrd="0" presId="urn:microsoft.com/office/officeart/2005/8/layout/cycle2"/>
    <dgm:cxn modelId="{AF2CB3A7-4A90-4873-8899-3E2DE3EC1557}" type="presOf" srcId="{32CACE8F-B08F-4C9B-8708-9F7EEB5F70D4}" destId="{F9E42C92-5E2D-415B-B0F9-5976D3CB2F08}" srcOrd="0" destOrd="0" presId="urn:microsoft.com/office/officeart/2005/8/layout/cycle2"/>
    <dgm:cxn modelId="{908BB57C-7CB1-415A-B22A-204C068F82E0}" type="presOf" srcId="{B0D5E3EB-6B7C-4128-8F52-1D7333290D57}" destId="{C3D4DD09-6CF2-4B7D-B119-E377AE42555A}" srcOrd="0" destOrd="0" presId="urn:microsoft.com/office/officeart/2005/8/layout/cycle2"/>
    <dgm:cxn modelId="{E46DC89C-0290-4AE2-947D-2194806DD328}" type="presOf" srcId="{7FF5CEA5-1491-4AD2-BFE8-68BFD6185D1E}" destId="{FE10E4C7-3372-4552-954C-A538AF6A91A8}" srcOrd="0" destOrd="0" presId="urn:microsoft.com/office/officeart/2005/8/layout/cycle2"/>
    <dgm:cxn modelId="{A70815E7-4B61-4817-BF6D-9D98CB1CDCD1}" srcId="{C0E2D78F-D0AF-464B-97E0-BB89ED3668D5}" destId="{A55A999A-DACC-48A3-BB9B-507566A20378}" srcOrd="3" destOrd="0" parTransId="{3D188827-4C36-4463-9321-23B5FA233218}" sibTransId="{910EDA3A-D634-4FEA-8759-FDEA48885169}"/>
    <dgm:cxn modelId="{12824635-C978-44A6-BA71-43C6DC967DD4}" type="presOf" srcId="{8E237B39-466C-4111-99A3-41E2D2FB3225}" destId="{57EFF15A-770C-4BE1-9421-53377472F4E9}" srcOrd="1" destOrd="0" presId="urn:microsoft.com/office/officeart/2005/8/layout/cycle2"/>
    <dgm:cxn modelId="{AEC2857C-B0BB-464A-9B4B-BA54D0B9BA55}" type="presOf" srcId="{32CACE8F-B08F-4C9B-8708-9F7EEB5F70D4}" destId="{CD0BCB7C-63EA-4411-B942-314E0DD827F0}" srcOrd="1" destOrd="0" presId="urn:microsoft.com/office/officeart/2005/8/layout/cycle2"/>
    <dgm:cxn modelId="{01433D27-0878-4D45-BA70-75AB2F316D99}" type="presOf" srcId="{F246A830-2FAC-4848-9530-9992284A22D4}" destId="{A60429FE-0301-4CD1-B604-7198F26B31AF}" srcOrd="0" destOrd="0" presId="urn:microsoft.com/office/officeart/2005/8/layout/cycle2"/>
    <dgm:cxn modelId="{44FB7C6E-6D9C-41F7-9320-938E0A41D5C3}" type="presOf" srcId="{B0D5E3EB-6B7C-4128-8F52-1D7333290D57}" destId="{43ECCE11-C01E-4153-ADD6-1A5090CEE6EA}" srcOrd="1" destOrd="0" presId="urn:microsoft.com/office/officeart/2005/8/layout/cycle2"/>
    <dgm:cxn modelId="{936A16DD-8BA2-44EB-8383-BFDAB5B7E10A}" type="presOf" srcId="{910643BB-BEE4-42C7-A68F-5DE7D945022B}" destId="{BEA19748-790C-478E-80DC-D132EF483C74}" srcOrd="0" destOrd="0" presId="urn:microsoft.com/office/officeart/2005/8/layout/cycle2"/>
    <dgm:cxn modelId="{A7ADE829-28B0-4B7D-9789-99F10F82E0E5}" type="presOf" srcId="{A55A999A-DACC-48A3-BB9B-507566A20378}" destId="{13559EF1-5C50-4874-8D56-9944CC4B818B}" srcOrd="0" destOrd="0" presId="urn:microsoft.com/office/officeart/2005/8/layout/cycle2"/>
    <dgm:cxn modelId="{96889F46-655B-40E7-9818-75F2A11DCDF7}" type="presOf" srcId="{C0E2D78F-D0AF-464B-97E0-BB89ED3668D5}" destId="{14354E89-026A-468F-8F25-5F29085CF737}" srcOrd="0" destOrd="0" presId="urn:microsoft.com/office/officeart/2005/8/layout/cycle2"/>
    <dgm:cxn modelId="{9E965CC9-A100-4039-8DED-11119501244B}" srcId="{C0E2D78F-D0AF-464B-97E0-BB89ED3668D5}" destId="{9D3A0D80-FE94-4165-900C-2A67E04EA569}" srcOrd="2" destOrd="0" parTransId="{8C1825DC-3434-4032-A4D0-F52244C9232F}" sibTransId="{910643BB-BEE4-42C7-A68F-5DE7D945022B}"/>
    <dgm:cxn modelId="{D17C4393-6E27-48B0-90CD-DCE764FEA9ED}" type="presOf" srcId="{910EDA3A-D634-4FEA-8759-FDEA48885169}" destId="{9C8732C4-09AC-49D4-AD19-631494D7DC4B}" srcOrd="1" destOrd="0" presId="urn:microsoft.com/office/officeart/2005/8/layout/cycle2"/>
    <dgm:cxn modelId="{345BA06D-770F-4354-9F69-A2980F9502BA}" type="presOf" srcId="{910EDA3A-D634-4FEA-8759-FDEA48885169}" destId="{8F88D61F-5CA1-467A-AA49-4DF7275A0CD4}" srcOrd="0" destOrd="0" presId="urn:microsoft.com/office/officeart/2005/8/layout/cycle2"/>
    <dgm:cxn modelId="{6E7A0D0D-F128-4858-8CA9-169F0B807535}" type="presOf" srcId="{47447B86-FE24-495E-9524-763BE6C0F89C}" destId="{665AA479-49D6-4CFA-8568-D998514EA6D1}" srcOrd="0" destOrd="0" presId="urn:microsoft.com/office/officeart/2005/8/layout/cycle2"/>
    <dgm:cxn modelId="{8ACE45C7-F849-4D13-B24F-781422EB03A0}" type="presOf" srcId="{9D3A0D80-FE94-4165-900C-2A67E04EA569}" destId="{1B8F26DF-0D8C-419E-8818-3DBE9A819501}" srcOrd="0" destOrd="0" presId="urn:microsoft.com/office/officeart/2005/8/layout/cycle2"/>
    <dgm:cxn modelId="{C229E858-E67D-418C-8F6D-02A01CB0C319}" type="presParOf" srcId="{14354E89-026A-468F-8F25-5F29085CF737}" destId="{FE10E4C7-3372-4552-954C-A538AF6A91A8}" srcOrd="0" destOrd="0" presId="urn:microsoft.com/office/officeart/2005/8/layout/cycle2"/>
    <dgm:cxn modelId="{C0C62AB7-42E4-4B8F-B06E-65978FCEEB45}" type="presParOf" srcId="{14354E89-026A-468F-8F25-5F29085CF737}" destId="{C122975E-B2B2-450D-BF19-30EA3F1313F7}" srcOrd="1" destOrd="0" presId="urn:microsoft.com/office/officeart/2005/8/layout/cycle2"/>
    <dgm:cxn modelId="{265E0950-212D-46B1-9B40-4E043C14F2CA}" type="presParOf" srcId="{C122975E-B2B2-450D-BF19-30EA3F1313F7}" destId="{57EFF15A-770C-4BE1-9421-53377472F4E9}" srcOrd="0" destOrd="0" presId="urn:microsoft.com/office/officeart/2005/8/layout/cycle2"/>
    <dgm:cxn modelId="{AE9F0D3C-1F7F-49FB-AAA8-95A7983F1AA7}" type="presParOf" srcId="{14354E89-026A-468F-8F25-5F29085CF737}" destId="{665AA479-49D6-4CFA-8568-D998514EA6D1}" srcOrd="2" destOrd="0" presId="urn:microsoft.com/office/officeart/2005/8/layout/cycle2"/>
    <dgm:cxn modelId="{1365DCCA-1322-4C61-8701-C596A9415C99}" type="presParOf" srcId="{14354E89-026A-468F-8F25-5F29085CF737}" destId="{C3D4DD09-6CF2-4B7D-B119-E377AE42555A}" srcOrd="3" destOrd="0" presId="urn:microsoft.com/office/officeart/2005/8/layout/cycle2"/>
    <dgm:cxn modelId="{1C394225-7997-4CDB-8509-E8DEDEBE44B6}" type="presParOf" srcId="{C3D4DD09-6CF2-4B7D-B119-E377AE42555A}" destId="{43ECCE11-C01E-4153-ADD6-1A5090CEE6EA}" srcOrd="0" destOrd="0" presId="urn:microsoft.com/office/officeart/2005/8/layout/cycle2"/>
    <dgm:cxn modelId="{38940B78-ED14-45A2-9119-BBFC3CEDECFE}" type="presParOf" srcId="{14354E89-026A-468F-8F25-5F29085CF737}" destId="{1B8F26DF-0D8C-419E-8818-3DBE9A819501}" srcOrd="4" destOrd="0" presId="urn:microsoft.com/office/officeart/2005/8/layout/cycle2"/>
    <dgm:cxn modelId="{6DD2BE24-6A74-4656-A81D-2DED52992BC9}" type="presParOf" srcId="{14354E89-026A-468F-8F25-5F29085CF737}" destId="{BEA19748-790C-478E-80DC-D132EF483C74}" srcOrd="5" destOrd="0" presId="urn:microsoft.com/office/officeart/2005/8/layout/cycle2"/>
    <dgm:cxn modelId="{6E9C876A-787B-4B5B-9C5C-900C43B34D81}" type="presParOf" srcId="{BEA19748-790C-478E-80DC-D132EF483C74}" destId="{FC419B43-F852-432B-AEB4-15AB9203E692}" srcOrd="0" destOrd="0" presId="urn:microsoft.com/office/officeart/2005/8/layout/cycle2"/>
    <dgm:cxn modelId="{4D143FEC-C4EE-4B2E-A71C-30C16AF70904}" type="presParOf" srcId="{14354E89-026A-468F-8F25-5F29085CF737}" destId="{13559EF1-5C50-4874-8D56-9944CC4B818B}" srcOrd="6" destOrd="0" presId="urn:microsoft.com/office/officeart/2005/8/layout/cycle2"/>
    <dgm:cxn modelId="{CC908EB0-666A-44BA-A383-70042D60828A}" type="presParOf" srcId="{14354E89-026A-468F-8F25-5F29085CF737}" destId="{8F88D61F-5CA1-467A-AA49-4DF7275A0CD4}" srcOrd="7" destOrd="0" presId="urn:microsoft.com/office/officeart/2005/8/layout/cycle2"/>
    <dgm:cxn modelId="{459DFEA1-CF46-412E-B3D3-F03632FEA64A}" type="presParOf" srcId="{8F88D61F-5CA1-467A-AA49-4DF7275A0CD4}" destId="{9C8732C4-09AC-49D4-AD19-631494D7DC4B}" srcOrd="0" destOrd="0" presId="urn:microsoft.com/office/officeart/2005/8/layout/cycle2"/>
    <dgm:cxn modelId="{01843B51-5179-4EBE-AC71-F17FB3B0CA68}" type="presParOf" srcId="{14354E89-026A-468F-8F25-5F29085CF737}" destId="{A60429FE-0301-4CD1-B604-7198F26B31AF}" srcOrd="8" destOrd="0" presId="urn:microsoft.com/office/officeart/2005/8/layout/cycle2"/>
    <dgm:cxn modelId="{67BD0292-08AC-4538-AE84-7C949A75B8AF}" type="presParOf" srcId="{14354E89-026A-468F-8F25-5F29085CF737}" destId="{F9E42C92-5E2D-415B-B0F9-5976D3CB2F08}" srcOrd="9" destOrd="0" presId="urn:microsoft.com/office/officeart/2005/8/layout/cycle2"/>
    <dgm:cxn modelId="{08E11856-3F02-44A1-8ED1-6D597F3CA44D}" type="presParOf" srcId="{F9E42C92-5E2D-415B-B0F9-5976D3CB2F08}" destId="{CD0BCB7C-63EA-4411-B942-314E0DD827F0}" srcOrd="0" destOrd="0" presId="urn:microsoft.com/office/officeart/2005/8/layout/cycle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7E9D19E-B395-47E4-9DC6-78550F4E847D}" type="datetimeFigureOut">
              <a:rPr lang="ru-RU" smtClean="0"/>
              <a:pPr/>
              <a:t>03.12.2009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7940044-EE35-4E94-8880-636A9A5BD8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D19E-B395-47E4-9DC6-78550F4E847D}" type="datetimeFigureOut">
              <a:rPr lang="ru-RU" smtClean="0"/>
              <a:pPr/>
              <a:t>03.12.2009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40044-EE35-4E94-8880-636A9A5BD8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D19E-B395-47E4-9DC6-78550F4E847D}" type="datetimeFigureOut">
              <a:rPr lang="ru-RU" smtClean="0"/>
              <a:pPr/>
              <a:t>03.12.2009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40044-EE35-4E94-8880-636A9A5BD8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D19E-B395-47E4-9DC6-78550F4E847D}" type="datetimeFigureOut">
              <a:rPr lang="ru-RU" smtClean="0"/>
              <a:pPr/>
              <a:t>03.12.2009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40044-EE35-4E94-8880-636A9A5BD8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D19E-B395-47E4-9DC6-78550F4E847D}" type="datetimeFigureOut">
              <a:rPr lang="ru-RU" smtClean="0"/>
              <a:pPr/>
              <a:t>03.12.2009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40044-EE35-4E94-8880-636A9A5BD8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D19E-B395-47E4-9DC6-78550F4E847D}" type="datetimeFigureOut">
              <a:rPr lang="ru-RU" smtClean="0"/>
              <a:pPr/>
              <a:t>03.12.2009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40044-EE35-4E94-8880-636A9A5BD8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7E9D19E-B395-47E4-9DC6-78550F4E847D}" type="datetimeFigureOut">
              <a:rPr lang="ru-RU" smtClean="0"/>
              <a:pPr/>
              <a:t>03.12.2009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7940044-EE35-4E94-8880-636A9A5BD85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7E9D19E-B395-47E4-9DC6-78550F4E847D}" type="datetimeFigureOut">
              <a:rPr lang="ru-RU" smtClean="0"/>
              <a:pPr/>
              <a:t>03.12.2009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7940044-EE35-4E94-8880-636A9A5BD8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D19E-B395-47E4-9DC6-78550F4E847D}" type="datetimeFigureOut">
              <a:rPr lang="ru-RU" smtClean="0"/>
              <a:pPr/>
              <a:t>03.12.2009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40044-EE35-4E94-8880-636A9A5BD8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D19E-B395-47E4-9DC6-78550F4E847D}" type="datetimeFigureOut">
              <a:rPr lang="ru-RU" smtClean="0"/>
              <a:pPr/>
              <a:t>03.12.2009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40044-EE35-4E94-8880-636A9A5BD8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9D19E-B395-47E4-9DC6-78550F4E847D}" type="datetimeFigureOut">
              <a:rPr lang="ru-RU" smtClean="0"/>
              <a:pPr/>
              <a:t>03.12.2009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940044-EE35-4E94-8880-636A9A5BD85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7E9D19E-B395-47E4-9DC6-78550F4E847D}" type="datetimeFigureOut">
              <a:rPr lang="ru-RU" smtClean="0"/>
              <a:pPr/>
              <a:t>03.12.2009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7940044-EE35-4E94-8880-636A9A5BD85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785794"/>
            <a:ext cx="8458200" cy="1470025"/>
          </a:xfrm>
        </p:spPr>
        <p:txBody>
          <a:bodyPr/>
          <a:lstStyle/>
          <a:p>
            <a:r>
              <a:rPr lang="ru-RU" dirty="0" smtClean="0"/>
              <a:t>Тема урока: «Классификация химических реакций»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34" y="4286256"/>
            <a:ext cx="5572164" cy="1752600"/>
          </a:xfrm>
        </p:spPr>
        <p:txBody>
          <a:bodyPr/>
          <a:lstStyle/>
          <a:p>
            <a:r>
              <a:rPr lang="ru-RU" dirty="0" smtClean="0"/>
              <a:t>Признаки классификации:</a:t>
            </a:r>
          </a:p>
          <a:p>
            <a:r>
              <a:rPr lang="ru-RU" dirty="0" smtClean="0"/>
              <a:t>А)  по количеству исходных веществ и продуктов реакции;</a:t>
            </a:r>
          </a:p>
          <a:p>
            <a:r>
              <a:rPr lang="ru-RU" dirty="0" smtClean="0"/>
              <a:t>Б)  по тепловому эффекту</a:t>
            </a:r>
            <a:endParaRPr lang="ru-RU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0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Схемы:  типы  химических реакций</a:t>
            </a:r>
            <a:endParaRPr lang="ru-RU" dirty="0"/>
          </a:p>
        </p:txBody>
      </p:sp>
      <p:sp>
        <p:nvSpPr>
          <p:cNvPr id="3" name="Горизонтальный свиток 2"/>
          <p:cNvSpPr/>
          <p:nvPr/>
        </p:nvSpPr>
        <p:spPr>
          <a:xfrm>
            <a:off x="0" y="642918"/>
            <a:ext cx="8929718" cy="153333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Реакция соединения:  </a:t>
            </a:r>
          </a:p>
          <a:p>
            <a:pPr algn="ctr"/>
            <a:r>
              <a:rPr lang="ru-RU" sz="2800" b="1" dirty="0" smtClean="0"/>
              <a:t>А       +     В      </a:t>
            </a:r>
            <a:r>
              <a:rPr lang="ru-RU" sz="2800" b="1" dirty="0" smtClean="0">
                <a:latin typeface="Times New Roman"/>
                <a:cs typeface="Times New Roman"/>
              </a:rPr>
              <a:t>→     АВ      </a:t>
            </a:r>
            <a:r>
              <a:rPr lang="ru-RU" dirty="0" smtClean="0">
                <a:latin typeface="Times New Roman"/>
                <a:cs typeface="Times New Roman"/>
              </a:rPr>
              <a:t>или      </a:t>
            </a:r>
            <a:r>
              <a:rPr lang="ru-RU" sz="2800" b="1" dirty="0" smtClean="0">
                <a:latin typeface="Times New Roman"/>
                <a:cs typeface="Times New Roman"/>
              </a:rPr>
              <a:t>АВ   +  СД   →  АВСД</a:t>
            </a:r>
          </a:p>
          <a:p>
            <a:pPr algn="ctr"/>
            <a:endParaRPr lang="ru-RU" dirty="0"/>
          </a:p>
        </p:txBody>
      </p:sp>
      <p:sp>
        <p:nvSpPr>
          <p:cNvPr id="4" name="Горизонтальный свиток 3"/>
          <p:cNvSpPr/>
          <p:nvPr/>
        </p:nvSpPr>
        <p:spPr>
          <a:xfrm>
            <a:off x="0" y="1785926"/>
            <a:ext cx="8929718" cy="228601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Реакция  разложения:</a:t>
            </a:r>
          </a:p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АВ   </a:t>
            </a:r>
            <a:r>
              <a:rPr lang="ru-RU" sz="2800" b="1" dirty="0" smtClean="0">
                <a:latin typeface="Times New Roman"/>
                <a:cs typeface="Times New Roman"/>
              </a:rPr>
              <a:t>→   А    +   В     или      АВСД    →   АВ    +  СД</a:t>
            </a:r>
          </a:p>
          <a:p>
            <a:pPr algn="ctr"/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0" y="3643314"/>
            <a:ext cx="8929718" cy="185738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Реакции  замещения:</a:t>
            </a:r>
          </a:p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АВ     +    С      </a:t>
            </a:r>
            <a:r>
              <a:rPr lang="ru-RU" sz="2800" b="1" dirty="0" smtClean="0">
                <a:latin typeface="Times New Roman"/>
                <a:cs typeface="Times New Roman"/>
              </a:rPr>
              <a:t>→        А       +       ВС</a:t>
            </a:r>
          </a:p>
          <a:p>
            <a:pPr algn="ctr"/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Горизонтальный свиток 5"/>
          <p:cNvSpPr/>
          <p:nvPr/>
        </p:nvSpPr>
        <p:spPr>
          <a:xfrm>
            <a:off x="0" y="5143512"/>
            <a:ext cx="8929718" cy="1714488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Реакции  обмена:</a:t>
            </a:r>
          </a:p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АВ    +  СД   </a:t>
            </a:r>
            <a:r>
              <a:rPr lang="ru-RU" sz="2800" b="1" dirty="0" smtClean="0">
                <a:latin typeface="Times New Roman"/>
                <a:cs typeface="Times New Roman"/>
              </a:rPr>
              <a:t>→   АД          +       СВ</a:t>
            </a:r>
          </a:p>
          <a:p>
            <a:pPr algn="ctr"/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44" y="1500174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solidFill>
                  <a:srgbClr val="FFFF00"/>
                </a:solidFill>
              </a:rPr>
              <a:t>пр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14480" y="1500174"/>
            <a:ext cx="7858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solidFill>
                  <a:srgbClr val="FFFF00"/>
                </a:solidFill>
              </a:rPr>
              <a:t>пр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28992" y="1500174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сл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43504" y="1500174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сл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286512" y="1500174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сл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29520" y="1500174"/>
            <a:ext cx="19287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FFFF00"/>
                </a:solidFill>
              </a:rPr>
              <a:t>н</a:t>
            </a:r>
            <a:r>
              <a:rPr lang="ru-RU" sz="2800" b="1" dirty="0" smtClean="0">
                <a:solidFill>
                  <a:srgbClr val="FFFF00"/>
                </a:solidFill>
              </a:rPr>
              <a:t>ов. сл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28596" y="314324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СЛ</a:t>
            </a:r>
            <a:endParaRPr lang="ru-RU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929190" y="314324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СЛ</a:t>
            </a:r>
            <a:endParaRPr lang="ru-RU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00826" y="3071810"/>
            <a:ext cx="24288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НОВЫЕ   СЛ</a:t>
            </a:r>
            <a:endParaRPr lang="ru-RU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14480" y="314324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ПР</a:t>
            </a:r>
            <a:endParaRPr lang="ru-RU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786050" y="3143248"/>
            <a:ext cx="714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ПР</a:t>
            </a:r>
            <a:endParaRPr lang="ru-RU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643042" y="4714884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сл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643702" y="4714884"/>
            <a:ext cx="17859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FFFF00"/>
                </a:solidFill>
              </a:rPr>
              <a:t>н</a:t>
            </a:r>
            <a:r>
              <a:rPr lang="ru-RU" sz="2800" b="1" dirty="0" smtClean="0">
                <a:solidFill>
                  <a:srgbClr val="FFFF00"/>
                </a:solidFill>
              </a:rPr>
              <a:t>ов.  сл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71802" y="4714884"/>
            <a:ext cx="10001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solidFill>
                  <a:srgbClr val="FFFF00"/>
                </a:solidFill>
              </a:rPr>
              <a:t>пр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00562" y="4714884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FFFF00"/>
                </a:solidFill>
              </a:rPr>
              <a:t>н</a:t>
            </a:r>
            <a:r>
              <a:rPr lang="ru-RU" sz="2800" b="1" dirty="0" smtClean="0">
                <a:solidFill>
                  <a:srgbClr val="FFFF00"/>
                </a:solidFill>
              </a:rPr>
              <a:t>ов. </a:t>
            </a:r>
            <a:r>
              <a:rPr lang="ru-RU" sz="2800" b="1" dirty="0" err="1" smtClean="0">
                <a:solidFill>
                  <a:srgbClr val="FFFF00"/>
                </a:solidFill>
              </a:rPr>
              <a:t>пр</a:t>
            </a:r>
            <a:endParaRPr lang="ru-RU" sz="2800" b="1" dirty="0">
              <a:solidFill>
                <a:srgbClr val="FFFF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71604" y="4286256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А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571604" y="6072206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сл</a:t>
            </a:r>
            <a:endParaRPr lang="ru-RU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00364" y="6143644"/>
            <a:ext cx="9286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сл</a:t>
            </a:r>
            <a:endParaRPr lang="ru-RU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214810" y="6072206"/>
            <a:ext cx="1643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28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ов.сл</a:t>
            </a:r>
            <a:endParaRPr lang="ru-RU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72264" y="6072206"/>
            <a:ext cx="1500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ru-RU" sz="28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ов. сл</a:t>
            </a:r>
            <a:endParaRPr lang="ru-RU" sz="28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  -0.071 0.01333  C -0.051 0.01867  -0.032 0.02133  -0.017 0.02  C -0.004 0.02  0.01 0.01733  0.025 0.01333  C 0.069 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 0  Z" pathEditMode="relative" ptsTypes="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  -0.071 0.01333  C -0.051 0.01867  -0.032 0.02133  -0.017 0.02  C -0.004 0.02  0.01 0.01733  0.025 0.01333  C 0.069 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 0  Z" pathEditMode="relative" ptsTypes="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  -0.071 0.01333  C -0.051 0.01867  -0.032 0.02133  -0.017 0.02  C -0.004 0.02  0.01 0.01733  0.025 0.01333  C 0.069 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 0  Z" pathEditMode="relative" ptsTypes="">
                                      <p:cBhvr>
                                        <p:cTn id="22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-3.7037E-7 C 0.00695 -0.01343 0.01407 -0.02801 0.02101 -0.04676 C 0.03994 -0.1 0.04497 -0.15208 0.03108 -0.15995 C 0.01702 -0.16944 -0.01006 -0.13194 -0.02899 -0.0787 C -0.03906 -0.05069 -0.04496 -0.02407 -0.04704 -0.00393 C -0.05 0.01204 -0.05104 0.02801 -0.05104 0.04676 C -0.05104 0.10671 -0.03802 0.15602 -0.02291 0.15602 C -0.00798 0.15602 0.00504 0.10671 0.00504 0.04676 C 0.00504 0.01875 0.00209 -0.0081 -0.00295 -0.02662 C -0.00503 -0.04259 -0.01006 -0.05995 -0.01597 -0.07731 C -0.03593 -0.13194 -0.06302 -0.16944 -0.07708 -0.15995 C -0.09097 -0.15069 -0.08593 -0.1 -0.06597 -0.04537 C -0.05798 -0.01991 -0.04704 0.00139 -0.03593 0.01597 C -0.02795 0.0294 -0.01892 0.04144 -0.00694 0.05324 C 0.029 0.0919 0.06494 0.10926 0.075 0.09329 C 0.08403 0.07732 0.06407 0.03333 0.02796 -0.00393 C 0.01303 -0.01991 -0.00295 -0.03194 -0.01597 -0.04005 C -0.02795 -0.04792 -0.04305 -0.05463 -0.05902 -0.05856 C -0.10295 -0.07199 -0.14097 -0.06806 -0.14392 -0.04676 C -0.14791 -0.02662 -0.11493 -3.7037E-7 -0.071 0.01343 C -0.05104 0.01875 -0.03194 0.0213 -0.01701 0.01991 C -0.00399 0.01991 0.01007 0.01736 0.025 0.01343 C 0.06893 -3.7037E-7 0.10209 -0.02801 0.09792 -0.04792 C 0.09497 -0.06806 0.05695 -0.07338 0.01303 -0.05995 C -0.00798 -0.05324 -0.02708 -0.04398 -0.03993 -0.03333 C -0.05104 -0.02523 -0.06197 -0.01597 -0.07395 -0.00393 C -0.10902 0.03472 -0.13003 0.07732 -0.11996 0.09329 C -0.11093 0.10926 -0.07395 0.0919 -0.03906 0.05463 C -0.02204 0.03611 -0.00798 0.01736 -4.44444E-6 -3.7037E-7 Z " pathEditMode="relative" rAng="0" ptsTypes="fffffffffffffffffffffffffffff">
                                      <p:cBhvr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-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  -0.071 0.01333  C -0.051 0.01867  -0.032 0.02133  -0.017 0.02  C -0.004 0.02  0.01 0.01733  0.025 0.01333  C 0.069 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 0  Z" pathEditMode="relative" ptsTypes="">
                                      <p:cBhvr>
                                        <p:cTn id="3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  -0.071 0.01333  C -0.051 0.01867  -0.032 0.02133  -0.017 0.02  C -0.004 0.02  0.01 0.01733  0.025 0.01333  C 0.069 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 0  Z" pathEditMode="relative" ptsTypes="">
                                      <p:cBhvr>
                                        <p:cTn id="3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  -0.071 0.01333  C -0.051 0.01867  -0.032 0.02133  -0.017 0.02  C -0.004 0.02  0.01 0.01733  0.025 0.01333  C 0.069 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 0  Z" pathEditMode="relative" ptsTypes="">
                                      <p:cBhvr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  -0.071 0.01333  C -0.051 0.01867  -0.032 0.02133  -0.017 0.02  C -0.004 0.02  0.01 0.01733  0.025 0.01333  C 0.069 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 0  Z" pathEditMode="relative" ptsTypes="">
                                      <p:cBhvr>
                                        <p:cTn id="5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  -0.071 0.01333  C -0.051 0.01867  -0.032 0.02133  -0.017 0.02  C -0.004 0.02  0.01 0.01733  0.025 0.01333  C 0.069 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 0  Z" pathEditMode="relative" ptsTypes="">
                                      <p:cBhvr>
                                        <p:cTn id="5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  -0.071 0.01333  C -0.051 0.01867  -0.032 0.02133  -0.017 0.02  C -0.004 0.02  0.01 0.01733  0.025 0.01333  C 0.069 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 0  Z" pathEditMode="relative" ptsTypes="">
                                      <p:cBhvr>
                                        <p:cTn id="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  -0.071 0.01333  C -0.051 0.01867  -0.032 0.02133  -0.017 0.02  C -0.004 0.02  0.01 0.01733  0.025 0.01333  C 0.069 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 0  Z" pathEditMode="relative" ptsTypes="">
                                      <p:cBhvr>
                                        <p:cTn id="6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81 -0.0037 C 0.00313 -0.01713 0.01025 -0.03171 0.01719 -0.05046 C 0.03612 -0.1037 0.04115 -0.15578 0.02726 -0.16365 C 0.0132 -0.17314 -0.01388 -0.13564 -0.03282 -0.0824 C -0.04288 -0.05439 -0.04879 -0.02777 -0.05087 -0.00763 C -0.05382 0.00834 -0.05487 0.02431 -0.05487 0.04306 C -0.05487 0.10301 -0.04185 0.15232 -0.02674 0.15232 C -0.01181 0.15232 0.00122 0.10301 0.00122 0.04306 C 0.00122 0.01505 -0.00173 -0.0118 -0.00677 -0.03032 C -0.00885 -0.04629 -0.01388 -0.06365 -0.0198 -0.08101 C -0.03976 -0.13564 -0.06684 -0.17314 -0.08091 -0.16365 C -0.0948 -0.15439 -0.08976 -0.1037 -0.0698 -0.04907 C -0.06181 -0.02361 -0.05087 -0.00231 -0.03976 0.01227 C -0.03178 0.0257 -0.02275 0.03774 -0.01077 0.04954 C 0.02518 0.0882 0.06112 0.10556 0.07119 0.08959 C 0.08021 0.07362 0.06025 0.02963 0.02414 -0.00763 C 0.00921 -0.02361 -0.00677 -0.03564 -0.0198 -0.04375 C -0.03178 -0.05162 -0.04688 -0.05833 -0.06285 -0.06226 C -0.10678 -0.07569 -0.1448 -0.07175 -0.14775 -0.05046 C -0.15174 -0.03032 -0.11875 -0.0037 -0.07483 0.00973 C -0.05487 0.01505 -0.03577 0.0176 -0.02084 0.01621 C -0.00781 0.01621 0.00626 0.01366 0.02119 0.00973 C 0.06511 -0.0037 0.09827 -0.03171 0.0941 -0.05162 C 0.09115 -0.07175 0.05313 -0.07708 0.00921 -0.06365 C -0.01181 -0.05694 -0.03091 -0.04768 -0.04375 -0.03703 C -0.05487 -0.02893 -0.0658 -0.01967 -0.07778 -0.00763 C -0.11285 0.03102 -0.13386 0.07362 -0.12379 0.08959 C -0.11476 0.10556 -0.07778 0.0882 -0.04288 0.05093 C -0.02587 0.03241 -0.01181 0.01366 -0.00381 -0.0037 Z " pathEditMode="relative" rAng="0" ptsTypes="fffffffffffffffffffffffffffff">
                                      <p:cBhvr>
                                        <p:cTn id="7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" y="-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  -0.071 0.01333  C -0.051 0.01867  -0.032 0.02133  -0.017 0.02  C -0.004 0.02  0.01 0.01733  0.025 0.01333  C 0.069 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 0  Z" pathEditMode="relative" ptsTypes="">
                                      <p:cBhvr>
                                        <p:cTn id="7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  -0.071 0.01333  C -0.051 0.01867  -0.032 0.02133  -0.017 0.02  C -0.004 0.02  0.01 0.01733  0.025 0.01333  C 0.069 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 0  Z" pathEditMode="relative" ptsTypes="">
                                      <p:cBhvr>
                                        <p:cTn id="8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  -0.071 0.01333  C -0.051 0.01867  -0.032 0.02133  -0.017 0.02  C -0.004 0.02  0.01 0.01733  0.025 0.01333  C 0.069 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 0  Z" pathEditMode="relative" ptsTypes="">
                                      <p:cBhvr>
                                        <p:cTn id="8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  -0.071 0.01333  C -0.051 0.01867  -0.032 0.02133  -0.017 0.02  C -0.004 0.02  0.01 0.01733  0.025 0.01333  C 0.069 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 0  Z" pathEditMode="relative" ptsTypes="">
                                      <p:cBhvr>
                                        <p:cTn id="98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  -0.071 0.01333  C -0.051 0.01867  -0.032 0.02133  -0.017 0.02  C -0.004 0.02  0.01 0.01733  0.025 0.01333  C 0.069 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 0  Z" pathEditMode="relative" ptsTypes="">
                                      <p:cBhvr>
                                        <p:cTn id="10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  -0.071 0.01333  C -0.051 0.01867  -0.032 0.02133  -0.017 0.02  C -0.004 0.02  0.01 0.01733  0.025 0.01333  C 0.069 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 0  Z" pathEditMode="relative" ptsTypes="">
                                      <p:cBhvr>
                                        <p:cTn id="106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7 -0.01333  0.014 -0.028  0.021 -0.04667  C 0.04 -0.1  0.045 -0.152  0.031 -0.16  C 0.017 -0.16933  -0.01 -0.132  -0.029 -0.07867  C -0.039 -0.05067  -0.045 -0.024  -0.047 -0.004  C -0.05 0.012  -0.051 0.028  -0.051 0.04667  C -0.051 0.10667  -0.038 0.156  -0.023 0.156  C -0.008 0.156  0.005 0.10667  0.005 0.04667  C 0.005 0.01867  0.002 -0.008  -0.003 -0.02667  C -0.005 -0.04267  -0.01 -0.06  -0.016 -0.07733  C -0.036 -0.132  -0.063 -0.16933  -0.077 -0.16  C -0.091 -0.15067  -0.086 -0.1  -0.066 -0.04533  C -0.058 -0.02  -0.047 0.00133  -0.036 0.016  C -0.028 0.02933  -0.019 0.04133  -0.007 0.05333  C 0.029 0.092  0.065 0.10933  0.075 0.09333  C 0.084 0.07733  0.064 0.03333  0.028 -0.004  C 0.013 -0.02  -0.003 -0.032  -0.016 -0.04  C -0.028 -0.048  -0.043 -0.05467  -0.059 -0.05867  C -0.103 -0.072  -0.141 -0.068  -0.144 -0.04667  C -0.148 -0.02667  -0.115 0  -0.071 0.01333  C -0.051 0.01867  -0.032 0.02133  -0.017 0.02  C -0.004 0.02  0.01 0.01733  0.025 0.01333  C 0.069 0  0.102 -0.028  0.098 -0.048  C 0.095 -0.068  0.057 -0.07333  0.013 -0.06  C -0.008 -0.05333  -0.027 -0.044  -0.04 -0.03333  C -0.051 -0.02533  -0.062 -0.016  -0.074 -0.004  C -0.109 0.03467  -0.13 0.07733  -0.12 0.09333  C -0.111 0.10933  -0.074 0.092  -0.039 0.05467  C -0.022 0.036  -0.008 0.01733  0 0  Z" pathEditMode="relative" ptsTypes="">
                                      <p:cBhvr>
                                        <p:cTn id="110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8229600" cy="106984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Групповая работа. (лабораторные опыты).</a:t>
            </a:r>
            <a:endParaRPr lang="ru-RU" dirty="0"/>
          </a:p>
        </p:txBody>
      </p:sp>
      <p:sp>
        <p:nvSpPr>
          <p:cNvPr id="4" name="Пятно 1 3"/>
          <p:cNvSpPr/>
          <p:nvPr/>
        </p:nvSpPr>
        <p:spPr>
          <a:xfrm>
            <a:off x="0" y="1357298"/>
            <a:ext cx="4000528" cy="214314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latin typeface="Arial" pitchFamily="34" charset="0"/>
                <a:cs typeface="Arial" pitchFamily="34" charset="0"/>
              </a:rPr>
              <a:t>Группа    №  1</a:t>
            </a:r>
          </a:p>
          <a:p>
            <a:pPr algn="ctr"/>
            <a:r>
              <a:rPr lang="ru-RU" b="1" dirty="0" smtClean="0">
                <a:latin typeface="Comic Sans MS" pitchFamily="66" charset="0"/>
              </a:rPr>
              <a:t>«Взаимодействие хлорида меди </a:t>
            </a:r>
            <a:r>
              <a:rPr lang="en-US" b="1" dirty="0" smtClean="0">
                <a:latin typeface="Comic Sans MS" pitchFamily="66" charset="0"/>
              </a:rPr>
              <a:t>(II)</a:t>
            </a:r>
            <a:r>
              <a:rPr lang="ru-RU" b="1" dirty="0" smtClean="0">
                <a:latin typeface="Comic Sans MS" pitchFamily="66" charset="0"/>
              </a:rPr>
              <a:t>  с железом».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5" name="Пятно 1 4"/>
          <p:cNvSpPr/>
          <p:nvPr/>
        </p:nvSpPr>
        <p:spPr>
          <a:xfrm>
            <a:off x="5286380" y="785794"/>
            <a:ext cx="4000528" cy="2143140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latin typeface="Arial" pitchFamily="34" charset="0"/>
                <a:cs typeface="Arial" pitchFamily="34" charset="0"/>
              </a:rPr>
              <a:t>Группа    №  2</a:t>
            </a:r>
          </a:p>
          <a:p>
            <a:pPr algn="ctr"/>
            <a:r>
              <a:rPr lang="ru-RU" b="1" dirty="0" smtClean="0">
                <a:latin typeface="Comic Sans MS" pitchFamily="66" charset="0"/>
              </a:rPr>
              <a:t>«Взаимодействие оксида меди </a:t>
            </a:r>
            <a:r>
              <a:rPr lang="en-US" b="1" dirty="0" smtClean="0">
                <a:latin typeface="Comic Sans MS" pitchFamily="66" charset="0"/>
              </a:rPr>
              <a:t>(II)</a:t>
            </a:r>
            <a:r>
              <a:rPr lang="ru-RU" b="1" dirty="0" smtClean="0">
                <a:latin typeface="Comic Sans MS" pitchFamily="66" charset="0"/>
              </a:rPr>
              <a:t>  с соляной кислотой».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6" name="Пятно 1 5"/>
          <p:cNvSpPr/>
          <p:nvPr/>
        </p:nvSpPr>
        <p:spPr>
          <a:xfrm>
            <a:off x="0" y="4429108"/>
            <a:ext cx="4000528" cy="2428892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latin typeface="Arial" pitchFamily="34" charset="0"/>
                <a:cs typeface="Arial" pitchFamily="34" charset="0"/>
              </a:rPr>
              <a:t>Группа    №  3</a:t>
            </a:r>
          </a:p>
          <a:p>
            <a:pPr algn="ctr"/>
            <a:r>
              <a:rPr lang="ru-RU" b="1" dirty="0" smtClean="0">
                <a:latin typeface="Comic Sans MS" pitchFamily="66" charset="0"/>
              </a:rPr>
              <a:t>«Горение магния в кислороде»</a:t>
            </a:r>
            <a:endParaRPr lang="ru-RU" b="1" dirty="0">
              <a:latin typeface="Comic Sans MS" pitchFamily="66" charset="0"/>
            </a:endParaRPr>
          </a:p>
        </p:txBody>
      </p:sp>
      <p:sp>
        <p:nvSpPr>
          <p:cNvPr id="7" name="Пятно 1 6"/>
          <p:cNvSpPr/>
          <p:nvPr/>
        </p:nvSpPr>
        <p:spPr>
          <a:xfrm>
            <a:off x="5286380" y="4214794"/>
            <a:ext cx="4000528" cy="2643206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>
                <a:latin typeface="Arial" pitchFamily="34" charset="0"/>
                <a:cs typeface="Arial" pitchFamily="34" charset="0"/>
              </a:rPr>
              <a:t>Группа    №  4</a:t>
            </a:r>
          </a:p>
          <a:p>
            <a:pPr algn="ctr"/>
            <a:r>
              <a:rPr lang="ru-RU" b="1" dirty="0" smtClean="0">
                <a:latin typeface="Comic Sans MS" pitchFamily="66" charset="0"/>
              </a:rPr>
              <a:t>«Разложение основного карбоната меди (</a:t>
            </a:r>
            <a:r>
              <a:rPr lang="en-US" b="1" dirty="0" smtClean="0">
                <a:latin typeface="Comic Sans MS" pitchFamily="66" charset="0"/>
              </a:rPr>
              <a:t>II)</a:t>
            </a:r>
            <a:r>
              <a:rPr lang="ru-RU" b="1" dirty="0" smtClean="0">
                <a:latin typeface="Comic Sans MS" pitchFamily="66" charset="0"/>
              </a:rPr>
              <a:t>».</a:t>
            </a:r>
            <a:endParaRPr lang="ru-RU" b="1" dirty="0">
              <a:latin typeface="Comic Sans MS" pitchFamily="66" charset="0"/>
            </a:endParaRPr>
          </a:p>
        </p:txBody>
      </p:sp>
      <p:pic>
        <p:nvPicPr>
          <p:cNvPr id="1026" name="Picture 2" descr="F:\фото-химия\i[82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2285992"/>
            <a:ext cx="3643338" cy="307183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571480"/>
            <a:ext cx="8229600" cy="1069848"/>
          </a:xfrm>
        </p:spPr>
        <p:txBody>
          <a:bodyPr/>
          <a:lstStyle/>
          <a:p>
            <a:r>
              <a:rPr lang="ru-RU" dirty="0" smtClean="0"/>
              <a:t>Оформление работы.</a:t>
            </a:r>
            <a:endParaRPr lang="ru-RU" dirty="0"/>
          </a:p>
        </p:txBody>
      </p:sp>
      <p:sp>
        <p:nvSpPr>
          <p:cNvPr id="3" name="Минус 2"/>
          <p:cNvSpPr/>
          <p:nvPr/>
        </p:nvSpPr>
        <p:spPr>
          <a:xfrm rot="5400000">
            <a:off x="-357222" y="3929066"/>
            <a:ext cx="7286676" cy="285752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42844" y="1571612"/>
            <a:ext cx="300039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№    ГРУППЫ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1)      Название опыта</a:t>
            </a:r>
          </a:p>
          <a:p>
            <a:endParaRPr lang="ru-RU" dirty="0"/>
          </a:p>
          <a:p>
            <a:r>
              <a:rPr lang="ru-RU" dirty="0" smtClean="0"/>
              <a:t>2)      Наблюдение:</a:t>
            </a:r>
          </a:p>
          <a:p>
            <a:r>
              <a:rPr lang="ru-RU" dirty="0" smtClean="0"/>
              <a:t>А)  признак реакции</a:t>
            </a:r>
          </a:p>
          <a:p>
            <a:r>
              <a:rPr lang="ru-RU" dirty="0" smtClean="0"/>
              <a:t>Б)  условие протекания химической реакции</a:t>
            </a:r>
          </a:p>
          <a:p>
            <a:endParaRPr lang="ru-RU" dirty="0"/>
          </a:p>
          <a:p>
            <a:r>
              <a:rPr lang="ru-RU" dirty="0" smtClean="0"/>
              <a:t>3)    Уравнение  реакции</a:t>
            </a:r>
          </a:p>
          <a:p>
            <a:endParaRPr lang="ru-RU" dirty="0"/>
          </a:p>
          <a:p>
            <a:pPr marL="342900" indent="-342900">
              <a:buAutoNum type="arabicParenR" startAt="4"/>
            </a:pPr>
            <a:r>
              <a:rPr lang="ru-RU" dirty="0" smtClean="0"/>
              <a:t>Название сложным веществам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/>
              <a:t>5)        Тип   реакции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357554" y="1571612"/>
            <a:ext cx="53578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5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«Взаимодействие цинка с соляной кислотой»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А)   выделяется газ</a:t>
            </a:r>
          </a:p>
          <a:p>
            <a:r>
              <a:rPr lang="ru-RU" dirty="0" smtClean="0"/>
              <a:t>Б)  *  при комнатной температуре (обычные);</a:t>
            </a:r>
          </a:p>
          <a:p>
            <a:r>
              <a:rPr lang="ru-RU" dirty="0"/>
              <a:t> </a:t>
            </a:r>
            <a:r>
              <a:rPr lang="ru-RU" dirty="0" smtClean="0"/>
              <a:t>     *   соприкосновение веществ</a:t>
            </a:r>
          </a:p>
          <a:p>
            <a:r>
              <a:rPr lang="en-US" dirty="0" smtClean="0"/>
              <a:t>              I  </a:t>
            </a:r>
            <a:r>
              <a:rPr lang="en-US" dirty="0" err="1" smtClean="0"/>
              <a:t>I</a:t>
            </a:r>
            <a:r>
              <a:rPr lang="en-US" dirty="0" smtClean="0"/>
              <a:t>        </a:t>
            </a:r>
            <a:r>
              <a:rPr lang="ru-RU" dirty="0" smtClean="0"/>
              <a:t>          </a:t>
            </a:r>
            <a:r>
              <a:rPr lang="en-US" dirty="0" smtClean="0"/>
              <a:t> II   I</a:t>
            </a:r>
            <a:endParaRPr lang="ru-RU" dirty="0"/>
          </a:p>
          <a:p>
            <a:r>
              <a:rPr lang="en-US" dirty="0" smtClean="0"/>
              <a:t>Zn   +  </a:t>
            </a:r>
            <a:r>
              <a:rPr lang="en-US" dirty="0" err="1" smtClean="0"/>
              <a:t>HCl</a:t>
            </a:r>
            <a:r>
              <a:rPr lang="en-US" dirty="0" smtClean="0"/>
              <a:t>  </a:t>
            </a:r>
            <a:r>
              <a:rPr lang="ru-RU" dirty="0" smtClean="0"/>
              <a:t>          </a:t>
            </a:r>
            <a:r>
              <a:rPr lang="en-US" dirty="0" smtClean="0"/>
              <a:t>=   ZnCl2    +   H2 </a:t>
            </a:r>
            <a:r>
              <a:rPr lang="en-US" dirty="0" smtClean="0">
                <a:latin typeface="Times New Roman"/>
                <a:cs typeface="Times New Roman"/>
              </a:rPr>
              <a:t>↑</a:t>
            </a:r>
            <a:endParaRPr lang="ru-RU" dirty="0" smtClean="0">
              <a:latin typeface="Times New Roman"/>
              <a:cs typeface="Times New Roman"/>
            </a:endParaRPr>
          </a:p>
          <a:p>
            <a:r>
              <a:rPr lang="ru-RU" dirty="0" err="1">
                <a:latin typeface="Times New Roman"/>
                <a:cs typeface="Times New Roman"/>
              </a:rPr>
              <a:t>п</a:t>
            </a:r>
            <a:r>
              <a:rPr lang="ru-RU" dirty="0" err="1" smtClean="0">
                <a:latin typeface="Times New Roman"/>
                <a:cs typeface="Times New Roman"/>
              </a:rPr>
              <a:t>р</a:t>
            </a:r>
            <a:r>
              <a:rPr lang="ru-RU" dirty="0" smtClean="0">
                <a:latin typeface="Times New Roman"/>
                <a:cs typeface="Times New Roman"/>
              </a:rPr>
              <a:t>        сл                       </a:t>
            </a:r>
            <a:r>
              <a:rPr lang="ru-RU" dirty="0" err="1" smtClean="0">
                <a:latin typeface="Times New Roman"/>
                <a:cs typeface="Times New Roman"/>
              </a:rPr>
              <a:t>сл</a:t>
            </a:r>
            <a:r>
              <a:rPr lang="ru-RU" dirty="0" smtClean="0">
                <a:latin typeface="Times New Roman"/>
                <a:cs typeface="Times New Roman"/>
              </a:rPr>
              <a:t>               </a:t>
            </a:r>
            <a:r>
              <a:rPr lang="ru-RU" dirty="0" err="1" smtClean="0">
                <a:latin typeface="Times New Roman"/>
                <a:cs typeface="Times New Roman"/>
              </a:rPr>
              <a:t>пр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ru-RU" dirty="0" smtClean="0"/>
              <a:t>          соляная            хлорид</a:t>
            </a:r>
          </a:p>
          <a:p>
            <a:r>
              <a:rPr lang="ru-RU" dirty="0"/>
              <a:t> </a:t>
            </a:r>
            <a:r>
              <a:rPr lang="ru-RU" dirty="0" smtClean="0"/>
              <a:t>          кислота            цинка</a:t>
            </a:r>
            <a:r>
              <a:rPr lang="en-US" dirty="0" smtClean="0"/>
              <a:t> </a:t>
            </a:r>
            <a:endParaRPr lang="ru-RU" dirty="0" smtClean="0"/>
          </a:p>
          <a:p>
            <a:endParaRPr lang="ru-RU" dirty="0"/>
          </a:p>
          <a:p>
            <a:r>
              <a:rPr lang="ru-RU" dirty="0" smtClean="0"/>
              <a:t>Реакция       ?</a:t>
            </a:r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8229600" cy="1069848"/>
          </a:xfrm>
        </p:spPr>
        <p:txBody>
          <a:bodyPr/>
          <a:lstStyle/>
          <a:p>
            <a:r>
              <a:rPr lang="ru-RU" dirty="0" smtClean="0"/>
              <a:t>Б)  по тепловому эффекту: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285860"/>
            <a:ext cx="3286116" cy="45005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latin typeface="Arial" pitchFamily="34" charset="0"/>
                <a:cs typeface="Arial" pitchFamily="34" charset="0"/>
              </a:rPr>
              <a:t>Тепловой эффект химической реакции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трелка вправо 3"/>
          <p:cNvSpPr/>
          <p:nvPr/>
        </p:nvSpPr>
        <p:spPr>
          <a:xfrm>
            <a:off x="3857620" y="1285860"/>
            <a:ext cx="978408" cy="285752"/>
          </a:xfrm>
          <a:prstGeom prst="rightArrow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3929058" y="5500702"/>
            <a:ext cx="978408" cy="285752"/>
          </a:xfrm>
          <a:prstGeom prst="rightArrow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3929058" y="3571876"/>
            <a:ext cx="978408" cy="285752"/>
          </a:xfrm>
          <a:prstGeom prst="rightArrow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Минус 7"/>
          <p:cNvSpPr/>
          <p:nvPr/>
        </p:nvSpPr>
        <p:spPr>
          <a:xfrm>
            <a:off x="3143240" y="3286124"/>
            <a:ext cx="785818" cy="428628"/>
          </a:xfrm>
          <a:prstGeom prst="mathMinus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Минус 8"/>
          <p:cNvSpPr/>
          <p:nvPr/>
        </p:nvSpPr>
        <p:spPr>
          <a:xfrm rot="5400000">
            <a:off x="892943" y="3321843"/>
            <a:ext cx="5929354" cy="428628"/>
          </a:xfrm>
          <a:prstGeom prst="mathMinus">
            <a:avLst>
              <a:gd name="adj1" fmla="val 30402"/>
            </a:avLst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4857752" y="1214422"/>
            <a:ext cx="4286248" cy="17145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Количество </a:t>
            </a:r>
            <a:r>
              <a:rPr lang="ru-RU" sz="2800" b="1" u="sng" dirty="0" smtClean="0">
                <a:latin typeface="Arial" pitchFamily="34" charset="0"/>
                <a:cs typeface="Arial" pitchFamily="34" charset="0"/>
              </a:rPr>
              <a:t>теплоты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, которое </a:t>
            </a:r>
            <a:r>
              <a:rPr lang="ru-RU" sz="2800" b="1" i="1" u="sng" dirty="0" smtClean="0">
                <a:latin typeface="Arial" pitchFamily="34" charset="0"/>
                <a:cs typeface="Arial" pitchFamily="34" charset="0"/>
              </a:rPr>
              <a:t>выделяется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или </a:t>
            </a:r>
            <a:r>
              <a:rPr lang="ru-RU" sz="2800" b="1" i="1" u="sng" dirty="0" smtClean="0">
                <a:latin typeface="Arial" pitchFamily="34" charset="0"/>
                <a:cs typeface="Arial" pitchFamily="34" charset="0"/>
              </a:rPr>
              <a:t>поглощается</a:t>
            </a:r>
            <a:r>
              <a:rPr lang="ru-RU" sz="2800" b="1" dirty="0" smtClean="0">
                <a:latin typeface="Arial" pitchFamily="34" charset="0"/>
                <a:cs typeface="Arial" pitchFamily="34" charset="0"/>
              </a:rPr>
              <a:t> при хим. реакции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4929190" y="3286124"/>
            <a:ext cx="421481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Arial" pitchFamily="34" charset="0"/>
                <a:cs typeface="Arial" pitchFamily="34" charset="0"/>
              </a:rPr>
              <a:t>Обозначается  </a:t>
            </a:r>
          </a:p>
          <a:p>
            <a:pPr algn="ctr"/>
            <a:r>
              <a:rPr lang="ru-RU" sz="36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Q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929190" y="4500570"/>
            <a:ext cx="4214810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Измеряется</a:t>
            </a:r>
          </a:p>
          <a:p>
            <a:pPr algn="ctr"/>
            <a:r>
              <a:rPr lang="ru-RU" sz="36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Дж</a:t>
            </a:r>
            <a:endParaRPr lang="ru-RU" sz="3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0" y="642918"/>
          <a:ext cx="8929718" cy="6215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0" y="2000240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arenR"/>
            </a:pP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§   9  стр. 43 -45    </a:t>
            </a:r>
            <a:endParaRPr lang="en-US" sz="4400" b="1" dirty="0" smtClean="0">
              <a:latin typeface="Arial" pitchFamily="34" charset="0"/>
              <a:cs typeface="Arial" pitchFamily="34" charset="0"/>
            </a:endParaRPr>
          </a:p>
          <a:p>
            <a:pPr marL="742950" indent="-742950"/>
            <a:r>
              <a:rPr lang="en-US" sz="4400" b="1" dirty="0" smtClean="0">
                <a:latin typeface="Arial" pitchFamily="34" charset="0"/>
                <a:cs typeface="Arial" pitchFamily="34" charset="0"/>
              </a:rPr>
              <a:t>            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?  5 у стр. 45</a:t>
            </a:r>
            <a:endParaRPr lang="en-US" sz="4400" b="1" smtClean="0">
              <a:latin typeface="Arial" pitchFamily="34" charset="0"/>
              <a:cs typeface="Arial" pitchFamily="34" charset="0"/>
            </a:endParaRPr>
          </a:p>
          <a:p>
            <a:pPr marL="742950" indent="-742950"/>
            <a:endParaRPr lang="ru-RU" sz="4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4400" b="1" dirty="0" smtClean="0">
                <a:latin typeface="Arial" pitchFamily="34" charset="0"/>
                <a:cs typeface="Arial" pitchFamily="34" charset="0"/>
              </a:rPr>
              <a:t>2)      §  21 стр. 106 -108   ? 1 , 2 стр. 108 - 109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E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167</TotalTime>
  <Words>321</Words>
  <Application>Microsoft Office PowerPoint</Application>
  <PresentationFormat>Экран (4:3)</PresentationFormat>
  <Paragraphs>94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Городская</vt:lpstr>
      <vt:lpstr>Тема урока: «Классификация химических реакций»</vt:lpstr>
      <vt:lpstr>Схемы:  типы  химических реакций</vt:lpstr>
      <vt:lpstr>Групповая работа. (лабораторные опыты).</vt:lpstr>
      <vt:lpstr>Оформление работы.</vt:lpstr>
      <vt:lpstr>Б)  по тепловому эффекту:</vt:lpstr>
      <vt:lpstr>Слайд 6</vt:lpstr>
      <vt:lpstr>Домашнее задание</vt:lpstr>
    </vt:vector>
  </TitlesOfParts>
  <Company>Computer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19</cp:revision>
  <dcterms:created xsi:type="dcterms:W3CDTF">2009-11-08T08:36:00Z</dcterms:created>
  <dcterms:modified xsi:type="dcterms:W3CDTF">2009-12-03T17:54:19Z</dcterms:modified>
</cp:coreProperties>
</file>