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62" r:id="rId9"/>
    <p:sldId id="281" r:id="rId10"/>
    <p:sldId id="263" r:id="rId11"/>
    <p:sldId id="282" r:id="rId12"/>
    <p:sldId id="264" r:id="rId13"/>
    <p:sldId id="265" r:id="rId14"/>
    <p:sldId id="283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B2267-F44D-4BD4-9D43-97262FF037C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71E07C-7760-430E-A120-82705F6E09E7}">
      <dgm:prSet phldrT="[Текст]" custT="1"/>
      <dgm:spPr/>
      <dgm:t>
        <a:bodyPr/>
        <a:lstStyle/>
        <a:p>
          <a:r>
            <a:rPr lang="ru-RU" sz="3200" b="1" dirty="0" smtClean="0">
              <a:latin typeface="Arial" pitchFamily="34" charset="0"/>
              <a:cs typeface="Arial" pitchFamily="34" charset="0"/>
            </a:rPr>
            <a:t>Все связи С-Н одинаковы и расположены под  углом 109</a:t>
          </a:r>
          <a:r>
            <a:rPr lang="ru-RU" sz="3200" b="1" baseline="30000" dirty="0" smtClean="0">
              <a:latin typeface="Arial" pitchFamily="34" charset="0"/>
              <a:cs typeface="Arial" pitchFamily="34" charset="0"/>
            </a:rPr>
            <a:t>0</a:t>
          </a:r>
          <a:r>
            <a:rPr lang="ru-RU" sz="3200" b="1" dirty="0" smtClean="0">
              <a:latin typeface="Arial" pitchFamily="34" charset="0"/>
              <a:cs typeface="Arial" pitchFamily="34" charset="0"/>
            </a:rPr>
            <a:t>28</a:t>
          </a:r>
          <a:endParaRPr lang="ru-RU" sz="3200" b="1" dirty="0">
            <a:latin typeface="Arial" pitchFamily="34" charset="0"/>
            <a:cs typeface="Arial" pitchFamily="34" charset="0"/>
          </a:endParaRPr>
        </a:p>
      </dgm:t>
    </dgm:pt>
    <dgm:pt modelId="{1148D646-7567-4A0A-B8E0-EFAC0C4AB29F}" type="parTrans" cxnId="{BAE379BF-2663-420E-B60A-70011CBC31E1}">
      <dgm:prSet/>
      <dgm:spPr/>
      <dgm:t>
        <a:bodyPr/>
        <a:lstStyle/>
        <a:p>
          <a:endParaRPr lang="ru-RU"/>
        </a:p>
      </dgm:t>
    </dgm:pt>
    <dgm:pt modelId="{5DE0956E-C5B7-4421-8B2A-B5BB5A3107DA}" type="sibTrans" cxnId="{BAE379BF-2663-420E-B60A-70011CBC31E1}">
      <dgm:prSet/>
      <dgm:spPr/>
      <dgm:t>
        <a:bodyPr/>
        <a:lstStyle/>
        <a:p>
          <a:endParaRPr lang="ru-RU"/>
        </a:p>
      </dgm:t>
    </dgm:pt>
    <dgm:pt modelId="{CFFAB755-B1C5-4ACC-A511-363C9740E5FA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Гибридные облака вытянуты к вершинам тетраэдра, 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так как при этом происходит наибольшее перекрывание их с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эл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. облаками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ат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. водорода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578CF4B1-3D32-41B7-B51B-64039B384B2E}" type="parTrans" cxnId="{E0394B3E-68D1-4ABF-B219-7B83B879D92F}">
      <dgm:prSet/>
      <dgm:spPr/>
      <dgm:t>
        <a:bodyPr/>
        <a:lstStyle/>
        <a:p>
          <a:endParaRPr lang="ru-RU"/>
        </a:p>
      </dgm:t>
    </dgm:pt>
    <dgm:pt modelId="{AF006B64-635D-43D3-9230-28D6C1BE0CEF}" type="sibTrans" cxnId="{E0394B3E-68D1-4ABF-B219-7B83B879D92F}">
      <dgm:prSet/>
      <dgm:spPr/>
      <dgm:t>
        <a:bodyPr/>
        <a:lstStyle/>
        <a:p>
          <a:endParaRPr lang="ru-RU"/>
        </a:p>
      </dgm:t>
    </dgm:pt>
    <dgm:pt modelId="{689A46F4-5B6B-461C-AE35-83DFEEA550EC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Тетраэдрическая форма молекулы метана обусловлена тетраэдрическим направлением 4-х гибридных облаков атома углерода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BD62FA4F-B359-4EDD-81C4-7E79B728DABB}" type="parTrans" cxnId="{FC31F453-D05D-4EE4-9F22-7653B5D33511}">
      <dgm:prSet/>
      <dgm:spPr/>
      <dgm:t>
        <a:bodyPr/>
        <a:lstStyle/>
        <a:p>
          <a:endParaRPr lang="ru-RU"/>
        </a:p>
      </dgm:t>
    </dgm:pt>
    <dgm:pt modelId="{C6B8B909-7339-428E-B959-77AFCD8CFA28}" type="sibTrans" cxnId="{FC31F453-D05D-4EE4-9F22-7653B5D33511}">
      <dgm:prSet/>
      <dgm:spPr/>
      <dgm:t>
        <a:bodyPr/>
        <a:lstStyle/>
        <a:p>
          <a:endParaRPr lang="ru-RU"/>
        </a:p>
      </dgm:t>
    </dgm:pt>
    <dgm:pt modelId="{80008475-2825-49DA-8BD6-37F9D7147E99}" type="pres">
      <dgm:prSet presAssocID="{2B0B2267-F44D-4BD4-9D43-97262FF037C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D55242-7481-416B-B5AA-F807EFE25005}" type="pres">
      <dgm:prSet presAssocID="{2B0B2267-F44D-4BD4-9D43-97262FF037C0}" presName="dummyMaxCanvas" presStyleCnt="0">
        <dgm:presLayoutVars/>
      </dgm:prSet>
      <dgm:spPr/>
    </dgm:pt>
    <dgm:pt modelId="{95ACA041-8636-4104-9254-C9C0819F5323}" type="pres">
      <dgm:prSet presAssocID="{2B0B2267-F44D-4BD4-9D43-97262FF037C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45311-2D19-4C61-8BF2-8A4876773134}" type="pres">
      <dgm:prSet presAssocID="{2B0B2267-F44D-4BD4-9D43-97262FF037C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7AC83-2661-46DE-9169-FA88253A41F2}" type="pres">
      <dgm:prSet presAssocID="{2B0B2267-F44D-4BD4-9D43-97262FF037C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9746A-9C7E-4FAD-A9D6-056658E4F3EC}" type="pres">
      <dgm:prSet presAssocID="{2B0B2267-F44D-4BD4-9D43-97262FF037C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FBF13-DB93-4197-A97B-99CB208B93AE}" type="pres">
      <dgm:prSet presAssocID="{2B0B2267-F44D-4BD4-9D43-97262FF037C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94544-B4B9-4FC8-B88F-199D29ED3141}" type="pres">
      <dgm:prSet presAssocID="{2B0B2267-F44D-4BD4-9D43-97262FF037C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78C78-A68F-4D5E-B4F5-3AFD7D13A153}" type="pres">
      <dgm:prSet presAssocID="{2B0B2267-F44D-4BD4-9D43-97262FF037C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AC796-E628-4D03-AF60-7CE36117B38D}" type="pres">
      <dgm:prSet presAssocID="{2B0B2267-F44D-4BD4-9D43-97262FF037C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AA034B-91B2-4DF6-858D-2CB7EB04816E}" type="presOf" srcId="{CFFAB755-B1C5-4ACC-A511-363C9740E5FA}" destId="{29D78C78-A68F-4D5E-B4F5-3AFD7D13A153}" srcOrd="1" destOrd="0" presId="urn:microsoft.com/office/officeart/2005/8/layout/vProcess5"/>
    <dgm:cxn modelId="{11C5F0B1-ECB6-40D2-B05F-AA056730CE17}" type="presOf" srcId="{5DE0956E-C5B7-4421-8B2A-B5BB5A3107DA}" destId="{CA49746A-9C7E-4FAD-A9D6-056658E4F3EC}" srcOrd="0" destOrd="0" presId="urn:microsoft.com/office/officeart/2005/8/layout/vProcess5"/>
    <dgm:cxn modelId="{BAE379BF-2663-420E-B60A-70011CBC31E1}" srcId="{2B0B2267-F44D-4BD4-9D43-97262FF037C0}" destId="{E971E07C-7760-430E-A120-82705F6E09E7}" srcOrd="0" destOrd="0" parTransId="{1148D646-7567-4A0A-B8E0-EFAC0C4AB29F}" sibTransId="{5DE0956E-C5B7-4421-8B2A-B5BB5A3107DA}"/>
    <dgm:cxn modelId="{82996722-CAE0-4637-85F2-B0B0B829DE20}" type="presOf" srcId="{E971E07C-7760-430E-A120-82705F6E09E7}" destId="{95ACA041-8636-4104-9254-C9C0819F5323}" srcOrd="0" destOrd="0" presId="urn:microsoft.com/office/officeart/2005/8/layout/vProcess5"/>
    <dgm:cxn modelId="{FC31F453-D05D-4EE4-9F22-7653B5D33511}" srcId="{2B0B2267-F44D-4BD4-9D43-97262FF037C0}" destId="{689A46F4-5B6B-461C-AE35-83DFEEA550EC}" srcOrd="2" destOrd="0" parTransId="{BD62FA4F-B359-4EDD-81C4-7E79B728DABB}" sibTransId="{C6B8B909-7339-428E-B959-77AFCD8CFA28}"/>
    <dgm:cxn modelId="{F0C45671-3D11-4EE3-9964-5CBDCF81BF7F}" type="presOf" srcId="{2B0B2267-F44D-4BD4-9D43-97262FF037C0}" destId="{80008475-2825-49DA-8BD6-37F9D7147E99}" srcOrd="0" destOrd="0" presId="urn:microsoft.com/office/officeart/2005/8/layout/vProcess5"/>
    <dgm:cxn modelId="{E0394B3E-68D1-4ABF-B219-7B83B879D92F}" srcId="{2B0B2267-F44D-4BD4-9D43-97262FF037C0}" destId="{CFFAB755-B1C5-4ACC-A511-363C9740E5FA}" srcOrd="1" destOrd="0" parTransId="{578CF4B1-3D32-41B7-B51B-64039B384B2E}" sibTransId="{AF006B64-635D-43D3-9230-28D6C1BE0CEF}"/>
    <dgm:cxn modelId="{21E2F3CC-5BD3-4965-B860-9F94A02F365B}" type="presOf" srcId="{CFFAB755-B1C5-4ACC-A511-363C9740E5FA}" destId="{A7145311-2D19-4C61-8BF2-8A4876773134}" srcOrd="0" destOrd="0" presId="urn:microsoft.com/office/officeart/2005/8/layout/vProcess5"/>
    <dgm:cxn modelId="{9320E798-49B4-4D9E-A70A-87561F5802CD}" type="presOf" srcId="{689A46F4-5B6B-461C-AE35-83DFEEA550EC}" destId="{E7A7AC83-2661-46DE-9169-FA88253A41F2}" srcOrd="0" destOrd="0" presId="urn:microsoft.com/office/officeart/2005/8/layout/vProcess5"/>
    <dgm:cxn modelId="{66372850-EDA9-41A9-AAFD-2FB8588FFE84}" type="presOf" srcId="{AF006B64-635D-43D3-9230-28D6C1BE0CEF}" destId="{F52FBF13-DB93-4197-A97B-99CB208B93AE}" srcOrd="0" destOrd="0" presId="urn:microsoft.com/office/officeart/2005/8/layout/vProcess5"/>
    <dgm:cxn modelId="{694933C3-7F00-4E3C-84E4-177D35B9CBCC}" type="presOf" srcId="{689A46F4-5B6B-461C-AE35-83DFEEA550EC}" destId="{F10AC796-E628-4D03-AF60-7CE36117B38D}" srcOrd="1" destOrd="0" presId="urn:microsoft.com/office/officeart/2005/8/layout/vProcess5"/>
    <dgm:cxn modelId="{4A14240D-6E91-4E38-B575-EADDD227FF96}" type="presOf" srcId="{E971E07C-7760-430E-A120-82705F6E09E7}" destId="{78594544-B4B9-4FC8-B88F-199D29ED3141}" srcOrd="1" destOrd="0" presId="urn:microsoft.com/office/officeart/2005/8/layout/vProcess5"/>
    <dgm:cxn modelId="{857C867B-51AE-4D0F-9F01-117F62565CB8}" type="presParOf" srcId="{80008475-2825-49DA-8BD6-37F9D7147E99}" destId="{DBD55242-7481-416B-B5AA-F807EFE25005}" srcOrd="0" destOrd="0" presId="urn:microsoft.com/office/officeart/2005/8/layout/vProcess5"/>
    <dgm:cxn modelId="{674C7820-ADA6-4E13-B197-0FC26F5F1F17}" type="presParOf" srcId="{80008475-2825-49DA-8BD6-37F9D7147E99}" destId="{95ACA041-8636-4104-9254-C9C0819F5323}" srcOrd="1" destOrd="0" presId="urn:microsoft.com/office/officeart/2005/8/layout/vProcess5"/>
    <dgm:cxn modelId="{CD601D6A-0FC0-494F-8208-6ED4E0A05AF4}" type="presParOf" srcId="{80008475-2825-49DA-8BD6-37F9D7147E99}" destId="{A7145311-2D19-4C61-8BF2-8A4876773134}" srcOrd="2" destOrd="0" presId="urn:microsoft.com/office/officeart/2005/8/layout/vProcess5"/>
    <dgm:cxn modelId="{3758BD5D-33B1-44D9-BDBC-B1E7EBA6D99A}" type="presParOf" srcId="{80008475-2825-49DA-8BD6-37F9D7147E99}" destId="{E7A7AC83-2661-46DE-9169-FA88253A41F2}" srcOrd="3" destOrd="0" presId="urn:microsoft.com/office/officeart/2005/8/layout/vProcess5"/>
    <dgm:cxn modelId="{97F3FB9D-A928-42DA-A562-0FE6696C4016}" type="presParOf" srcId="{80008475-2825-49DA-8BD6-37F9D7147E99}" destId="{CA49746A-9C7E-4FAD-A9D6-056658E4F3EC}" srcOrd="4" destOrd="0" presId="urn:microsoft.com/office/officeart/2005/8/layout/vProcess5"/>
    <dgm:cxn modelId="{7C6A01C1-5F90-461D-A591-27741607E228}" type="presParOf" srcId="{80008475-2825-49DA-8BD6-37F9D7147E99}" destId="{F52FBF13-DB93-4197-A97B-99CB208B93AE}" srcOrd="5" destOrd="0" presId="urn:microsoft.com/office/officeart/2005/8/layout/vProcess5"/>
    <dgm:cxn modelId="{B10BCBEE-0830-4E13-841C-C180498D04FB}" type="presParOf" srcId="{80008475-2825-49DA-8BD6-37F9D7147E99}" destId="{78594544-B4B9-4FC8-B88F-199D29ED3141}" srcOrd="6" destOrd="0" presId="urn:microsoft.com/office/officeart/2005/8/layout/vProcess5"/>
    <dgm:cxn modelId="{2229B6B2-7DAE-4B25-89D3-F0D8B4EB2E7E}" type="presParOf" srcId="{80008475-2825-49DA-8BD6-37F9D7147E99}" destId="{29D78C78-A68F-4D5E-B4F5-3AFD7D13A153}" srcOrd="7" destOrd="0" presId="urn:microsoft.com/office/officeart/2005/8/layout/vProcess5"/>
    <dgm:cxn modelId="{BE7DBC8A-D006-4C9E-82BA-A4C69160ADA7}" type="presParOf" srcId="{80008475-2825-49DA-8BD6-37F9D7147E99}" destId="{F10AC796-E628-4D03-AF60-7CE36117B38D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CA041-8636-4104-9254-C9C0819F5323}">
      <dsp:nvSpPr>
        <dsp:cNvPr id="0" name=""/>
        <dsp:cNvSpPr/>
      </dsp:nvSpPr>
      <dsp:spPr>
        <a:xfrm>
          <a:off x="0" y="0"/>
          <a:ext cx="7408120" cy="159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rial" pitchFamily="34" charset="0"/>
              <a:cs typeface="Arial" pitchFamily="34" charset="0"/>
            </a:rPr>
            <a:t>Все связи С-Н одинаковы и расположены под  углом 109</a:t>
          </a:r>
          <a:r>
            <a:rPr lang="ru-RU" sz="3200" b="1" kern="1200" baseline="30000" dirty="0" smtClean="0">
              <a:latin typeface="Arial" pitchFamily="34" charset="0"/>
              <a:cs typeface="Arial" pitchFamily="34" charset="0"/>
            </a:rPr>
            <a:t>0</a:t>
          </a:r>
          <a:r>
            <a:rPr lang="ru-RU" sz="3200" b="1" kern="1200" dirty="0" smtClean="0">
              <a:latin typeface="Arial" pitchFamily="34" charset="0"/>
              <a:cs typeface="Arial" pitchFamily="34" charset="0"/>
            </a:rPr>
            <a:t>28</a:t>
          </a:r>
          <a:endParaRPr lang="ru-RU" sz="3200" b="1" kern="1200" dirty="0">
            <a:latin typeface="Arial" pitchFamily="34" charset="0"/>
            <a:cs typeface="Arial" pitchFamily="34" charset="0"/>
          </a:endParaRPr>
        </a:p>
      </dsp:txBody>
      <dsp:txXfrm>
        <a:off x="46729" y="46729"/>
        <a:ext cx="5686511" cy="1501986"/>
      </dsp:txXfrm>
    </dsp:sp>
    <dsp:sp modelId="{A7145311-2D19-4C61-8BF2-8A4876773134}">
      <dsp:nvSpPr>
        <dsp:cNvPr id="0" name=""/>
        <dsp:cNvSpPr/>
      </dsp:nvSpPr>
      <dsp:spPr>
        <a:xfrm>
          <a:off x="653657" y="1861351"/>
          <a:ext cx="7408120" cy="159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Гибридные облака вытянуты к вершинам тетраэдра, 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так как при этом происходит наибольшее перекрывание их с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эл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. облаками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ат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. водорода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700386" y="1908080"/>
        <a:ext cx="5623966" cy="1501986"/>
      </dsp:txXfrm>
    </dsp:sp>
    <dsp:sp modelId="{E7A7AC83-2661-46DE-9169-FA88253A41F2}">
      <dsp:nvSpPr>
        <dsp:cNvPr id="0" name=""/>
        <dsp:cNvSpPr/>
      </dsp:nvSpPr>
      <dsp:spPr>
        <a:xfrm>
          <a:off x="1307315" y="3722703"/>
          <a:ext cx="7408120" cy="159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Тетраэдрическая форма молекулы метана обусловлена тетраэдрическим направлением 4-х гибридных облаков атома углерода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1354044" y="3769432"/>
        <a:ext cx="5623966" cy="1501986"/>
      </dsp:txXfrm>
    </dsp:sp>
    <dsp:sp modelId="{CA49746A-9C7E-4FAD-A9D6-056658E4F3EC}">
      <dsp:nvSpPr>
        <dsp:cNvPr id="0" name=""/>
        <dsp:cNvSpPr/>
      </dsp:nvSpPr>
      <dsp:spPr>
        <a:xfrm>
          <a:off x="6371081" y="1209878"/>
          <a:ext cx="1037038" cy="10370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04415" y="1209878"/>
        <a:ext cx="570370" cy="780371"/>
      </dsp:txXfrm>
    </dsp:sp>
    <dsp:sp modelId="{F52FBF13-DB93-4197-A97B-99CB208B93AE}">
      <dsp:nvSpPr>
        <dsp:cNvPr id="0" name=""/>
        <dsp:cNvSpPr/>
      </dsp:nvSpPr>
      <dsp:spPr>
        <a:xfrm>
          <a:off x="7024739" y="3060594"/>
          <a:ext cx="1037038" cy="10370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58073" y="3060594"/>
        <a:ext cx="570370" cy="780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18977-8C6F-43E9-A846-F028ED81459C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77AB1-3965-4B23-AF74-FB8E5C1FD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117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F5511D-F833-4D6B-9E6A-EB48D19D5D74}" type="slidenum">
              <a:rPr lang="ru-RU" sz="1200" smtClean="0">
                <a:latin typeface="Arial" charset="0"/>
              </a:rPr>
              <a:pPr eaLnBrk="1" hangingPunct="1"/>
              <a:t>11</a:t>
            </a:fld>
            <a:endParaRPr lang="ru-RU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8EB231-CF59-4C78-9DDA-2FD49DF00320}" type="slidenum">
              <a:rPr lang="ru-RU" sz="1200" smtClean="0">
                <a:latin typeface="Arial" charset="0"/>
              </a:rPr>
              <a:pPr eaLnBrk="1" hangingPunct="1"/>
              <a:t>14</a:t>
            </a:fld>
            <a:endParaRPr lang="ru-RU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4B694-F91D-41E9-A05F-0A7E5D213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3E91F3-E5E1-4C67-8A06-C028E3B956C8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764BEF0-CE32-4435-85BC-4C7560DA8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урока: «</a:t>
            </a:r>
            <a:r>
              <a:rPr lang="ru-RU" dirty="0" err="1" smtClean="0"/>
              <a:t>Алканы</a:t>
            </a:r>
            <a:r>
              <a:rPr lang="ru-RU" dirty="0" smtClean="0"/>
              <a:t>. Строение. Изомерия и номенклатура.»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Общая формула  </a:t>
            </a:r>
            <a:r>
              <a:rPr lang="ru-RU" sz="3200" b="1" dirty="0" err="1" smtClean="0">
                <a:latin typeface="Comic Sans MS" pitchFamily="66" charset="0"/>
              </a:rPr>
              <a:t>алканов</a:t>
            </a:r>
            <a:r>
              <a:rPr lang="ru-RU" sz="3200" b="1" dirty="0" smtClean="0">
                <a:latin typeface="Comic Sans MS" pitchFamily="66" charset="0"/>
              </a:rPr>
              <a:t>:</a:t>
            </a:r>
          </a:p>
          <a:p>
            <a:r>
              <a:rPr lang="ru-RU" sz="3200" b="1" dirty="0"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      </a:t>
            </a:r>
            <a:r>
              <a:rPr lang="en-US" sz="5400" b="1" dirty="0" smtClean="0">
                <a:solidFill>
                  <a:srgbClr val="FFFF00"/>
                </a:solidFill>
                <a:latin typeface="Comic Sans MS" pitchFamily="66" charset="0"/>
              </a:rPr>
              <a:t>C</a:t>
            </a:r>
            <a:r>
              <a:rPr lang="en-US" sz="5400" b="1" baseline="-25000" dirty="0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r>
              <a:rPr lang="en-US" sz="5400" b="1" dirty="0" smtClean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lang="en-US" sz="5400" b="1" baseline="-25000" dirty="0" smtClean="0">
                <a:solidFill>
                  <a:srgbClr val="FFFF00"/>
                </a:solidFill>
                <a:latin typeface="Comic Sans MS" pitchFamily="66" charset="0"/>
              </a:rPr>
              <a:t>2n</a:t>
            </a:r>
            <a:r>
              <a:rPr lang="en-US" sz="5400" b="1" dirty="0" smtClean="0">
                <a:solidFill>
                  <a:srgbClr val="FFFF00"/>
                </a:solidFill>
                <a:latin typeface="Comic Sans MS" pitchFamily="66" charset="0"/>
              </a:rPr>
              <a:t> + </a:t>
            </a:r>
            <a:r>
              <a:rPr lang="en-US" sz="5400" b="1" baseline="-25000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ru-RU" sz="5400" b="1" baseline="-25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214554"/>
            <a:ext cx="83582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Comic Sans MS" pitchFamily="66" charset="0"/>
              </a:rPr>
              <a:t>Мет</a:t>
            </a:r>
            <a:r>
              <a:rPr lang="ru-RU" sz="4000" b="1" i="1" dirty="0" smtClean="0">
                <a:solidFill>
                  <a:srgbClr val="FFFF00"/>
                </a:solidFill>
                <a:latin typeface="Comic Sans MS" pitchFamily="66" charset="0"/>
              </a:rPr>
              <a:t>ан </a:t>
            </a:r>
            <a:r>
              <a:rPr lang="ru-RU" sz="4000" b="1" i="1" dirty="0" smtClean="0">
                <a:latin typeface="Comic Sans MS" pitchFamily="66" charset="0"/>
              </a:rPr>
              <a:t>    СН</a:t>
            </a:r>
            <a:r>
              <a:rPr lang="ru-RU" sz="4000" b="1" i="1" baseline="-25000" dirty="0" smtClean="0">
                <a:latin typeface="Comic Sans MS" pitchFamily="66" charset="0"/>
              </a:rPr>
              <a:t>4</a:t>
            </a:r>
            <a:r>
              <a:rPr lang="ru-RU" sz="4000" b="1" i="1" dirty="0" smtClean="0">
                <a:latin typeface="Comic Sans MS" pitchFamily="66" charset="0"/>
              </a:rPr>
              <a:t>     окт</a:t>
            </a:r>
            <a:r>
              <a:rPr lang="ru-RU" sz="4000" b="1" i="1" dirty="0" smtClean="0">
                <a:solidFill>
                  <a:srgbClr val="FFFF00"/>
                </a:solidFill>
                <a:latin typeface="Comic Sans MS" pitchFamily="66" charset="0"/>
              </a:rPr>
              <a:t>ан</a:t>
            </a:r>
          </a:p>
          <a:p>
            <a:r>
              <a:rPr lang="ru-RU" sz="4000" b="1" i="1" dirty="0" smtClean="0">
                <a:latin typeface="Comic Sans MS" pitchFamily="66" charset="0"/>
              </a:rPr>
              <a:t>Эт</a:t>
            </a:r>
            <a:r>
              <a:rPr lang="ru-RU" sz="4000" b="1" i="1" dirty="0" smtClean="0">
                <a:solidFill>
                  <a:srgbClr val="FFFF00"/>
                </a:solidFill>
                <a:latin typeface="Comic Sans MS" pitchFamily="66" charset="0"/>
              </a:rPr>
              <a:t>ан </a:t>
            </a:r>
            <a:r>
              <a:rPr lang="ru-RU" sz="4000" b="1" i="1" dirty="0" smtClean="0">
                <a:latin typeface="Comic Sans MS" pitchFamily="66" charset="0"/>
              </a:rPr>
              <a:t>    С</a:t>
            </a:r>
            <a:r>
              <a:rPr lang="ru-RU" sz="4000" b="1" i="1" baseline="-25000" dirty="0" smtClean="0">
                <a:latin typeface="Comic Sans MS" pitchFamily="66" charset="0"/>
              </a:rPr>
              <a:t>2</a:t>
            </a:r>
            <a:r>
              <a:rPr lang="ru-RU" sz="4000" b="1" i="1" dirty="0" smtClean="0">
                <a:latin typeface="Comic Sans MS" pitchFamily="66" charset="0"/>
              </a:rPr>
              <a:t>Н</a:t>
            </a:r>
            <a:r>
              <a:rPr lang="ru-RU" sz="4000" b="1" i="1" baseline="-25000" dirty="0" smtClean="0">
                <a:latin typeface="Comic Sans MS" pitchFamily="66" charset="0"/>
              </a:rPr>
              <a:t>6</a:t>
            </a:r>
            <a:r>
              <a:rPr lang="ru-RU" sz="4000" b="1" i="1" dirty="0" smtClean="0">
                <a:latin typeface="Comic Sans MS" pitchFamily="66" charset="0"/>
              </a:rPr>
              <a:t>      </a:t>
            </a:r>
            <a:r>
              <a:rPr lang="ru-RU" sz="4000" b="1" i="1" dirty="0" err="1" smtClean="0">
                <a:latin typeface="Comic Sans MS" pitchFamily="66" charset="0"/>
              </a:rPr>
              <a:t>нон</a:t>
            </a:r>
            <a:r>
              <a:rPr lang="ru-RU" sz="4000" b="1" i="1" dirty="0" err="1" smtClean="0">
                <a:solidFill>
                  <a:srgbClr val="FFFF00"/>
                </a:solidFill>
                <a:latin typeface="Comic Sans MS" pitchFamily="66" charset="0"/>
              </a:rPr>
              <a:t>ан</a:t>
            </a:r>
            <a:endParaRPr lang="ru-RU" sz="4000" b="1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ru-RU" sz="4000" b="1" i="1" dirty="0" smtClean="0">
                <a:latin typeface="Comic Sans MS" pitchFamily="66" charset="0"/>
              </a:rPr>
              <a:t>Проп</a:t>
            </a:r>
            <a:r>
              <a:rPr lang="ru-RU" sz="4000" b="1" i="1" dirty="0" smtClean="0">
                <a:solidFill>
                  <a:srgbClr val="FFFF00"/>
                </a:solidFill>
                <a:latin typeface="Comic Sans MS" pitchFamily="66" charset="0"/>
              </a:rPr>
              <a:t>ан </a:t>
            </a:r>
            <a:r>
              <a:rPr lang="ru-RU" sz="4000" b="1" i="1" dirty="0" smtClean="0">
                <a:latin typeface="Comic Sans MS" pitchFamily="66" charset="0"/>
              </a:rPr>
              <a:t>С</a:t>
            </a:r>
            <a:r>
              <a:rPr lang="ru-RU" sz="4000" b="1" i="1" baseline="-25000" dirty="0" smtClean="0">
                <a:latin typeface="Comic Sans MS" pitchFamily="66" charset="0"/>
              </a:rPr>
              <a:t>3</a:t>
            </a:r>
            <a:r>
              <a:rPr lang="ru-RU" sz="4000" b="1" i="1" dirty="0" smtClean="0">
                <a:latin typeface="Comic Sans MS" pitchFamily="66" charset="0"/>
              </a:rPr>
              <a:t>Н</a:t>
            </a:r>
            <a:r>
              <a:rPr lang="ru-RU" sz="4000" b="1" i="1" baseline="-25000" dirty="0" smtClean="0">
                <a:latin typeface="Comic Sans MS" pitchFamily="66" charset="0"/>
              </a:rPr>
              <a:t>8 </a:t>
            </a:r>
            <a:r>
              <a:rPr lang="ru-RU" sz="4000" b="1" i="1" dirty="0" smtClean="0">
                <a:latin typeface="Comic Sans MS" pitchFamily="66" charset="0"/>
              </a:rPr>
              <a:t>      дек</a:t>
            </a:r>
            <a:r>
              <a:rPr lang="ru-RU" sz="4000" b="1" i="1" dirty="0" smtClean="0">
                <a:solidFill>
                  <a:srgbClr val="FFFF00"/>
                </a:solidFill>
                <a:latin typeface="Comic Sans MS" pitchFamily="66" charset="0"/>
              </a:rPr>
              <a:t>ан</a:t>
            </a:r>
          </a:p>
          <a:p>
            <a:r>
              <a:rPr lang="ru-RU" sz="4000" b="1" i="1" dirty="0" smtClean="0">
                <a:latin typeface="Comic Sans MS" pitchFamily="66" charset="0"/>
              </a:rPr>
              <a:t>Бут</a:t>
            </a:r>
            <a:r>
              <a:rPr lang="ru-RU" sz="4000" b="1" i="1" dirty="0" smtClean="0">
                <a:solidFill>
                  <a:srgbClr val="FFFF00"/>
                </a:solidFill>
                <a:latin typeface="Comic Sans MS" pitchFamily="66" charset="0"/>
              </a:rPr>
              <a:t>ан</a:t>
            </a:r>
          </a:p>
          <a:p>
            <a:r>
              <a:rPr lang="ru-RU" sz="4000" b="1" i="1" dirty="0" smtClean="0">
                <a:latin typeface="Comic Sans MS" pitchFamily="66" charset="0"/>
              </a:rPr>
              <a:t>Пент</a:t>
            </a:r>
            <a:r>
              <a:rPr lang="ru-RU" sz="4000" b="1" i="1" dirty="0" smtClean="0">
                <a:solidFill>
                  <a:srgbClr val="FFFF00"/>
                </a:solidFill>
                <a:latin typeface="Comic Sans MS" pitchFamily="66" charset="0"/>
              </a:rPr>
              <a:t>ан</a:t>
            </a:r>
          </a:p>
          <a:p>
            <a:r>
              <a:rPr lang="ru-RU" sz="4000" b="1" i="1" dirty="0" err="1" smtClean="0">
                <a:latin typeface="Comic Sans MS" pitchFamily="66" charset="0"/>
              </a:rPr>
              <a:t>Гекс</a:t>
            </a:r>
            <a:r>
              <a:rPr lang="ru-RU" sz="4000" b="1" i="1" dirty="0" err="1" smtClean="0">
                <a:solidFill>
                  <a:srgbClr val="FFFF00"/>
                </a:solidFill>
                <a:latin typeface="Comic Sans MS" pitchFamily="66" charset="0"/>
              </a:rPr>
              <a:t>ан</a:t>
            </a:r>
            <a:endParaRPr lang="ru-RU" sz="4000" b="1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ru-RU" sz="4000" b="1" i="1" dirty="0" smtClean="0">
                <a:latin typeface="Comic Sans MS" pitchFamily="66" charset="0"/>
              </a:rPr>
              <a:t>гепт</a:t>
            </a:r>
            <a:r>
              <a:rPr lang="ru-RU" sz="4000" b="1" i="1" dirty="0" smtClean="0">
                <a:solidFill>
                  <a:srgbClr val="FFFF00"/>
                </a:solidFill>
                <a:latin typeface="Comic Sans MS" pitchFamily="66" charset="0"/>
              </a:rPr>
              <a:t>ан</a:t>
            </a:r>
            <a:endParaRPr lang="ru-RU" sz="4000" b="1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468313"/>
          </a:xfrm>
          <a:gradFill rotWithShape="1">
            <a:gsLst>
              <a:gs pos="0">
                <a:srgbClr val="FFFFFF"/>
              </a:gs>
              <a:gs pos="100000">
                <a:srgbClr val="72F4B9"/>
              </a:gs>
            </a:gsLst>
            <a:path path="shape">
              <a:fillToRect l="50000" t="50000" r="50000" b="50000"/>
            </a:path>
          </a:gradFill>
          <a:ln>
            <a:solidFill>
              <a:srgbClr val="33CC33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smtClean="0">
                <a:solidFill>
                  <a:srgbClr val="009900"/>
                </a:solidFill>
                <a:latin typeface="Times New Roman" pitchFamily="18" charset="0"/>
              </a:rPr>
              <a:t>Номенклатура алканов.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7848600" cy="5329237"/>
          </a:xfrm>
          <a:gradFill rotWithShape="1">
            <a:gsLst>
              <a:gs pos="0">
                <a:srgbClr val="FFFFFF"/>
              </a:gs>
              <a:gs pos="100000">
                <a:srgbClr val="72F4B9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Любая </a:t>
            </a:r>
            <a:r>
              <a:rPr lang="ru-RU" sz="2000" b="1" u="sng" smtClean="0">
                <a:solidFill>
                  <a:srgbClr val="009900"/>
                </a:solidFill>
                <a:latin typeface="Times New Roman" pitchFamily="18" charset="0"/>
              </a:rPr>
              <a:t>разветвленная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 цепь рассматривается как </a:t>
            </a:r>
            <a:r>
              <a:rPr lang="ru-RU" sz="2000" b="1" u="sng" smtClean="0">
                <a:solidFill>
                  <a:srgbClr val="009900"/>
                </a:solidFill>
                <a:latin typeface="Times New Roman" pitchFamily="18" charset="0"/>
              </a:rPr>
              <a:t>нормальная,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 в которой атомы </a:t>
            </a:r>
            <a:r>
              <a:rPr lang="ru-RU" sz="2000" smtClean="0">
                <a:solidFill>
                  <a:schemeClr val="tx2"/>
                </a:solidFill>
                <a:latin typeface="Times New Roman" pitchFamily="18" charset="0"/>
              </a:rPr>
              <a:t>«Н»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 замещены на радикалы.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u="sng" smtClean="0">
                <a:solidFill>
                  <a:srgbClr val="009900"/>
                </a:solidFill>
                <a:latin typeface="Times New Roman" pitchFamily="18" charset="0"/>
              </a:rPr>
              <a:t>Найти 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самую </a:t>
            </a:r>
            <a:r>
              <a:rPr lang="ru-RU" sz="2000" b="1" u="sng" smtClean="0">
                <a:solidFill>
                  <a:srgbClr val="009900"/>
                </a:solidFill>
                <a:latin typeface="Times New Roman" pitchFamily="18" charset="0"/>
              </a:rPr>
              <a:t>длинную (главную) цепь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 углеродных атомов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u="sng" smtClean="0">
                <a:solidFill>
                  <a:srgbClr val="009900"/>
                </a:solidFill>
                <a:latin typeface="Times New Roman" pitchFamily="18" charset="0"/>
              </a:rPr>
              <a:t>Пронумеровать</a:t>
            </a:r>
            <a:r>
              <a:rPr lang="ru-RU" sz="2000" i="1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атомы углерода главной цепи. </a:t>
            </a:r>
            <a:r>
              <a:rPr lang="ru-RU" sz="2000" u="sng" smtClean="0">
                <a:solidFill>
                  <a:srgbClr val="009900"/>
                </a:solidFill>
                <a:latin typeface="Times New Roman" pitchFamily="18" charset="0"/>
              </a:rPr>
              <a:t>Номер атома углерода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, у которого находится заместитель (алкильный радикал), должен быть </a:t>
            </a:r>
            <a:r>
              <a:rPr lang="ru-RU" sz="2000" b="1" u="sng" smtClean="0">
                <a:solidFill>
                  <a:srgbClr val="009900"/>
                </a:solidFill>
                <a:latin typeface="Times New Roman" pitchFamily="18" charset="0"/>
              </a:rPr>
              <a:t>наименьшим.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u="sng" smtClean="0">
                <a:solidFill>
                  <a:srgbClr val="009900"/>
                </a:solidFill>
                <a:latin typeface="Times New Roman" pitchFamily="18" charset="0"/>
              </a:rPr>
              <a:t>Указать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 положение заместителя.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u="sng" smtClean="0">
                <a:solidFill>
                  <a:srgbClr val="009900"/>
                </a:solidFill>
                <a:latin typeface="Times New Roman" pitchFamily="18" charset="0"/>
              </a:rPr>
              <a:t>Назвать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 алкильный </a:t>
            </a:r>
            <a:r>
              <a:rPr lang="ru-RU" sz="2000" u="sng" smtClean="0">
                <a:solidFill>
                  <a:srgbClr val="009900"/>
                </a:solidFill>
                <a:latin typeface="Times New Roman" pitchFamily="18" charset="0"/>
              </a:rPr>
              <a:t>радикал 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(в порядке возрастания сложности, т.е. старшинства). Если одинаковых заместителей несколько, перед их названиями ставят приставки согласно греческим числительным.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u="sng" smtClean="0">
                <a:solidFill>
                  <a:srgbClr val="009900"/>
                </a:solidFill>
                <a:latin typeface="Times New Roman" pitchFamily="18" charset="0"/>
              </a:rPr>
              <a:t>Назвать </a:t>
            </a:r>
            <a:r>
              <a:rPr lang="ru-RU" sz="2000" u="sng" smtClean="0">
                <a:solidFill>
                  <a:srgbClr val="009900"/>
                </a:solidFill>
                <a:latin typeface="Times New Roman" pitchFamily="18" charset="0"/>
              </a:rPr>
              <a:t>алкан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, соответствующий </a:t>
            </a:r>
            <a:r>
              <a:rPr lang="ru-RU" sz="2000" u="sng" smtClean="0">
                <a:solidFill>
                  <a:srgbClr val="009900"/>
                </a:solidFill>
                <a:latin typeface="Times New Roman" pitchFamily="18" charset="0"/>
              </a:rPr>
              <a:t>главной цепи</a:t>
            </a: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solidFill>
                  <a:srgbClr val="009900"/>
                </a:solidFill>
                <a:latin typeface="Times New Roman" pitchFamily="18" charset="0"/>
              </a:rPr>
              <a:t>Все цифры друг от друга отделять запятыми, буквы от цифр – дефисом. Если при одном углеродном атоме имеется не один, а два заместителя, его цифру повторить в названии дважды. </a:t>
            </a:r>
          </a:p>
        </p:txBody>
      </p:sp>
    </p:spTree>
    <p:extLst>
      <p:ext uri="{BB962C8B-B14F-4D97-AF65-F5344CB8AC3E}">
        <p14:creationId xmlns="" xmlns:p14="http://schemas.microsoft.com/office/powerpoint/2010/main" val="101427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57298"/>
          </a:xfrm>
        </p:spPr>
        <p:txBody>
          <a:bodyPr>
            <a:normAutofit/>
          </a:bodyPr>
          <a:lstStyle/>
          <a:p>
            <a:r>
              <a:rPr lang="ru-RU" dirty="0" smtClean="0"/>
              <a:t>4. Изомерия </a:t>
            </a:r>
            <a:r>
              <a:rPr lang="ru-RU" dirty="0" err="1" smtClean="0"/>
              <a:t>алканов</a:t>
            </a:r>
            <a:r>
              <a:rPr lang="ru-RU" dirty="0" smtClean="0"/>
              <a:t> (работа с алгоритмом)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714488"/>
            <a:ext cx="17859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Пример:    </a:t>
            </a:r>
            <a:r>
              <a:rPr lang="ru-RU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гексан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3600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3600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14</a:t>
            </a:r>
            <a:endParaRPr lang="ru-RU" sz="3600" b="1" baseline="-25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1500174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    </a:t>
            </a:r>
            <a:r>
              <a:rPr lang="ru-RU" sz="3200" b="1" dirty="0" smtClean="0">
                <a:solidFill>
                  <a:srgbClr val="FFFF00"/>
                </a:solidFill>
              </a:rPr>
              <a:t>ГЕКСА - 6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2071678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2.  </a:t>
            </a:r>
            <a:r>
              <a:rPr lang="ru-RU" sz="3600" b="1" dirty="0" smtClean="0">
                <a:solidFill>
                  <a:srgbClr val="FFFF00"/>
                </a:solidFill>
              </a:rPr>
              <a:t>-АН-  </a:t>
            </a:r>
            <a:r>
              <a:rPr lang="ru-RU" sz="3600" b="1" dirty="0" smtClean="0">
                <a:latin typeface="Times New Roman"/>
                <a:cs typeface="Times New Roman"/>
              </a:rPr>
              <a:t>↔ ординарная связь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2714620"/>
            <a:ext cx="428628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3.    1    2     3    4    5    </a:t>
            </a:r>
            <a:r>
              <a:rPr lang="ru-RU" sz="3200" b="1" dirty="0" smtClean="0">
                <a:solidFill>
                  <a:srgbClr val="00B050"/>
                </a:solidFill>
              </a:rPr>
              <a:t>6</a:t>
            </a:r>
          </a:p>
          <a:p>
            <a:r>
              <a:rPr lang="ru-RU" sz="3200" b="1"/>
              <a:t> </a:t>
            </a:r>
            <a:r>
              <a:rPr lang="ru-RU" sz="3200" b="1" smtClean="0"/>
              <a:t>       </a:t>
            </a:r>
            <a:r>
              <a:rPr lang="ru-RU" sz="3200" b="1" smtClean="0">
                <a:solidFill>
                  <a:srgbClr val="FFFF00"/>
                </a:solidFill>
              </a:rPr>
              <a:t>С </a:t>
            </a:r>
            <a:r>
              <a:rPr lang="ru-RU" sz="3200" b="1" dirty="0" smtClean="0">
                <a:solidFill>
                  <a:srgbClr val="FFFF00"/>
                </a:solidFill>
              </a:rPr>
              <a:t>– С – С – С – С - </a:t>
            </a:r>
            <a:r>
              <a:rPr lang="ru-RU" sz="3200" b="1" dirty="0" smtClean="0">
                <a:solidFill>
                  <a:srgbClr val="00B050"/>
                </a:solidFill>
              </a:rPr>
              <a:t>С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3786191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4.    1    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ru-RU" sz="3200" b="1" dirty="0" smtClean="0"/>
              <a:t>     3    4    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  <a:r>
              <a:rPr lang="ru-RU" sz="3200" b="1" dirty="0" smtClean="0"/>
              <a:t>         1    2    </a:t>
            </a:r>
            <a:r>
              <a:rPr lang="ru-RU" sz="3200" b="1" dirty="0" smtClean="0">
                <a:solidFill>
                  <a:srgbClr val="FF0000"/>
                </a:solidFill>
              </a:rPr>
              <a:t>3</a:t>
            </a:r>
            <a:r>
              <a:rPr lang="ru-RU" sz="3200" b="1" dirty="0" smtClean="0"/>
              <a:t>    4    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</a:p>
          <a:p>
            <a:r>
              <a:rPr lang="ru-RU" sz="3200" b="1" dirty="0" smtClean="0"/>
              <a:t>        </a:t>
            </a:r>
            <a:r>
              <a:rPr lang="ru-RU" sz="3200" b="1" dirty="0" smtClean="0">
                <a:solidFill>
                  <a:srgbClr val="FFFF00"/>
                </a:solidFill>
              </a:rPr>
              <a:t>С – С – С – С – С ;   </a:t>
            </a:r>
            <a:r>
              <a:rPr lang="ru-RU" sz="3200" b="1" dirty="0" smtClean="0">
                <a:solidFill>
                  <a:srgbClr val="FF0000"/>
                </a:solidFill>
              </a:rPr>
              <a:t>(</a:t>
            </a:r>
            <a:r>
              <a:rPr lang="ru-RU" sz="3200" b="1" dirty="0" smtClean="0">
                <a:solidFill>
                  <a:srgbClr val="FFFF00"/>
                </a:solidFill>
              </a:rPr>
              <a:t> С – С – С – С – С</a:t>
            </a:r>
            <a:r>
              <a:rPr lang="ru-RU" sz="3200" b="1" dirty="0" smtClean="0">
                <a:solidFill>
                  <a:srgbClr val="FF0000"/>
                </a:solidFill>
              </a:rPr>
              <a:t>)</a:t>
            </a:r>
            <a:r>
              <a:rPr lang="ru-RU" sz="3200" b="1" dirty="0" smtClean="0">
                <a:solidFill>
                  <a:srgbClr val="FFFF00"/>
                </a:solidFill>
              </a:rPr>
              <a:t>  </a:t>
            </a:r>
          </a:p>
          <a:p>
            <a:r>
              <a:rPr lang="ru-RU" sz="3200" b="1" dirty="0">
                <a:solidFill>
                  <a:srgbClr val="FFFF00"/>
                </a:solidFill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</a:rPr>
              <a:t>              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|                                       |</a:t>
            </a:r>
          </a:p>
          <a:p>
            <a:r>
              <a:rPr lang="ru-RU"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          </a:t>
            </a:r>
            <a:r>
              <a:rPr lang="ru-RU" sz="32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 С                                     С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6000768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2 - МЕТИЛПЕНТАН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607220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3 - МЕТИЛПЕНТАН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5.   1     2    3    </a:t>
            </a:r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 smtClean="0"/>
          </a:p>
          <a:p>
            <a:r>
              <a:rPr lang="ru-RU" sz="3600" b="1" dirty="0"/>
              <a:t> </a:t>
            </a:r>
            <a:r>
              <a:rPr lang="ru-RU" sz="3600" b="1" dirty="0" smtClean="0"/>
              <a:t>      </a:t>
            </a:r>
            <a:r>
              <a:rPr lang="ru-RU" sz="3600" b="1" dirty="0" smtClean="0">
                <a:solidFill>
                  <a:srgbClr val="FFFF00"/>
                </a:solidFill>
              </a:rPr>
              <a:t>С – С – С – С</a:t>
            </a:r>
          </a:p>
          <a:p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              </a:t>
            </a:r>
            <a:r>
              <a:rPr lang="ru-RU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|     |</a:t>
            </a:r>
          </a:p>
          <a:p>
            <a:r>
              <a:rPr lang="ru-RU"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          </a:t>
            </a:r>
            <a:r>
              <a:rPr lang="ru-RU" sz="36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С</a:t>
            </a:r>
            <a:r>
              <a:rPr lang="ru-RU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 </a:t>
            </a: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С                            </a:t>
            </a:r>
          </a:p>
          <a:p>
            <a:endParaRPr lang="ru-RU" sz="3600" b="1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r>
              <a:rPr lang="ru-RU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                                               </a:t>
            </a:r>
            <a:r>
              <a:rPr lang="ru-RU" sz="36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С</a:t>
            </a:r>
          </a:p>
          <a:p>
            <a:r>
              <a:rPr lang="ru-RU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                                          </a:t>
            </a:r>
            <a:r>
              <a:rPr lang="ru-RU" sz="3600" b="1" dirty="0" smtClean="0">
                <a:latin typeface="Times New Roman"/>
                <a:cs typeface="Times New Roman"/>
              </a:rPr>
              <a:t>1</a:t>
            </a:r>
            <a:r>
              <a:rPr lang="ru-RU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ru-RU" sz="3600" b="1" dirty="0" smtClean="0">
                <a:latin typeface="Times New Roman"/>
                <a:cs typeface="Times New Roman"/>
              </a:rPr>
              <a:t>2</a:t>
            </a:r>
            <a:r>
              <a:rPr lang="ru-RU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|    </a:t>
            </a:r>
            <a:r>
              <a:rPr lang="ru-RU" sz="3600" b="1" dirty="0" smtClean="0">
                <a:latin typeface="Times New Roman"/>
                <a:cs typeface="Times New Roman"/>
              </a:rPr>
              <a:t>3   4</a:t>
            </a:r>
          </a:p>
          <a:p>
            <a:r>
              <a:rPr lang="ru-RU" sz="3600" b="1" dirty="0" smtClean="0"/>
              <a:t>                                              ( </a:t>
            </a:r>
            <a:r>
              <a:rPr lang="ru-RU" sz="3600" b="1" dirty="0" smtClean="0">
                <a:solidFill>
                  <a:srgbClr val="FFFF00"/>
                </a:solidFill>
              </a:rPr>
              <a:t>С – С – С – С </a:t>
            </a:r>
            <a:r>
              <a:rPr lang="ru-RU" sz="3600" b="1" dirty="0" smtClean="0"/>
              <a:t>)</a:t>
            </a:r>
          </a:p>
          <a:p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                                                        </a:t>
            </a:r>
            <a:r>
              <a:rPr lang="ru-RU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|</a:t>
            </a:r>
          </a:p>
          <a:p>
            <a:r>
              <a:rPr lang="ru-RU"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                                              </a:t>
            </a: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С</a:t>
            </a:r>
            <a:endParaRPr lang="ru-RU" sz="3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744" y="714356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2, 3 - ДИМЕТИЛБУТАН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485776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2, 2 - </a:t>
            </a:r>
            <a:r>
              <a:rPr lang="ru-RU" sz="3600" b="1" dirty="0" err="1" smtClean="0"/>
              <a:t>ДИМЕТИЛбутан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6870700" cy="908050"/>
          </a:xfrm>
          <a:gradFill rotWithShape="1">
            <a:gsLst>
              <a:gs pos="0">
                <a:srgbClr val="72F4B9"/>
              </a:gs>
              <a:gs pos="50000">
                <a:srgbClr val="FFFFFF"/>
              </a:gs>
              <a:gs pos="100000">
                <a:srgbClr val="72F4B9"/>
              </a:gs>
            </a:gsLst>
            <a:lin ang="5400000" scaled="1"/>
          </a:gradFill>
          <a:ln>
            <a:solidFill>
              <a:srgbClr val="33CC33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9900"/>
                </a:solidFill>
                <a:latin typeface="Times New Roman" pitchFamily="18" charset="0"/>
              </a:rPr>
              <a:t>Физические свойства.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696200" cy="5113337"/>
          </a:xfrm>
          <a:gradFill rotWithShape="1">
            <a:gsLst>
              <a:gs pos="0">
                <a:srgbClr val="FFFFFF"/>
              </a:gs>
              <a:gs pos="50000">
                <a:srgbClr val="72F4B9"/>
              </a:gs>
              <a:gs pos="100000">
                <a:srgbClr val="FFFFFF"/>
              </a:gs>
            </a:gsLst>
            <a:lin ang="5400000" scaled="1"/>
          </a:gradFill>
          <a:ln>
            <a:solidFill>
              <a:srgbClr val="33CC33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CC99"/>
                </a:solidFill>
                <a:latin typeface="Times New Roman" pitchFamily="18" charset="0"/>
              </a:rPr>
              <a:t>СН</a:t>
            </a:r>
            <a:r>
              <a:rPr lang="ru-RU" sz="2000" smtClean="0">
                <a:solidFill>
                  <a:srgbClr val="FFCC99"/>
                </a:solidFill>
                <a:latin typeface="Times New Roman" pitchFamily="18" charset="0"/>
              </a:rPr>
              <a:t>4</a:t>
            </a:r>
            <a:r>
              <a:rPr lang="ru-RU" sz="2800" smtClean="0">
                <a:solidFill>
                  <a:srgbClr val="FFCC99"/>
                </a:solidFill>
                <a:latin typeface="Times New Roman" pitchFamily="18" charset="0"/>
              </a:rPr>
              <a:t>-С</a:t>
            </a:r>
            <a:r>
              <a:rPr lang="ru-RU" sz="2000" smtClean="0">
                <a:solidFill>
                  <a:srgbClr val="FFCC99"/>
                </a:solidFill>
                <a:latin typeface="Times New Roman" pitchFamily="18" charset="0"/>
              </a:rPr>
              <a:t>4</a:t>
            </a:r>
            <a:r>
              <a:rPr lang="ru-RU" sz="2800" smtClean="0">
                <a:solidFill>
                  <a:srgbClr val="FFCC99"/>
                </a:solidFill>
                <a:latin typeface="Times New Roman" pitchFamily="18" charset="0"/>
              </a:rPr>
              <a:t>Н</a:t>
            </a:r>
            <a:r>
              <a:rPr lang="ru-RU" sz="2000" smtClean="0">
                <a:solidFill>
                  <a:srgbClr val="FFCC99"/>
                </a:solidFill>
                <a:latin typeface="Times New Roman" pitchFamily="18" charset="0"/>
              </a:rPr>
              <a:t>10 </a:t>
            </a:r>
            <a:r>
              <a:rPr lang="ru-RU" sz="2800" smtClean="0">
                <a:solidFill>
                  <a:srgbClr val="FFCC99"/>
                </a:solidFill>
                <a:latin typeface="Times New Roman" pitchFamily="18" charset="0"/>
              </a:rPr>
              <a:t> 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 </a:t>
            </a:r>
            <a:r>
              <a:rPr lang="ru-RU" sz="2800" smtClean="0">
                <a:solidFill>
                  <a:srgbClr val="FF9933"/>
                </a:solidFill>
                <a:latin typeface="Times New Roman" pitchFamily="18" charset="0"/>
              </a:rPr>
              <a:t>С</a:t>
            </a:r>
            <a:r>
              <a:rPr lang="ru-RU" sz="2000" smtClean="0">
                <a:solidFill>
                  <a:srgbClr val="FF9933"/>
                </a:solidFill>
                <a:latin typeface="Times New Roman" pitchFamily="18" charset="0"/>
              </a:rPr>
              <a:t>5</a:t>
            </a:r>
            <a:r>
              <a:rPr lang="ru-RU" sz="2800" smtClean="0">
                <a:solidFill>
                  <a:srgbClr val="FF9933"/>
                </a:solidFill>
                <a:latin typeface="Times New Roman" pitchFamily="18" charset="0"/>
              </a:rPr>
              <a:t>Н</a:t>
            </a:r>
            <a:r>
              <a:rPr lang="ru-RU" sz="2000" smtClean="0">
                <a:solidFill>
                  <a:srgbClr val="FF9933"/>
                </a:solidFill>
                <a:latin typeface="Times New Roman" pitchFamily="18" charset="0"/>
              </a:rPr>
              <a:t>12</a:t>
            </a:r>
            <a:r>
              <a:rPr lang="ru-RU" sz="2800" smtClean="0">
                <a:solidFill>
                  <a:srgbClr val="FF9933"/>
                </a:solidFill>
                <a:latin typeface="Times New Roman" pitchFamily="18" charset="0"/>
              </a:rPr>
              <a:t>-С</a:t>
            </a:r>
            <a:r>
              <a:rPr lang="ru-RU" sz="2000" smtClean="0">
                <a:solidFill>
                  <a:srgbClr val="FF9933"/>
                </a:solidFill>
                <a:latin typeface="Times New Roman" pitchFamily="18" charset="0"/>
              </a:rPr>
              <a:t>15</a:t>
            </a:r>
            <a:r>
              <a:rPr lang="ru-RU" sz="2800" smtClean="0">
                <a:solidFill>
                  <a:srgbClr val="FF9933"/>
                </a:solidFill>
                <a:latin typeface="Times New Roman" pitchFamily="18" charset="0"/>
              </a:rPr>
              <a:t>Н</a:t>
            </a:r>
            <a:r>
              <a:rPr lang="ru-RU" sz="2000" smtClean="0">
                <a:solidFill>
                  <a:srgbClr val="FF9933"/>
                </a:solidFill>
                <a:latin typeface="Times New Roman" pitchFamily="18" charset="0"/>
              </a:rPr>
              <a:t>32</a:t>
            </a:r>
            <a:r>
              <a:rPr lang="ru-RU" sz="2800" smtClean="0">
                <a:solidFill>
                  <a:srgbClr val="FF9933"/>
                </a:solidFill>
                <a:latin typeface="Times New Roman" pitchFamily="18" charset="0"/>
              </a:rPr>
              <a:t> 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ru-RU" sz="2800" smtClean="0">
                <a:solidFill>
                  <a:srgbClr val="993300"/>
                </a:solidFill>
                <a:latin typeface="Times New Roman" pitchFamily="18" charset="0"/>
              </a:rPr>
              <a:t>С</a:t>
            </a:r>
            <a:r>
              <a:rPr lang="ru-RU" sz="2000" smtClean="0">
                <a:solidFill>
                  <a:srgbClr val="993300"/>
                </a:solidFill>
                <a:latin typeface="Times New Roman" pitchFamily="18" charset="0"/>
              </a:rPr>
              <a:t>16</a:t>
            </a:r>
            <a:r>
              <a:rPr lang="ru-RU" sz="2800" smtClean="0">
                <a:solidFill>
                  <a:srgbClr val="993300"/>
                </a:solidFill>
                <a:latin typeface="Times New Roman" pitchFamily="18" charset="0"/>
              </a:rPr>
              <a:t>Н</a:t>
            </a:r>
            <a:r>
              <a:rPr lang="ru-RU" sz="2000" smtClean="0">
                <a:solidFill>
                  <a:srgbClr val="993300"/>
                </a:solidFill>
                <a:latin typeface="Times New Roman" pitchFamily="18" charset="0"/>
              </a:rPr>
              <a:t>34</a:t>
            </a:r>
          </a:p>
          <a:p>
            <a:pPr eaLnBrk="1" hangingPunct="1"/>
            <a:r>
              <a:rPr lang="ru-RU" sz="2800" smtClean="0">
                <a:solidFill>
                  <a:srgbClr val="0099FF"/>
                </a:solidFill>
                <a:latin typeface="Times New Roman" pitchFamily="18" charset="0"/>
              </a:rPr>
              <a:t>Газы  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             </a:t>
            </a:r>
            <a:r>
              <a:rPr lang="ru-RU" sz="2800" smtClean="0">
                <a:solidFill>
                  <a:srgbClr val="0066FF"/>
                </a:solidFill>
                <a:latin typeface="Times New Roman" pitchFamily="18" charset="0"/>
              </a:rPr>
              <a:t> Жидкости   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         </a:t>
            </a:r>
            <a:r>
              <a:rPr lang="ru-RU" sz="2800" smtClean="0">
                <a:solidFill>
                  <a:srgbClr val="3333CC"/>
                </a:solidFill>
                <a:latin typeface="Times New Roman" pitchFamily="18" charset="0"/>
              </a:rPr>
              <a:t>Тв. В-ва</a:t>
            </a:r>
          </a:p>
          <a:p>
            <a:pPr eaLnBrk="1" hangingPunct="1"/>
            <a:r>
              <a:rPr lang="ru-RU" sz="2800" smtClean="0">
                <a:solidFill>
                  <a:srgbClr val="FFCC99"/>
                </a:solidFill>
                <a:latin typeface="Times New Roman" pitchFamily="18" charset="0"/>
              </a:rPr>
              <a:t>(без запаха)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  </a:t>
            </a:r>
            <a:r>
              <a:rPr lang="ru-RU" sz="2800" smtClean="0">
                <a:solidFill>
                  <a:srgbClr val="FF9933"/>
                </a:solidFill>
                <a:latin typeface="Times New Roman" pitchFamily="18" charset="0"/>
              </a:rPr>
              <a:t>(имеют запах)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 </a:t>
            </a:r>
            <a:r>
              <a:rPr lang="ru-RU" sz="2800" smtClean="0">
                <a:solidFill>
                  <a:srgbClr val="993300"/>
                </a:solidFill>
                <a:latin typeface="Times New Roman" pitchFamily="18" charset="0"/>
              </a:rPr>
              <a:t>(без запаха)</a:t>
            </a:r>
          </a:p>
          <a:p>
            <a:pPr eaLnBrk="1" hangingPunct="1"/>
            <a:r>
              <a:rPr lang="en-US" sz="2800" smtClean="0">
                <a:solidFill>
                  <a:srgbClr val="009900"/>
                </a:solidFill>
                <a:latin typeface="Times New Roman" pitchFamily="18" charset="0"/>
              </a:rPr>
              <a:t>T </a:t>
            </a:r>
            <a:r>
              <a:rPr lang="en-US" sz="280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2800" smtClean="0">
                <a:solidFill>
                  <a:srgbClr val="FF3300"/>
                </a:solidFill>
                <a:latin typeface="Times New Roman" pitchFamily="18" charset="0"/>
              </a:rPr>
              <a:t>кипения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Т </a:t>
            </a: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</a:rPr>
              <a:t>плавления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увеличиваются.</a:t>
            </a:r>
          </a:p>
          <a:p>
            <a:pPr eaLnBrk="1" hangingPunct="1"/>
            <a:r>
              <a:rPr lang="ru-RU" sz="2800" b="1" u="sng" smtClean="0">
                <a:solidFill>
                  <a:srgbClr val="009900"/>
                </a:solidFill>
                <a:latin typeface="Times New Roman" pitchFamily="18" charset="0"/>
              </a:rPr>
              <a:t>Алканы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– бесцветные вещества, </a:t>
            </a:r>
            <a:r>
              <a:rPr lang="ru-RU" sz="2800" u="sng" smtClean="0">
                <a:solidFill>
                  <a:srgbClr val="009900"/>
                </a:solidFill>
                <a:latin typeface="Times New Roman" pitchFamily="18" charset="0"/>
              </a:rPr>
              <a:t>легче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ru-RU" sz="2800" smtClean="0">
                <a:solidFill>
                  <a:srgbClr val="3333CC"/>
                </a:solidFill>
                <a:latin typeface="Times New Roman" pitchFamily="18" charset="0"/>
              </a:rPr>
              <a:t>воды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, </a:t>
            </a:r>
            <a:r>
              <a:rPr lang="ru-RU" sz="2800" u="sng" smtClean="0">
                <a:solidFill>
                  <a:srgbClr val="009900"/>
                </a:solidFill>
                <a:latin typeface="Times New Roman" pitchFamily="18" charset="0"/>
              </a:rPr>
              <a:t>плохо</a:t>
            </a:r>
            <a:r>
              <a:rPr lang="ru-RU" sz="2800" smtClean="0">
                <a:solidFill>
                  <a:srgbClr val="009900"/>
                </a:solidFill>
                <a:latin typeface="Times New Roman" pitchFamily="18" charset="0"/>
              </a:rPr>
              <a:t> растворяются в </a:t>
            </a:r>
            <a:r>
              <a:rPr lang="ru-RU" sz="2800" smtClean="0">
                <a:solidFill>
                  <a:srgbClr val="3333CC"/>
                </a:solidFill>
                <a:latin typeface="Times New Roman" pitchFamily="18" charset="0"/>
              </a:rPr>
              <a:t>воде,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но растворяются в органических растворителях (бензол, тетрахлорметан</a:t>
            </a:r>
            <a:r>
              <a:rPr lang="ru-RU" sz="2800" smtClean="0">
                <a:solidFill>
                  <a:srgbClr val="3333CC"/>
                </a:solidFill>
                <a:latin typeface="Times New Roman" pitchFamily="18" charset="0"/>
              </a:rPr>
              <a:t>).</a:t>
            </a:r>
          </a:p>
          <a:p>
            <a:pPr eaLnBrk="1" hangingPunct="1"/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</a:rPr>
              <a:t>Газообразные и жидкие алканы образуют взрывоопасные смеси с воздухом. </a:t>
            </a:r>
          </a:p>
        </p:txBody>
      </p:sp>
    </p:spTree>
    <p:extLst>
      <p:ext uri="{BB962C8B-B14F-4D97-AF65-F5344CB8AC3E}">
        <p14:creationId xmlns="" xmlns:p14="http://schemas.microsoft.com/office/powerpoint/2010/main" val="32394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071678"/>
            <a:ext cx="8286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 1</a:t>
            </a:r>
            <a:r>
              <a:rPr lang="ru-RU" sz="4400" b="1" smtClean="0"/>
              <a:t>)   §</a:t>
            </a:r>
            <a:endParaRPr lang="ru-RU" sz="4400" b="1" dirty="0"/>
          </a:p>
          <a:p>
            <a:r>
              <a:rPr lang="ru-RU" sz="4400" b="1" dirty="0" smtClean="0"/>
              <a:t>2)  ОК  по физическим свойствам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928802"/>
            <a:ext cx="8572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5400" b="1" dirty="0" smtClean="0"/>
              <a:t>?   9 а, г  стр. 35</a:t>
            </a:r>
          </a:p>
          <a:p>
            <a:pPr marL="742950" indent="-742950">
              <a:buAutoNum type="arabicParenR"/>
            </a:pPr>
            <a:r>
              <a:rPr lang="ru-RU" sz="5400" b="1" dirty="0" smtClean="0"/>
              <a:t>?   8  стр. 35  (</a:t>
            </a:r>
            <a:r>
              <a:rPr lang="ru-RU" sz="5400" b="1" dirty="0" err="1" smtClean="0"/>
              <a:t>доп</a:t>
            </a:r>
            <a:r>
              <a:rPr lang="ru-RU" sz="5400" b="1" dirty="0" smtClean="0"/>
              <a:t>)</a:t>
            </a:r>
          </a:p>
          <a:p>
            <a:pPr marL="742950" indent="-742950">
              <a:buAutoNum type="arabicParenR"/>
            </a:pPr>
            <a:r>
              <a:rPr lang="ru-RU" sz="5400" b="1" dirty="0" smtClean="0"/>
              <a:t>Изомеры :    С</a:t>
            </a:r>
            <a:r>
              <a:rPr lang="ru-RU" sz="5400" b="1" baseline="-25000" dirty="0" smtClean="0"/>
              <a:t>5</a:t>
            </a:r>
            <a:r>
              <a:rPr lang="ru-RU" sz="5400" b="1" dirty="0" smtClean="0"/>
              <a:t>Н</a:t>
            </a:r>
            <a:r>
              <a:rPr lang="ru-RU" sz="5400" b="1" baseline="-25000" dirty="0" smtClean="0"/>
              <a:t>12</a:t>
            </a:r>
            <a:endParaRPr lang="ru-RU" sz="5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- 9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 Экспресс- опрос.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* Какие углеводороды называются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алканами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64318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* Какова общая формула </a:t>
            </a:r>
            <a:r>
              <a:rPr lang="ru-RU" sz="3600" b="1" dirty="0" err="1" smtClean="0"/>
              <a:t>алканов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500438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* Что вы можете сказать о строении метана? Остальных УВ данного ряда?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557214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* Что такое гомологи? Назовите первые пять, дайте им названия.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* Какой вид изомерии характерен для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алканов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00240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* Опишите физические свойства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алканов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85794"/>
          </a:xfrm>
        </p:spPr>
        <p:txBody>
          <a:bodyPr/>
          <a:lstStyle/>
          <a:p>
            <a:r>
              <a:rPr lang="ru-RU" dirty="0" smtClean="0"/>
              <a:t>Задание № 2.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828680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Дано название: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2,2,3 –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триметилпентан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Напишите:</a:t>
            </a: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А) формулу (структурную и молекулярную) данного вещества;</a:t>
            </a: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Б) формулы трех изомеров и назовите их;</a:t>
            </a: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В) формулы двух гомологов и назовите их.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План.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01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Строение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алканов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на примере метана.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Пространственное строение предельных УГ, на примере  пропана, бутана, пентана.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Построение моделей атомов ПУГ.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Изомерия и номенклатура.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Физические свойства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алканов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57166"/>
            <a:ext cx="7772400" cy="19574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урока:</a:t>
            </a:r>
            <a:r>
              <a:rPr lang="ru-RU" sz="4400" b="1" i="1" dirty="0" smtClean="0"/>
              <a:t> «Химические свойства, получение и применение </a:t>
            </a:r>
            <a:r>
              <a:rPr lang="ru-RU" sz="4400" b="1" i="1" dirty="0" err="1" smtClean="0"/>
              <a:t>алканов</a:t>
            </a:r>
            <a:r>
              <a:rPr lang="ru-RU" sz="4400" b="1" i="1" dirty="0" smtClean="0"/>
              <a:t>»</a:t>
            </a:r>
            <a:endParaRPr lang="ru-RU" sz="44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Химические свойства </a:t>
            </a:r>
            <a:r>
              <a:rPr lang="ru-RU" dirty="0" err="1" smtClean="0"/>
              <a:t>алканов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(работа с ОК)</a:t>
            </a:r>
            <a:endParaRPr lang="ru-RU" dirty="0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85720" y="1357298"/>
            <a:ext cx="8572560" cy="1000132"/>
          </a:xfrm>
          <a:prstGeom prst="wedgeRoundRectCallout">
            <a:avLst>
              <a:gd name="adj1" fmla="val -38770"/>
              <a:gd name="adj2" fmla="val 913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А)      Р. горения:</a:t>
            </a:r>
          </a:p>
          <a:p>
            <a:pPr algn="ctr"/>
            <a:r>
              <a:rPr lang="ru-RU" sz="4000" b="1" i="1" dirty="0" err="1" smtClean="0">
                <a:latin typeface="Arial" pitchFamily="34" charset="0"/>
                <a:cs typeface="Arial" pitchFamily="34" charset="0"/>
              </a:rPr>
              <a:t>Алкан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   +  О</a:t>
            </a:r>
            <a:r>
              <a:rPr lang="ru-RU" sz="40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  →  СО</a:t>
            </a:r>
            <a:r>
              <a:rPr lang="ru-RU" sz="4000" b="1" i="1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  +  Н</a:t>
            </a:r>
            <a:r>
              <a:rPr lang="ru-RU" sz="40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786058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СН</a:t>
            </a:r>
            <a:r>
              <a:rPr lang="ru-RU" sz="4000" b="1" baseline="-25000" dirty="0" smtClean="0"/>
              <a:t>4 </a:t>
            </a:r>
            <a:r>
              <a:rPr lang="ru-RU" sz="4000" b="1" dirty="0" smtClean="0"/>
              <a:t> +  2О</a:t>
            </a:r>
            <a:r>
              <a:rPr lang="ru-RU" sz="4000" b="1" baseline="-25000" dirty="0" smtClean="0"/>
              <a:t>2 </a:t>
            </a:r>
            <a:r>
              <a:rPr lang="ru-RU" sz="4000" b="1" dirty="0" smtClean="0">
                <a:latin typeface="Times New Roman"/>
                <a:cs typeface="Times New Roman"/>
              </a:rPr>
              <a:t>→ СО</a:t>
            </a:r>
            <a:r>
              <a:rPr lang="ru-RU" sz="4000" b="1" baseline="-25000" dirty="0" smtClean="0">
                <a:latin typeface="Times New Roman"/>
                <a:cs typeface="Times New Roman"/>
              </a:rPr>
              <a:t>2 </a:t>
            </a:r>
            <a:r>
              <a:rPr lang="ru-RU" sz="4000" b="1" dirty="0" smtClean="0">
                <a:latin typeface="Times New Roman"/>
                <a:cs typeface="Times New Roman"/>
              </a:rPr>
              <a:t> + 2 Н</a:t>
            </a:r>
            <a:r>
              <a:rPr lang="ru-RU" sz="4000" b="1" baseline="-25000" dirty="0" smtClean="0">
                <a:latin typeface="Times New Roman"/>
                <a:cs typeface="Times New Roman"/>
              </a:rPr>
              <a:t>2</a:t>
            </a:r>
            <a:r>
              <a:rPr lang="ru-RU" sz="4000" b="1" dirty="0" smtClean="0">
                <a:latin typeface="Times New Roman"/>
                <a:cs typeface="Times New Roman"/>
              </a:rPr>
              <a:t>О</a:t>
            </a:r>
            <a:endParaRPr lang="ru-RU" sz="4000" b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14282" y="3571876"/>
            <a:ext cx="8786874" cy="785818"/>
          </a:xfrm>
          <a:prstGeom prst="wedgeRoundRectCallout">
            <a:avLst>
              <a:gd name="adj1" fmla="val -38457"/>
              <a:gd name="adj2" fmla="val 1008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Каталитическое окисление</a:t>
            </a:r>
            <a:endParaRPr lang="ru-RU" sz="4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4929198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                         кат.</a:t>
            </a:r>
          </a:p>
          <a:p>
            <a:r>
              <a:rPr lang="ru-RU" sz="4000" b="1" dirty="0" smtClean="0"/>
              <a:t>2С</a:t>
            </a:r>
            <a:r>
              <a:rPr lang="ru-RU" sz="4000" b="1" baseline="-25000" dirty="0" smtClean="0"/>
              <a:t>4</a:t>
            </a:r>
            <a:r>
              <a:rPr lang="ru-RU" sz="4000" b="1" dirty="0" smtClean="0"/>
              <a:t>Н</a:t>
            </a:r>
            <a:r>
              <a:rPr lang="ru-RU" sz="4000" b="1" baseline="-25000" dirty="0" smtClean="0"/>
              <a:t>10</a:t>
            </a:r>
            <a:r>
              <a:rPr lang="ru-RU" sz="4000" b="1" dirty="0" smtClean="0"/>
              <a:t> + 5О</a:t>
            </a:r>
            <a:r>
              <a:rPr lang="ru-RU" sz="4000" b="1" baseline="-25000" dirty="0" smtClean="0"/>
              <a:t>2</a:t>
            </a:r>
            <a:r>
              <a:rPr lang="ru-RU" sz="4000" b="1" dirty="0" smtClean="0"/>
              <a:t> </a:t>
            </a:r>
            <a:r>
              <a:rPr lang="ru-RU" sz="4000" b="1" dirty="0" smtClean="0">
                <a:latin typeface="Times New Roman"/>
                <a:cs typeface="Times New Roman"/>
              </a:rPr>
              <a:t>→ 4СН</a:t>
            </a:r>
            <a:r>
              <a:rPr lang="ru-RU" sz="4000" b="1" baseline="-25000" dirty="0" smtClean="0">
                <a:latin typeface="Times New Roman"/>
                <a:cs typeface="Times New Roman"/>
              </a:rPr>
              <a:t>3</a:t>
            </a:r>
            <a:r>
              <a:rPr lang="ru-RU" sz="4000" b="1" dirty="0" smtClean="0">
                <a:latin typeface="Times New Roman"/>
                <a:cs typeface="Times New Roman"/>
              </a:rPr>
              <a:t>СООН + 2Н</a:t>
            </a:r>
            <a:r>
              <a:rPr lang="ru-RU" sz="4000" b="1" baseline="-25000" dirty="0" smtClean="0">
                <a:latin typeface="Times New Roman"/>
                <a:cs typeface="Times New Roman"/>
              </a:rPr>
              <a:t>2</a:t>
            </a:r>
            <a:r>
              <a:rPr lang="ru-RU" sz="4000" b="1" dirty="0" smtClean="0">
                <a:latin typeface="Times New Roman"/>
                <a:cs typeface="Times New Roman"/>
              </a:rPr>
              <a:t>О  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            кат.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2СН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+ О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000" b="1" dirty="0" smtClean="0">
                <a:latin typeface="Times New Roman"/>
                <a:cs typeface="Times New Roman"/>
              </a:rPr>
              <a:t>→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2СН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ОН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                кат.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2СН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+  3О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Times New Roman"/>
                <a:cs typeface="Times New Roman"/>
              </a:rPr>
              <a:t>→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2НСООН  + 2Н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428596" y="2571744"/>
            <a:ext cx="8358246" cy="1428760"/>
          </a:xfrm>
          <a:prstGeom prst="wedgeRoundRectCallout">
            <a:avLst>
              <a:gd name="adj1" fmla="val -37067"/>
              <a:gd name="adj2" fmla="val 867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Б)    Р. Замещения:</a:t>
            </a:r>
          </a:p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1) нитрование (замещение </a:t>
            </a:r>
            <a:r>
              <a:rPr lang="ru-RU" sz="3200" b="1" i="1" dirty="0" err="1" smtClean="0">
                <a:latin typeface="Arial" pitchFamily="34" charset="0"/>
                <a:cs typeface="Arial" pitchFamily="34" charset="0"/>
              </a:rPr>
              <a:t>ат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. «Н» на «-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») Р. Коновалова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429132"/>
            <a:ext cx="8858280" cy="193899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Алкан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HNO</a:t>
            </a:r>
            <a:r>
              <a:rPr lang="en-US" sz="40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 smtClean="0">
                <a:latin typeface="Times New Roman"/>
                <a:cs typeface="Times New Roman"/>
              </a:rPr>
              <a:t>→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нитроалкан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+Н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</a:p>
          <a:p>
            <a:r>
              <a:rPr lang="en-US" sz="4000" b="1" dirty="0" smtClean="0">
                <a:latin typeface="Times New Roman"/>
                <a:cs typeface="Times New Roman"/>
              </a:rPr>
              <a:t> 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 – H  + HO- NO</a:t>
            </a:r>
            <a:r>
              <a:rPr lang="en-US" sz="4000" b="1" baseline="-25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Times New Roman"/>
                <a:cs typeface="Times New Roman"/>
              </a:rPr>
              <a:t>→</a:t>
            </a:r>
            <a:r>
              <a:rPr lang="en-US" sz="4000" b="1" dirty="0" smtClean="0">
                <a:latin typeface="Times New Roman"/>
                <a:cs typeface="Times New Roman"/>
              </a:rPr>
              <a:t>R – NO</a:t>
            </a:r>
            <a:r>
              <a:rPr lang="en-US" sz="4000" b="1" baseline="-25000" dirty="0" smtClean="0">
                <a:latin typeface="Times New Roman"/>
                <a:cs typeface="Times New Roman"/>
              </a:rPr>
              <a:t>2</a:t>
            </a:r>
            <a:r>
              <a:rPr lang="en-US" sz="4000" b="1" dirty="0" smtClean="0">
                <a:latin typeface="Times New Roman"/>
                <a:cs typeface="Times New Roman"/>
              </a:rPr>
              <a:t>  + H</a:t>
            </a:r>
            <a:r>
              <a:rPr lang="en-US" sz="4000" b="1" baseline="-25000" dirty="0" smtClean="0">
                <a:latin typeface="Times New Roman"/>
                <a:cs typeface="Times New Roman"/>
              </a:rPr>
              <a:t>2</a:t>
            </a:r>
            <a:r>
              <a:rPr lang="en-US" sz="4000" b="1" dirty="0" smtClean="0">
                <a:latin typeface="Times New Roman"/>
                <a:cs typeface="Times New Roman"/>
              </a:rPr>
              <a:t>O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871663" y="3175467"/>
            <a:ext cx="2286001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1000164" y="44291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1000100" y="5572140"/>
            <a:ext cx="2081056" cy="707922"/>
          </a:xfrm>
          <a:custGeom>
            <a:avLst/>
            <a:gdLst>
              <a:gd name="connsiteX0" fmla="*/ 129088 w 2081056"/>
              <a:gd name="connsiteY0" fmla="*/ 147484 h 707922"/>
              <a:gd name="connsiteX1" fmla="*/ 188082 w 2081056"/>
              <a:gd name="connsiteY1" fmla="*/ 619432 h 707922"/>
              <a:gd name="connsiteX2" fmla="*/ 291321 w 2081056"/>
              <a:gd name="connsiteY2" fmla="*/ 634180 h 707922"/>
              <a:gd name="connsiteX3" fmla="*/ 424056 w 2081056"/>
              <a:gd name="connsiteY3" fmla="*/ 648929 h 707922"/>
              <a:gd name="connsiteX4" fmla="*/ 615785 w 2081056"/>
              <a:gd name="connsiteY4" fmla="*/ 707922 h 707922"/>
              <a:gd name="connsiteX5" fmla="*/ 1795656 w 2081056"/>
              <a:gd name="connsiteY5" fmla="*/ 693174 h 707922"/>
              <a:gd name="connsiteX6" fmla="*/ 1884146 w 2081056"/>
              <a:gd name="connsiteY6" fmla="*/ 663677 h 707922"/>
              <a:gd name="connsiteX7" fmla="*/ 1928392 w 2081056"/>
              <a:gd name="connsiteY7" fmla="*/ 634180 h 707922"/>
              <a:gd name="connsiteX8" fmla="*/ 1987385 w 2081056"/>
              <a:gd name="connsiteY8" fmla="*/ 545690 h 707922"/>
              <a:gd name="connsiteX9" fmla="*/ 2016882 w 2081056"/>
              <a:gd name="connsiteY9" fmla="*/ 501445 h 707922"/>
              <a:gd name="connsiteX10" fmla="*/ 2002134 w 2081056"/>
              <a:gd name="connsiteY10" fmla="*/ 117987 h 707922"/>
              <a:gd name="connsiteX11" fmla="*/ 1898895 w 2081056"/>
              <a:gd name="connsiteY11" fmla="*/ 103239 h 707922"/>
              <a:gd name="connsiteX12" fmla="*/ 1751411 w 2081056"/>
              <a:gd name="connsiteY12" fmla="*/ 58993 h 707922"/>
              <a:gd name="connsiteX13" fmla="*/ 1707166 w 2081056"/>
              <a:gd name="connsiteY13" fmla="*/ 44245 h 707922"/>
              <a:gd name="connsiteX14" fmla="*/ 778017 w 2081056"/>
              <a:gd name="connsiteY14" fmla="*/ 29497 h 707922"/>
              <a:gd name="connsiteX15" fmla="*/ 556792 w 2081056"/>
              <a:gd name="connsiteY15" fmla="*/ 0 h 707922"/>
              <a:gd name="connsiteX16" fmla="*/ 217579 w 2081056"/>
              <a:gd name="connsiteY16" fmla="*/ 14748 h 707922"/>
              <a:gd name="connsiteX17" fmla="*/ 129088 w 2081056"/>
              <a:gd name="connsiteY17" fmla="*/ 73742 h 707922"/>
              <a:gd name="connsiteX18" fmla="*/ 84843 w 2081056"/>
              <a:gd name="connsiteY18" fmla="*/ 103239 h 707922"/>
              <a:gd name="connsiteX19" fmla="*/ 25850 w 2081056"/>
              <a:gd name="connsiteY19" fmla="*/ 191729 h 707922"/>
              <a:gd name="connsiteX20" fmla="*/ 70095 w 2081056"/>
              <a:gd name="connsiteY20" fmla="*/ 457200 h 707922"/>
              <a:gd name="connsiteX21" fmla="*/ 114340 w 2081056"/>
              <a:gd name="connsiteY21" fmla="*/ 486697 h 707922"/>
              <a:gd name="connsiteX22" fmla="*/ 129088 w 2081056"/>
              <a:gd name="connsiteY22" fmla="*/ 530942 h 707922"/>
              <a:gd name="connsiteX23" fmla="*/ 202830 w 2081056"/>
              <a:gd name="connsiteY23" fmla="*/ 457200 h 70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1056" h="707922">
                <a:moveTo>
                  <a:pt x="129088" y="147484"/>
                </a:moveTo>
                <a:cubicBezTo>
                  <a:pt x="136317" y="371586"/>
                  <a:pt x="0" y="581817"/>
                  <a:pt x="188082" y="619432"/>
                </a:cubicBezTo>
                <a:cubicBezTo>
                  <a:pt x="222169" y="626249"/>
                  <a:pt x="256827" y="629868"/>
                  <a:pt x="291321" y="634180"/>
                </a:cubicBezTo>
                <a:cubicBezTo>
                  <a:pt x="335495" y="639702"/>
                  <a:pt x="379811" y="644013"/>
                  <a:pt x="424056" y="648929"/>
                </a:cubicBezTo>
                <a:cubicBezTo>
                  <a:pt x="576021" y="699584"/>
                  <a:pt x="511546" y="681863"/>
                  <a:pt x="615785" y="707922"/>
                </a:cubicBezTo>
                <a:cubicBezTo>
                  <a:pt x="1009075" y="703006"/>
                  <a:pt x="1402574" y="706886"/>
                  <a:pt x="1795656" y="693174"/>
                </a:cubicBezTo>
                <a:cubicBezTo>
                  <a:pt x="1826729" y="692090"/>
                  <a:pt x="1858276" y="680924"/>
                  <a:pt x="1884146" y="663677"/>
                </a:cubicBezTo>
                <a:lnTo>
                  <a:pt x="1928392" y="634180"/>
                </a:lnTo>
                <a:lnTo>
                  <a:pt x="1987385" y="545690"/>
                </a:lnTo>
                <a:lnTo>
                  <a:pt x="2016882" y="501445"/>
                </a:lnTo>
                <a:cubicBezTo>
                  <a:pt x="2060935" y="369284"/>
                  <a:pt x="2081056" y="328446"/>
                  <a:pt x="2002134" y="117987"/>
                </a:cubicBezTo>
                <a:cubicBezTo>
                  <a:pt x="1989928" y="85438"/>
                  <a:pt x="1933308" y="108155"/>
                  <a:pt x="1898895" y="103239"/>
                </a:cubicBezTo>
                <a:cubicBezTo>
                  <a:pt x="1796955" y="52269"/>
                  <a:pt x="1883621" y="88373"/>
                  <a:pt x="1751411" y="58993"/>
                </a:cubicBezTo>
                <a:cubicBezTo>
                  <a:pt x="1736235" y="55621"/>
                  <a:pt x="1722705" y="44716"/>
                  <a:pt x="1707166" y="44245"/>
                </a:cubicBezTo>
                <a:cubicBezTo>
                  <a:pt x="1397553" y="34863"/>
                  <a:pt x="1087733" y="34413"/>
                  <a:pt x="778017" y="29497"/>
                </a:cubicBezTo>
                <a:cubicBezTo>
                  <a:pt x="752551" y="25859"/>
                  <a:pt x="575862" y="0"/>
                  <a:pt x="556792" y="0"/>
                </a:cubicBezTo>
                <a:cubicBezTo>
                  <a:pt x="443614" y="0"/>
                  <a:pt x="330650" y="9832"/>
                  <a:pt x="217579" y="14748"/>
                </a:cubicBezTo>
                <a:lnTo>
                  <a:pt x="129088" y="73742"/>
                </a:lnTo>
                <a:lnTo>
                  <a:pt x="84843" y="103239"/>
                </a:lnTo>
                <a:cubicBezTo>
                  <a:pt x="65179" y="132736"/>
                  <a:pt x="23492" y="156357"/>
                  <a:pt x="25850" y="191729"/>
                </a:cubicBezTo>
                <a:cubicBezTo>
                  <a:pt x="31281" y="273190"/>
                  <a:pt x="2120" y="389225"/>
                  <a:pt x="70095" y="457200"/>
                </a:cubicBezTo>
                <a:cubicBezTo>
                  <a:pt x="82629" y="469734"/>
                  <a:pt x="99592" y="476865"/>
                  <a:pt x="114340" y="486697"/>
                </a:cubicBezTo>
                <a:cubicBezTo>
                  <a:pt x="119256" y="501445"/>
                  <a:pt x="113542" y="530942"/>
                  <a:pt x="129088" y="530942"/>
                </a:cubicBezTo>
                <a:cubicBezTo>
                  <a:pt x="129091" y="530942"/>
                  <a:pt x="194635" y="465395"/>
                  <a:pt x="202830" y="457200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звернутая стрелка 9"/>
          <p:cNvSpPr/>
          <p:nvPr/>
        </p:nvSpPr>
        <p:spPr>
          <a:xfrm>
            <a:off x="1928794" y="5429264"/>
            <a:ext cx="5857916" cy="214314"/>
          </a:xfrm>
          <a:prstGeom prst="utur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428596" y="214290"/>
            <a:ext cx="7929618" cy="1214446"/>
          </a:xfrm>
          <a:prstGeom prst="wedgeRoundRectCallout">
            <a:avLst>
              <a:gd name="adj1" fmla="val -42396"/>
              <a:gd name="adj2" fmla="val 942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Б) Галогенирование – р. Семенова (замещение </a:t>
            </a:r>
            <a:r>
              <a:rPr lang="ru-RU" sz="2800" b="1" dirty="0" err="1" smtClean="0"/>
              <a:t>ат</a:t>
            </a:r>
            <a:r>
              <a:rPr lang="ru-RU" sz="2800" b="1" dirty="0" smtClean="0"/>
              <a:t>. «Н» на «</a:t>
            </a:r>
            <a:r>
              <a:rPr lang="en-US" sz="2800" b="1" dirty="0" smtClean="0"/>
              <a:t>Hal</a:t>
            </a:r>
            <a:r>
              <a:rPr lang="ru-RU" sz="2800" b="1" dirty="0" smtClean="0"/>
              <a:t>») </a:t>
            </a:r>
            <a:r>
              <a:rPr lang="ru-RU" sz="2800" b="1" dirty="0" err="1" smtClean="0"/>
              <a:t>свободнорадикальный</a:t>
            </a:r>
            <a:r>
              <a:rPr lang="ru-RU" sz="2800" b="1" dirty="0" smtClean="0"/>
              <a:t> механизм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071678"/>
            <a:ext cx="8572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свет</a:t>
            </a:r>
          </a:p>
          <a:p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Алкан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+  </a:t>
            </a:r>
            <a:r>
              <a:rPr lang="en-US" sz="3200" b="1" dirty="0" smtClean="0"/>
              <a:t>Hal</a:t>
            </a:r>
            <a:r>
              <a:rPr lang="ru-RU" sz="3200" b="1" dirty="0" smtClean="0"/>
              <a:t>  </a:t>
            </a:r>
            <a:r>
              <a:rPr lang="ru-RU" sz="3200" b="1" dirty="0" smtClean="0">
                <a:latin typeface="Times New Roman"/>
                <a:cs typeface="Times New Roman"/>
              </a:rPr>
              <a:t>→    </a:t>
            </a:r>
            <a:r>
              <a:rPr lang="ru-RU" sz="3200" b="1" dirty="0" err="1" smtClean="0">
                <a:latin typeface="Times New Roman"/>
                <a:cs typeface="Times New Roman"/>
              </a:rPr>
              <a:t>Галогеналкан</a:t>
            </a:r>
            <a:r>
              <a:rPr lang="ru-RU" sz="3200" b="1" dirty="0" smtClean="0">
                <a:latin typeface="Times New Roman"/>
                <a:cs typeface="Times New Roman"/>
              </a:rPr>
              <a:t>  + Н</a:t>
            </a:r>
            <a:r>
              <a:rPr lang="en-US" sz="3200" b="1" dirty="0" smtClean="0">
                <a:latin typeface="Times New Roman"/>
                <a:cs typeface="Times New Roman"/>
              </a:rPr>
              <a:t>H</a:t>
            </a:r>
            <a:r>
              <a:rPr lang="en-US" sz="3200" b="1" dirty="0" smtClean="0"/>
              <a:t>al</a:t>
            </a:r>
            <a:endParaRPr lang="ru-RU" sz="3200" b="1" dirty="0" smtClean="0"/>
          </a:p>
          <a:p>
            <a:r>
              <a:rPr lang="en-US" sz="4400" b="1" dirty="0" smtClean="0"/>
              <a:t>                    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свет</a:t>
            </a:r>
            <a:endParaRPr lang="en-US" sz="2800" b="1" dirty="0" smtClean="0"/>
          </a:p>
          <a:p>
            <a:r>
              <a:rPr lang="en-US" sz="4400" b="1" dirty="0" smtClean="0"/>
              <a:t>R – H  + Cl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  </a:t>
            </a:r>
            <a:r>
              <a:rPr lang="en-US" sz="4400" b="1" dirty="0" smtClean="0">
                <a:latin typeface="Times New Roman"/>
                <a:cs typeface="Times New Roman"/>
              </a:rPr>
              <a:t>→  R – </a:t>
            </a:r>
            <a:r>
              <a:rPr lang="en-US" sz="4400" b="1" dirty="0" err="1" smtClean="0">
                <a:latin typeface="Times New Roman"/>
                <a:cs typeface="Times New Roman"/>
              </a:rPr>
              <a:t>Cl</a:t>
            </a:r>
            <a:r>
              <a:rPr lang="en-US" sz="4400" b="1" dirty="0" smtClean="0">
                <a:latin typeface="Times New Roman"/>
                <a:cs typeface="Times New Roman"/>
              </a:rPr>
              <a:t>  + </a:t>
            </a:r>
            <a:r>
              <a:rPr lang="en-US" sz="4400" b="1" dirty="0" err="1" smtClean="0">
                <a:latin typeface="Times New Roman"/>
                <a:cs typeface="Times New Roman"/>
              </a:rPr>
              <a:t>HCl</a:t>
            </a:r>
            <a:r>
              <a:rPr lang="ru-RU" sz="4400" b="1" dirty="0" smtClean="0"/>
              <a:t> </a:t>
            </a:r>
            <a:endParaRPr lang="en-US" sz="4400" b="1" dirty="0" smtClean="0"/>
          </a:p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        (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929148" y="3539612"/>
            <a:ext cx="1856902" cy="1675337"/>
          </a:xfrm>
          <a:custGeom>
            <a:avLst/>
            <a:gdLst>
              <a:gd name="connsiteX0" fmla="*/ 1076633 w 1134110"/>
              <a:gd name="connsiteY0" fmla="*/ 678426 h 1356852"/>
              <a:gd name="connsiteX1" fmla="*/ 884904 w 1134110"/>
              <a:gd name="connsiteY1" fmla="*/ 560439 h 1356852"/>
              <a:gd name="connsiteX2" fmla="*/ 781665 w 1134110"/>
              <a:gd name="connsiteY2" fmla="*/ 486697 h 1356852"/>
              <a:gd name="connsiteX3" fmla="*/ 693175 w 1134110"/>
              <a:gd name="connsiteY3" fmla="*/ 427703 h 1356852"/>
              <a:gd name="connsiteX4" fmla="*/ 648929 w 1134110"/>
              <a:gd name="connsiteY4" fmla="*/ 412955 h 1356852"/>
              <a:gd name="connsiteX5" fmla="*/ 604684 w 1134110"/>
              <a:gd name="connsiteY5" fmla="*/ 383458 h 1356852"/>
              <a:gd name="connsiteX6" fmla="*/ 589936 w 1134110"/>
              <a:gd name="connsiteY6" fmla="*/ 339213 h 1356852"/>
              <a:gd name="connsiteX7" fmla="*/ 516194 w 1134110"/>
              <a:gd name="connsiteY7" fmla="*/ 265471 h 1356852"/>
              <a:gd name="connsiteX8" fmla="*/ 398207 w 1134110"/>
              <a:gd name="connsiteY8" fmla="*/ 132735 h 1356852"/>
              <a:gd name="connsiteX9" fmla="*/ 309717 w 1134110"/>
              <a:gd name="connsiteY9" fmla="*/ 73742 h 1356852"/>
              <a:gd name="connsiteX10" fmla="*/ 206478 w 1134110"/>
              <a:gd name="connsiteY10" fmla="*/ 14748 h 1356852"/>
              <a:gd name="connsiteX11" fmla="*/ 162233 w 1134110"/>
              <a:gd name="connsiteY11" fmla="*/ 0 h 1356852"/>
              <a:gd name="connsiteX12" fmla="*/ 73742 w 1134110"/>
              <a:gd name="connsiteY12" fmla="*/ 44245 h 1356852"/>
              <a:gd name="connsiteX13" fmla="*/ 44246 w 1134110"/>
              <a:gd name="connsiteY13" fmla="*/ 88490 h 1356852"/>
              <a:gd name="connsiteX14" fmla="*/ 0 w 1134110"/>
              <a:gd name="connsiteY14" fmla="*/ 235974 h 1356852"/>
              <a:gd name="connsiteX15" fmla="*/ 14749 w 1134110"/>
              <a:gd name="connsiteY15" fmla="*/ 781664 h 1356852"/>
              <a:gd name="connsiteX16" fmla="*/ 29497 w 1134110"/>
              <a:gd name="connsiteY16" fmla="*/ 855406 h 1356852"/>
              <a:gd name="connsiteX17" fmla="*/ 44246 w 1134110"/>
              <a:gd name="connsiteY17" fmla="*/ 958645 h 1356852"/>
              <a:gd name="connsiteX18" fmla="*/ 117987 w 1134110"/>
              <a:gd name="connsiteY18" fmla="*/ 1061884 h 1356852"/>
              <a:gd name="connsiteX19" fmla="*/ 265471 w 1134110"/>
              <a:gd name="connsiteY19" fmla="*/ 1135626 h 1356852"/>
              <a:gd name="connsiteX20" fmla="*/ 309717 w 1134110"/>
              <a:gd name="connsiteY20" fmla="*/ 1165122 h 1356852"/>
              <a:gd name="connsiteX21" fmla="*/ 368710 w 1134110"/>
              <a:gd name="connsiteY21" fmla="*/ 1179871 h 1356852"/>
              <a:gd name="connsiteX22" fmla="*/ 530942 w 1134110"/>
              <a:gd name="connsiteY22" fmla="*/ 1253613 h 1356852"/>
              <a:gd name="connsiteX23" fmla="*/ 589936 w 1134110"/>
              <a:gd name="connsiteY23" fmla="*/ 1268361 h 1356852"/>
              <a:gd name="connsiteX24" fmla="*/ 663678 w 1134110"/>
              <a:gd name="connsiteY24" fmla="*/ 1297858 h 1356852"/>
              <a:gd name="connsiteX25" fmla="*/ 811162 w 1134110"/>
              <a:gd name="connsiteY25" fmla="*/ 1356852 h 1356852"/>
              <a:gd name="connsiteX26" fmla="*/ 958646 w 1134110"/>
              <a:gd name="connsiteY26" fmla="*/ 1327355 h 1356852"/>
              <a:gd name="connsiteX27" fmla="*/ 1002891 w 1134110"/>
              <a:gd name="connsiteY27" fmla="*/ 1283110 h 1356852"/>
              <a:gd name="connsiteX28" fmla="*/ 1091381 w 1134110"/>
              <a:gd name="connsiteY28" fmla="*/ 1194619 h 1356852"/>
              <a:gd name="connsiteX29" fmla="*/ 1076633 w 1134110"/>
              <a:gd name="connsiteY29" fmla="*/ 678426 h 135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34110" h="1356852">
                <a:moveTo>
                  <a:pt x="1076633" y="678426"/>
                </a:moveTo>
                <a:cubicBezTo>
                  <a:pt x="1042220" y="572729"/>
                  <a:pt x="1134110" y="726575"/>
                  <a:pt x="884904" y="560439"/>
                </a:cubicBezTo>
                <a:cubicBezTo>
                  <a:pt x="741090" y="464564"/>
                  <a:pt x="964550" y="614717"/>
                  <a:pt x="781665" y="486697"/>
                </a:cubicBezTo>
                <a:cubicBezTo>
                  <a:pt x="752623" y="466367"/>
                  <a:pt x="726807" y="438913"/>
                  <a:pt x="693175" y="427703"/>
                </a:cubicBezTo>
                <a:lnTo>
                  <a:pt x="648929" y="412955"/>
                </a:lnTo>
                <a:cubicBezTo>
                  <a:pt x="634181" y="403123"/>
                  <a:pt x="615757" y="397299"/>
                  <a:pt x="604684" y="383458"/>
                </a:cubicBezTo>
                <a:cubicBezTo>
                  <a:pt x="594973" y="371319"/>
                  <a:pt x="596888" y="353118"/>
                  <a:pt x="589936" y="339213"/>
                </a:cubicBezTo>
                <a:cubicBezTo>
                  <a:pt x="565356" y="290053"/>
                  <a:pt x="560438" y="294967"/>
                  <a:pt x="516194" y="265471"/>
                </a:cubicBezTo>
                <a:cubicBezTo>
                  <a:pt x="480729" y="212275"/>
                  <a:pt x="458819" y="173143"/>
                  <a:pt x="398207" y="132735"/>
                </a:cubicBezTo>
                <a:lnTo>
                  <a:pt x="309717" y="73742"/>
                </a:lnTo>
                <a:cubicBezTo>
                  <a:pt x="265284" y="44120"/>
                  <a:pt x="258867" y="37201"/>
                  <a:pt x="206478" y="14748"/>
                </a:cubicBezTo>
                <a:cubicBezTo>
                  <a:pt x="192189" y="8624"/>
                  <a:pt x="176981" y="4916"/>
                  <a:pt x="162233" y="0"/>
                </a:cubicBezTo>
                <a:cubicBezTo>
                  <a:pt x="126246" y="11995"/>
                  <a:pt x="102333" y="15654"/>
                  <a:pt x="73742" y="44245"/>
                </a:cubicBezTo>
                <a:cubicBezTo>
                  <a:pt x="61208" y="56779"/>
                  <a:pt x="51445" y="72293"/>
                  <a:pt x="44246" y="88490"/>
                </a:cubicBezTo>
                <a:cubicBezTo>
                  <a:pt x="23729" y="134653"/>
                  <a:pt x="12257" y="186947"/>
                  <a:pt x="0" y="235974"/>
                </a:cubicBezTo>
                <a:cubicBezTo>
                  <a:pt x="4916" y="417871"/>
                  <a:pt x="6094" y="599907"/>
                  <a:pt x="14749" y="781664"/>
                </a:cubicBezTo>
                <a:cubicBezTo>
                  <a:pt x="15941" y="806703"/>
                  <a:pt x="25376" y="830680"/>
                  <a:pt x="29497" y="855406"/>
                </a:cubicBezTo>
                <a:cubicBezTo>
                  <a:pt x="35212" y="889695"/>
                  <a:pt x="34257" y="925349"/>
                  <a:pt x="44246" y="958645"/>
                </a:cubicBezTo>
                <a:cubicBezTo>
                  <a:pt x="47835" y="970609"/>
                  <a:pt x="117942" y="1061839"/>
                  <a:pt x="117987" y="1061884"/>
                </a:cubicBezTo>
                <a:cubicBezTo>
                  <a:pt x="151203" y="1095100"/>
                  <a:pt x="235038" y="1120410"/>
                  <a:pt x="265471" y="1135626"/>
                </a:cubicBezTo>
                <a:cubicBezTo>
                  <a:pt x="281325" y="1143553"/>
                  <a:pt x="293425" y="1158140"/>
                  <a:pt x="309717" y="1165122"/>
                </a:cubicBezTo>
                <a:cubicBezTo>
                  <a:pt x="328348" y="1173107"/>
                  <a:pt x="349481" y="1173461"/>
                  <a:pt x="368710" y="1179871"/>
                </a:cubicBezTo>
                <a:cubicBezTo>
                  <a:pt x="503799" y="1224902"/>
                  <a:pt x="380497" y="1193435"/>
                  <a:pt x="530942" y="1253613"/>
                </a:cubicBezTo>
                <a:cubicBezTo>
                  <a:pt x="549762" y="1261141"/>
                  <a:pt x="570706" y="1261951"/>
                  <a:pt x="589936" y="1268361"/>
                </a:cubicBezTo>
                <a:cubicBezTo>
                  <a:pt x="615052" y="1276733"/>
                  <a:pt x="638798" y="1288811"/>
                  <a:pt x="663678" y="1297858"/>
                </a:cubicBezTo>
                <a:cubicBezTo>
                  <a:pt x="797325" y="1346457"/>
                  <a:pt x="707176" y="1304859"/>
                  <a:pt x="811162" y="1356852"/>
                </a:cubicBezTo>
                <a:cubicBezTo>
                  <a:pt x="816541" y="1355956"/>
                  <a:pt x="940530" y="1337707"/>
                  <a:pt x="958646" y="1327355"/>
                </a:cubicBezTo>
                <a:cubicBezTo>
                  <a:pt x="976755" y="1317007"/>
                  <a:pt x="987055" y="1296684"/>
                  <a:pt x="1002891" y="1283110"/>
                </a:cubicBezTo>
                <a:cubicBezTo>
                  <a:pt x="1018874" y="1269410"/>
                  <a:pt x="1089489" y="1229620"/>
                  <a:pt x="1091381" y="1194619"/>
                </a:cubicBezTo>
                <a:cubicBezTo>
                  <a:pt x="1100403" y="1027714"/>
                  <a:pt x="1111046" y="784123"/>
                  <a:pt x="1076633" y="678426"/>
                </a:cubicBezTo>
                <a:close/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1071538" y="214290"/>
            <a:ext cx="6000792" cy="1071570"/>
          </a:xfrm>
          <a:prstGeom prst="wedgeRoundRectCallout">
            <a:avLst>
              <a:gd name="adj1" fmla="val -38529"/>
              <a:gd name="adj2" fmla="val 953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Изомеризация с  «С ≥ 4»,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3200" b="1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= 100</a:t>
            </a:r>
            <a:r>
              <a:rPr lang="ru-RU" sz="3200" b="1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, кат.(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AlCl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857364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кат.,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ru-RU" sz="3600" b="1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Алкан</a:t>
            </a:r>
            <a:r>
              <a:rPr lang="ru-RU" sz="3600" b="1" dirty="0" smtClean="0">
                <a:latin typeface="Times New Roman"/>
                <a:cs typeface="Times New Roman"/>
              </a:rPr>
              <a:t>→  </a:t>
            </a:r>
            <a:r>
              <a:rPr lang="ru-RU" sz="3600" b="1" dirty="0" err="1" smtClean="0">
                <a:latin typeface="Times New Roman"/>
                <a:cs typeface="Times New Roman"/>
              </a:rPr>
              <a:t>алкан</a:t>
            </a:r>
            <a:r>
              <a:rPr lang="ru-RU" sz="3600" b="1" dirty="0" smtClean="0">
                <a:latin typeface="Times New Roman"/>
                <a:cs typeface="Times New Roman"/>
              </a:rPr>
              <a:t> с разветвленной цепью</a:t>
            </a:r>
          </a:p>
          <a:p>
            <a:r>
              <a:rPr lang="ru-RU" sz="3600" b="1" dirty="0" smtClean="0">
                <a:latin typeface="Times New Roman"/>
                <a:cs typeface="Times New Roman"/>
              </a:rPr>
              <a:t>                           (изомер)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785786" y="214290"/>
            <a:ext cx="6858048" cy="1184152"/>
          </a:xfrm>
          <a:prstGeom prst="wedgeRoundRectCallout">
            <a:avLst>
              <a:gd name="adj1" fmla="val -40618"/>
              <a:gd name="adj2" fmla="val 824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4. Крекинг</a:t>
            </a:r>
          </a:p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500174"/>
            <a:ext cx="641669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8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dirty="0" smtClean="0">
                <a:solidFill>
                  <a:prstClr val="white"/>
                </a:solidFill>
                <a:latin typeface="Times New Roman"/>
                <a:cs typeface="Times New Roman"/>
              </a:rPr>
              <a:t>       </a:t>
            </a:r>
            <a:r>
              <a:rPr lang="en-US" dirty="0" smtClean="0">
                <a:solidFill>
                  <a:prstClr val="white"/>
                </a:solidFill>
                <a:latin typeface="Times New Roman"/>
                <a:cs typeface="Times New Roman"/>
              </a:rPr>
              <a:t>T</a:t>
            </a:r>
            <a:r>
              <a:rPr lang="ru-RU" baseline="30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0</a:t>
            </a:r>
            <a:r>
              <a:rPr lang="ru-RU" dirty="0" smtClean="0">
                <a:solidFill>
                  <a:prstClr val="white"/>
                </a:solidFill>
                <a:latin typeface="Times New Roman"/>
                <a:cs typeface="Times New Roman"/>
              </a:rPr>
              <a:t> =1000</a:t>
            </a:r>
            <a:r>
              <a:rPr lang="ru-RU" baseline="30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0</a:t>
            </a:r>
          </a:p>
          <a:p>
            <a:pPr lvl="0" algn="ctr"/>
            <a:r>
              <a:rPr lang="ru-RU" sz="3600" b="1" dirty="0" smtClean="0">
                <a:solidFill>
                  <a:prstClr val="white"/>
                </a:solidFill>
              </a:rPr>
              <a:t>С</a:t>
            </a:r>
            <a:r>
              <a:rPr lang="ru-RU" sz="3600" b="1" baseline="-25000" dirty="0" smtClean="0">
                <a:solidFill>
                  <a:prstClr val="white"/>
                </a:solidFill>
              </a:rPr>
              <a:t>1</a:t>
            </a:r>
            <a:r>
              <a:rPr lang="ru-RU" sz="3600" b="1" dirty="0" smtClean="0">
                <a:solidFill>
                  <a:prstClr val="white"/>
                </a:solidFill>
              </a:rPr>
              <a:t> до  С</a:t>
            </a:r>
            <a:r>
              <a:rPr lang="ru-RU" sz="3600" b="1" baseline="-25000" dirty="0" smtClean="0">
                <a:solidFill>
                  <a:prstClr val="white"/>
                </a:solidFill>
              </a:rPr>
              <a:t>3</a:t>
            </a:r>
            <a:r>
              <a:rPr lang="ru-RU" sz="3600" b="1" dirty="0" smtClean="0">
                <a:solidFill>
                  <a:prstClr val="white"/>
                </a:solidFill>
              </a:rPr>
              <a:t> 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→ С + Н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2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</a:p>
          <a:p>
            <a:pPr lvl="0" algn="ctr"/>
            <a:endParaRPr lang="ru-RU" sz="3600" b="1" dirty="0" smtClean="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С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1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до С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3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→ С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2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Н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2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+ Н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2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</a:p>
          <a:p>
            <a:pPr lvl="0" algn="ctr"/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             ацетилен</a:t>
            </a:r>
          </a:p>
          <a:p>
            <a:pPr lvl="0" algn="ctr"/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С  «С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4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»  →  </a:t>
            </a:r>
            <a:r>
              <a:rPr lang="ru-RU" sz="3600" b="1" dirty="0" err="1" smtClean="0">
                <a:solidFill>
                  <a:prstClr val="white"/>
                </a:solidFill>
                <a:latin typeface="Times New Roman"/>
                <a:cs typeface="Times New Roman"/>
              </a:rPr>
              <a:t>алкан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+ </a:t>
            </a:r>
            <a:r>
              <a:rPr lang="ru-RU" sz="3600" b="1" dirty="0" err="1" smtClean="0">
                <a:solidFill>
                  <a:prstClr val="white"/>
                </a:solidFill>
                <a:latin typeface="Times New Roman"/>
                <a:cs typeface="Times New Roman"/>
              </a:rPr>
              <a:t>алкен</a:t>
            </a:r>
            <a:endParaRPr lang="ru-RU" sz="3600" b="1" dirty="0" smtClean="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С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4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Н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10 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→      С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2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Н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6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 + С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2</a:t>
            </a:r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Н</a:t>
            </a:r>
            <a:r>
              <a:rPr lang="ru-RU" sz="3600" b="1" baseline="-25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4</a:t>
            </a:r>
          </a:p>
          <a:p>
            <a:pPr lvl="0" algn="ctr"/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                      этан    </a:t>
            </a:r>
            <a:r>
              <a:rPr lang="ru-RU" sz="3600" b="1" dirty="0" err="1" smtClean="0">
                <a:solidFill>
                  <a:prstClr val="white"/>
                </a:solidFill>
                <a:latin typeface="Times New Roman"/>
                <a:cs typeface="Times New Roman"/>
              </a:rPr>
              <a:t>этен</a:t>
            </a:r>
            <a:endParaRPr lang="ru-RU" sz="3600" b="1" dirty="0" smtClean="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lvl="0" algn="ctr"/>
            <a:endParaRPr lang="ru-RU" sz="3600" b="1" baseline="-25000" dirty="0" smtClean="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lvl="0" algn="ctr"/>
            <a:endParaRPr lang="ru-RU" sz="3600" b="1" baseline="-25000" dirty="0" smtClean="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lvl="0" algn="ctr"/>
            <a:endParaRPr lang="ru-RU" sz="3600" b="1" baseline="-25000" dirty="0" smtClean="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ru-RU" sz="3600" b="1" dirty="0" smtClean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</a:p>
          <a:p>
            <a:pPr lvl="0" algn="ctr"/>
            <a:endParaRPr lang="ru-RU" sz="3600" b="1" baseline="-250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071810"/>
            <a:ext cx="2469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white"/>
                </a:solidFill>
                <a:latin typeface="Times New Roman"/>
                <a:cs typeface="Times New Roman"/>
              </a:rPr>
              <a:t>            </a:t>
            </a:r>
            <a:r>
              <a:rPr lang="en-US" dirty="0" smtClean="0">
                <a:solidFill>
                  <a:prstClr val="white"/>
                </a:solidFill>
                <a:latin typeface="Times New Roman"/>
                <a:cs typeface="Times New Roman"/>
              </a:rPr>
              <a:t>T</a:t>
            </a:r>
            <a:r>
              <a:rPr lang="ru-RU" baseline="30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0</a:t>
            </a:r>
            <a:r>
              <a:rPr lang="ru-RU" dirty="0" smtClean="0">
                <a:solidFill>
                  <a:prstClr val="white"/>
                </a:solidFill>
                <a:latin typeface="Times New Roman"/>
                <a:cs typeface="Times New Roman"/>
              </a:rPr>
              <a:t> =1500</a:t>
            </a:r>
            <a:r>
              <a:rPr lang="ru-RU" baseline="30000" dirty="0" smtClean="0">
                <a:solidFill>
                  <a:prstClr val="white"/>
                </a:solidFill>
                <a:latin typeface="Times New Roman"/>
                <a:cs typeface="Times New Roman"/>
              </a:rPr>
              <a:t>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57232"/>
          </a:xfrm>
        </p:spPr>
        <p:txBody>
          <a:bodyPr/>
          <a:lstStyle/>
          <a:p>
            <a:r>
              <a:rPr lang="ru-RU" dirty="0" smtClean="0"/>
              <a:t>Получение   </a:t>
            </a:r>
            <a:r>
              <a:rPr lang="ru-RU" dirty="0" err="1" smtClean="0"/>
              <a:t>алканов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857230"/>
          <a:ext cx="857256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85725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itchFamily="34" charset="0"/>
                          <a:cs typeface="Arial" pitchFamily="34" charset="0"/>
                        </a:rPr>
                        <a:t>1. Из природного сырья</a:t>
                      </a:r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itchFamily="34" charset="0"/>
                          <a:cs typeface="Arial" pitchFamily="34" charset="0"/>
                        </a:rPr>
                        <a:t>Нефть, газ, каменный уголь</a:t>
                      </a:r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725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ru-RU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Синтез 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метана</a:t>
                      </a:r>
                      <a:r>
                        <a:rPr lang="ru-RU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из простых веществ .</a:t>
                      </a:r>
                    </a:p>
                    <a:p>
                      <a:r>
                        <a:rPr lang="ru-RU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Условия: кат., 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ru-RU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2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           </a:t>
                      </a:r>
                      <a:r>
                        <a:rPr lang="ru-RU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кат., 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ru-RU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С  + 2Н</a:t>
                      </a:r>
                      <a:r>
                        <a:rPr lang="ru-RU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  ↔ СН</a:t>
                      </a:r>
                      <a:r>
                        <a:rPr lang="ru-RU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  +  </a:t>
                      </a: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7253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r>
                        <a:rPr lang="ru-RU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Синтез из </a:t>
                      </a:r>
                      <a:r>
                        <a:rPr lang="ru-RU" sz="3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</a:t>
                      </a:r>
                      <a:r>
                        <a:rPr lang="ru-RU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ru-RU" sz="3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(р. Фишера – </a:t>
                      </a:r>
                      <a:r>
                        <a:rPr lang="ru-RU" sz="32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Тропша</a:t>
                      </a:r>
                      <a:r>
                        <a:rPr lang="ru-RU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</a:p>
                    <a:p>
                      <a:r>
                        <a:rPr lang="ru-RU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Условия: кат., </a:t>
                      </a: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sz="2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СО</a:t>
                      </a:r>
                      <a:r>
                        <a:rPr lang="ru-RU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(2n+1)</a:t>
                      </a:r>
                      <a:r>
                        <a:rPr lang="ru-RU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Н</a:t>
                      </a:r>
                      <a:r>
                        <a:rPr lang="ru-RU" sz="28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 ↔ 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ru-RU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2800" b="1" baseline="-250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28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800" b="1" baseline="-25000" dirty="0" smtClean="0">
                          <a:latin typeface="Arial" pitchFamily="34" charset="0"/>
                          <a:cs typeface="Arial" pitchFamily="34" charset="0"/>
                        </a:rPr>
                        <a:t>n+2  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+ nH</a:t>
                      </a:r>
                      <a:r>
                        <a:rPr lang="en-US" sz="28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7253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 Гидролиз  </a:t>
                      </a:r>
                      <a:r>
                        <a:rPr lang="en-US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36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3600" b="1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b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36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3600" b="1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600" b="1" baseline="-250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 + 12Н</a:t>
                      </a:r>
                      <a:r>
                        <a:rPr lang="ru-RU" sz="36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О </a:t>
                      </a:r>
                      <a:r>
                        <a:rPr lang="ru-RU" sz="3600" b="1" baseline="0" dirty="0" smtClean="0">
                          <a:latin typeface="Times New Roman"/>
                          <a:cs typeface="Times New Roman"/>
                        </a:rPr>
                        <a:t>→</a:t>
                      </a:r>
                    </a:p>
                    <a:p>
                      <a:r>
                        <a:rPr lang="ru-RU" sz="3600" b="1" baseline="0" dirty="0" smtClean="0">
                          <a:latin typeface="Times New Roman"/>
                          <a:cs typeface="Times New Roman"/>
                        </a:rPr>
                        <a:t>3СН</a:t>
                      </a:r>
                      <a:r>
                        <a:rPr lang="ru-RU" sz="3600" b="1" baseline="-250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3600" b="1" baseline="0" dirty="0" smtClean="0">
                          <a:latin typeface="Times New Roman"/>
                          <a:cs typeface="Times New Roman"/>
                        </a:rPr>
                        <a:t>↑  + 4</a:t>
                      </a:r>
                      <a:r>
                        <a:rPr lang="en-US" sz="3600" b="1" baseline="0" dirty="0" smtClean="0">
                          <a:latin typeface="Times New Roman"/>
                          <a:cs typeface="Times New Roman"/>
                        </a:rPr>
                        <a:t>Al(OH)</a:t>
                      </a:r>
                      <a:r>
                        <a:rPr lang="en-US" sz="3600" b="1" baseline="-250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ru-RU" sz="3600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4"/>
          <a:ext cx="8215370" cy="6459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155377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Гидрирование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err="1" smtClean="0"/>
                        <a:t>алкенов</a:t>
                      </a:r>
                      <a:r>
                        <a:rPr lang="ru-RU" sz="2800" baseline="0" dirty="0" smtClean="0"/>
                        <a:t> (+Н</a:t>
                      </a:r>
                      <a:r>
                        <a:rPr lang="ru-RU" sz="2800" baseline="-25000" dirty="0" smtClean="0"/>
                        <a:t>2</a:t>
                      </a:r>
                      <a:r>
                        <a:rPr lang="ru-RU" sz="2800" baseline="0" dirty="0" smtClean="0"/>
                        <a:t>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</a:t>
                      </a:r>
                      <a:r>
                        <a:rPr lang="en-US" dirty="0" smtClean="0"/>
                        <a:t>                    </a:t>
                      </a:r>
                      <a:r>
                        <a:rPr lang="ru-RU" dirty="0" smtClean="0"/>
                        <a:t>  </a:t>
                      </a:r>
                      <a:r>
                        <a:rPr lang="en-US" dirty="0" smtClean="0"/>
                        <a:t>Ni, </a:t>
                      </a:r>
                      <a:r>
                        <a:rPr lang="ru-RU" dirty="0" smtClean="0">
                          <a:latin typeface="Century Gothic"/>
                        </a:rPr>
                        <a:t>т</a:t>
                      </a:r>
                      <a:r>
                        <a:rPr lang="en-US" baseline="30000" dirty="0" smtClean="0">
                          <a:latin typeface="Century Gothic"/>
                        </a:rPr>
                        <a:t>0</a:t>
                      </a:r>
                      <a:r>
                        <a:rPr lang="en-US" dirty="0" smtClean="0">
                          <a:latin typeface="Century Gothic"/>
                        </a:rPr>
                        <a:t>c</a:t>
                      </a:r>
                      <a:endParaRPr lang="ru-RU" dirty="0" smtClean="0"/>
                    </a:p>
                    <a:p>
                      <a:r>
                        <a:rPr lang="ru-RU" sz="2800" dirty="0" err="1" smtClean="0"/>
                        <a:t>Алкен</a:t>
                      </a:r>
                      <a:r>
                        <a:rPr lang="ru-RU" sz="2800" dirty="0" smtClean="0"/>
                        <a:t> (</a:t>
                      </a:r>
                      <a:r>
                        <a:rPr lang="ru-RU" sz="2800" dirty="0" err="1" smtClean="0"/>
                        <a:t>алкин</a:t>
                      </a:r>
                      <a:r>
                        <a:rPr lang="ru-RU" sz="2800" dirty="0" smtClean="0"/>
                        <a:t>) + Н</a:t>
                      </a:r>
                      <a:r>
                        <a:rPr lang="ru-RU" sz="2800" baseline="-25000" dirty="0" smtClean="0"/>
                        <a:t>2</a:t>
                      </a:r>
                      <a:r>
                        <a:rPr lang="en-US" sz="2800" dirty="0" smtClean="0"/>
                        <a:t>   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>
                          <a:latin typeface="Century Gothic"/>
                        </a:rPr>
                        <a:t>→</a:t>
                      </a:r>
                      <a:r>
                        <a:rPr lang="en-US" sz="2800" baseline="0" dirty="0" smtClean="0">
                          <a:latin typeface="Century Gothic"/>
                        </a:rPr>
                        <a:t>      </a:t>
                      </a:r>
                      <a:r>
                        <a:rPr lang="ru-RU" sz="2800" baseline="0" dirty="0" err="1" smtClean="0">
                          <a:latin typeface="Century Gothic"/>
                        </a:rPr>
                        <a:t>алкан</a:t>
                      </a:r>
                      <a:endParaRPr lang="ru-RU" sz="2800" dirty="0"/>
                    </a:p>
                  </a:txBody>
                  <a:tcPr/>
                </a:tc>
              </a:tr>
              <a:tr h="1553777">
                <a:tc>
                  <a:txBody>
                    <a:bodyPr/>
                    <a:lstStyle/>
                    <a:p>
                      <a:r>
                        <a:rPr lang="ru-RU" sz="2800" b="1" u="sng" dirty="0" smtClean="0"/>
                        <a:t>Реакция</a:t>
                      </a:r>
                      <a:r>
                        <a:rPr lang="ru-RU" sz="2800" b="1" u="sng" baseline="0" dirty="0" smtClean="0"/>
                        <a:t>   </a:t>
                      </a:r>
                      <a:r>
                        <a:rPr lang="ru-RU" sz="2800" b="1" u="sng" baseline="0" dirty="0" err="1" smtClean="0"/>
                        <a:t>Вюрца</a:t>
                      </a:r>
                      <a:endParaRPr lang="ru-RU" sz="2800" b="1" u="sng" baseline="0" dirty="0" smtClean="0"/>
                    </a:p>
                    <a:p>
                      <a:r>
                        <a:rPr lang="ru-RU" sz="2400" b="1" i="1" u="sng" baseline="0" dirty="0" smtClean="0"/>
                        <a:t>(</a:t>
                      </a:r>
                      <a:r>
                        <a:rPr lang="ru-RU" sz="2400" b="1" i="1" u="none" baseline="0" dirty="0" smtClean="0"/>
                        <a:t>из </a:t>
                      </a:r>
                      <a:r>
                        <a:rPr lang="ru-RU" sz="2400" b="1" i="1" u="none" baseline="0" dirty="0" err="1" smtClean="0"/>
                        <a:t>галогеноалкана</a:t>
                      </a:r>
                      <a:r>
                        <a:rPr lang="ru-RU" sz="2400" b="1" i="1" u="none" baseline="0" dirty="0" smtClean="0"/>
                        <a:t> с мет. Натрием)</a:t>
                      </a:r>
                      <a:endParaRPr lang="ru-RU" sz="2400" b="1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На</a:t>
                      </a:r>
                      <a:r>
                        <a:rPr lang="en-US" sz="2800" b="1" dirty="0" smtClean="0"/>
                        <a:t>l</a:t>
                      </a:r>
                      <a:r>
                        <a:rPr lang="ru-RU" sz="2800" b="1" dirty="0" err="1" smtClean="0"/>
                        <a:t>алкан</a:t>
                      </a:r>
                      <a:r>
                        <a:rPr lang="ru-RU" sz="2800" b="1" dirty="0" smtClean="0"/>
                        <a:t>   +  </a:t>
                      </a:r>
                      <a:r>
                        <a:rPr lang="en-US" sz="2800" b="1" dirty="0" smtClean="0"/>
                        <a:t>Na  </a:t>
                      </a:r>
                      <a:r>
                        <a:rPr lang="en-US" sz="2800" b="1" dirty="0" smtClean="0">
                          <a:latin typeface="Century Gothic"/>
                        </a:rPr>
                        <a:t>→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ru-RU" sz="2800" b="1" dirty="0" smtClean="0"/>
                        <a:t>      </a:t>
                      </a:r>
                      <a:r>
                        <a:rPr lang="ru-RU" sz="2800" b="1" dirty="0" err="1" smtClean="0"/>
                        <a:t>алкан</a:t>
                      </a:r>
                      <a:r>
                        <a:rPr lang="en-US" sz="2800" b="1" dirty="0" smtClean="0"/>
                        <a:t>  </a:t>
                      </a:r>
                      <a:r>
                        <a:rPr lang="ru-RU" sz="2800" b="1" dirty="0" smtClean="0"/>
                        <a:t>+</a:t>
                      </a:r>
                      <a:r>
                        <a:rPr lang="ru-RU" sz="2800" b="1" baseline="0" dirty="0" smtClean="0"/>
                        <a:t> </a:t>
                      </a:r>
                      <a:r>
                        <a:rPr lang="en-US" sz="2800" b="1" dirty="0" err="1" smtClean="0"/>
                        <a:t>NaHal</a:t>
                      </a:r>
                      <a:r>
                        <a:rPr lang="ru-RU" sz="2800" b="1" dirty="0" smtClean="0"/>
                        <a:t> </a:t>
                      </a:r>
                      <a:r>
                        <a:rPr lang="ru-RU" sz="2800" baseline="0" dirty="0" smtClean="0"/>
                        <a:t>соль</a:t>
                      </a:r>
                      <a:endParaRPr lang="ru-RU" sz="2800" b="1" dirty="0" smtClean="0"/>
                    </a:p>
                    <a:p>
                      <a:r>
                        <a:rPr lang="ru-RU" baseline="0" dirty="0" smtClean="0"/>
                        <a:t>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  <a:tr h="1553777">
                <a:tc>
                  <a:txBody>
                    <a:bodyPr/>
                    <a:lstStyle/>
                    <a:p>
                      <a:r>
                        <a:rPr lang="ru-RU" sz="2800" b="1" u="sng" dirty="0" smtClean="0"/>
                        <a:t>Реакция    Дюма </a:t>
                      </a:r>
                      <a:r>
                        <a:rPr lang="ru-RU" sz="2800" b="1" u="none" dirty="0" smtClean="0"/>
                        <a:t>(из</a:t>
                      </a:r>
                      <a:r>
                        <a:rPr lang="ru-RU" sz="2800" b="1" u="sng" dirty="0" smtClean="0"/>
                        <a:t> </a:t>
                      </a:r>
                      <a:r>
                        <a:rPr lang="ru-RU" sz="2800" b="1" u="none" dirty="0" smtClean="0"/>
                        <a:t>солей карбоновых кислот   </a:t>
                      </a:r>
                      <a:r>
                        <a:rPr lang="en-US" sz="2800" b="1" u="none" dirty="0" err="1" smtClean="0"/>
                        <a:t>RCOOMe</a:t>
                      </a:r>
                      <a:r>
                        <a:rPr lang="ru-RU" sz="2800" b="1" u="none" dirty="0" smtClean="0"/>
                        <a:t>)</a:t>
                      </a:r>
                      <a:endParaRPr lang="ru-RU" sz="2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                               </a:t>
                      </a:r>
                      <a:r>
                        <a:rPr lang="ru-RU" sz="2800" dirty="0" smtClean="0">
                          <a:latin typeface="Century Gothic"/>
                        </a:rPr>
                        <a:t>т</a:t>
                      </a:r>
                      <a:r>
                        <a:rPr lang="en-US" sz="2800" baseline="30000" dirty="0" smtClean="0">
                          <a:latin typeface="Century Gothic"/>
                        </a:rPr>
                        <a:t>0</a:t>
                      </a:r>
                      <a:r>
                        <a:rPr lang="en-US" sz="2800" dirty="0" smtClean="0">
                          <a:latin typeface="Century Gothic"/>
                        </a:rPr>
                        <a:t>c</a:t>
                      </a:r>
                      <a:endParaRPr lang="ru-RU" sz="2800" b="1" dirty="0" smtClean="0"/>
                    </a:p>
                    <a:p>
                      <a:r>
                        <a:rPr lang="en-US" sz="2800" b="1" dirty="0" err="1" smtClean="0"/>
                        <a:t>RCOOMe</a:t>
                      </a:r>
                      <a:r>
                        <a:rPr lang="en-US" sz="2800" b="1" dirty="0" smtClean="0"/>
                        <a:t> + </a:t>
                      </a:r>
                      <a:r>
                        <a:rPr lang="en-US" sz="2800" b="1" dirty="0" err="1" smtClean="0"/>
                        <a:t>NaOH</a:t>
                      </a:r>
                      <a:r>
                        <a:rPr lang="en-US" sz="2800" b="1" dirty="0" smtClean="0"/>
                        <a:t>  </a:t>
                      </a:r>
                      <a:r>
                        <a:rPr lang="en-US" sz="2800" b="1" dirty="0" smtClean="0">
                          <a:latin typeface="Century Gothic"/>
                        </a:rPr>
                        <a:t>→</a:t>
                      </a:r>
                    </a:p>
                    <a:p>
                      <a:r>
                        <a:rPr lang="en-US" sz="2800" b="1" dirty="0" smtClean="0">
                          <a:latin typeface="Century Gothic"/>
                        </a:rPr>
                        <a:t> </a:t>
                      </a:r>
                      <a:r>
                        <a:rPr lang="ru-RU" sz="2800" b="1" dirty="0" smtClean="0">
                          <a:latin typeface="Century Gothic"/>
                        </a:rPr>
                        <a:t> </a:t>
                      </a:r>
                      <a:r>
                        <a:rPr lang="en-US" sz="2800" b="1" dirty="0" smtClean="0">
                          <a:latin typeface="Century Gothic"/>
                        </a:rPr>
                        <a:t>→</a:t>
                      </a:r>
                      <a:r>
                        <a:rPr lang="ru-RU" sz="2800" b="1" dirty="0" smtClean="0">
                          <a:latin typeface="Century Gothic"/>
                        </a:rPr>
                        <a:t>  </a:t>
                      </a:r>
                      <a:r>
                        <a:rPr lang="ru-RU" sz="2800" b="1" dirty="0" err="1" smtClean="0">
                          <a:latin typeface="Century Gothic"/>
                        </a:rPr>
                        <a:t>алкан</a:t>
                      </a:r>
                      <a:r>
                        <a:rPr lang="ru-RU" sz="2800" b="1" baseline="0" dirty="0" smtClean="0">
                          <a:latin typeface="Century Gothic"/>
                        </a:rPr>
                        <a:t>  </a:t>
                      </a:r>
                      <a:r>
                        <a:rPr lang="en-US" sz="2800" b="1" dirty="0" smtClean="0">
                          <a:latin typeface="Century Gothic"/>
                        </a:rPr>
                        <a:t>+ </a:t>
                      </a:r>
                      <a:r>
                        <a:rPr lang="ru-RU" sz="2800" b="1" dirty="0" smtClean="0">
                          <a:latin typeface="Century Gothic"/>
                        </a:rPr>
                        <a:t> </a:t>
                      </a:r>
                      <a:r>
                        <a:rPr lang="en-US" sz="2800" b="1" dirty="0" smtClean="0">
                          <a:latin typeface="Century Gothic"/>
                        </a:rPr>
                        <a:t>Na</a:t>
                      </a:r>
                      <a:r>
                        <a:rPr lang="en-US" sz="2800" b="1" baseline="-25000" dirty="0" smtClean="0">
                          <a:latin typeface="Century Gothic"/>
                        </a:rPr>
                        <a:t>2</a:t>
                      </a:r>
                      <a:r>
                        <a:rPr lang="en-US" sz="2800" b="1" dirty="0" smtClean="0">
                          <a:latin typeface="Century Gothic"/>
                        </a:rPr>
                        <a:t>CO</a:t>
                      </a:r>
                      <a:r>
                        <a:rPr lang="en-US" sz="2800" b="1" baseline="-25000" dirty="0" smtClean="0">
                          <a:latin typeface="Century Gothic"/>
                        </a:rPr>
                        <a:t>3</a:t>
                      </a:r>
                      <a:endParaRPr lang="ru-RU" sz="2800" b="1" baseline="-25000" dirty="0"/>
                    </a:p>
                  </a:txBody>
                  <a:tcPr/>
                </a:tc>
              </a:tr>
              <a:tr h="1553777">
                <a:tc>
                  <a:txBody>
                    <a:bodyPr/>
                    <a:lstStyle/>
                    <a:p>
                      <a:r>
                        <a:rPr lang="ru-RU" sz="2800" b="1" u="sng" dirty="0" smtClean="0"/>
                        <a:t>Реакция    </a:t>
                      </a:r>
                      <a:r>
                        <a:rPr lang="ru-RU" sz="2800" b="1" u="sng" dirty="0" err="1" smtClean="0"/>
                        <a:t>Кольбе</a:t>
                      </a:r>
                      <a:r>
                        <a:rPr lang="ru-RU" sz="2800" b="1" u="sng" dirty="0" smtClean="0"/>
                        <a:t> </a:t>
                      </a:r>
                      <a:r>
                        <a:rPr lang="ru-RU" sz="2800" b="1" dirty="0" smtClean="0"/>
                        <a:t>(электролиз</a:t>
                      </a:r>
                      <a:r>
                        <a:rPr lang="ru-RU" sz="2800" b="1" baseline="0" dirty="0" smtClean="0"/>
                        <a:t> растворов солей карбоновых кислот)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u="none" dirty="0" smtClean="0"/>
                        <a:t> </a:t>
                      </a:r>
                      <a:r>
                        <a:rPr lang="en-US" sz="2800" b="1" u="none" dirty="0" err="1" smtClean="0"/>
                        <a:t>RCOOMe</a:t>
                      </a:r>
                      <a:r>
                        <a:rPr lang="ru-RU" sz="2800" b="1" u="none" dirty="0" smtClean="0"/>
                        <a:t>  +  Н</a:t>
                      </a:r>
                      <a:r>
                        <a:rPr lang="ru-RU" sz="2800" b="1" u="none" baseline="-25000" dirty="0" smtClean="0"/>
                        <a:t>2</a:t>
                      </a:r>
                      <a:r>
                        <a:rPr lang="ru-RU" sz="2800" b="1" u="none" dirty="0" smtClean="0"/>
                        <a:t>О</a:t>
                      </a:r>
                      <a:r>
                        <a:rPr lang="ru-RU" sz="2800" b="1" u="none" baseline="0" dirty="0" smtClean="0"/>
                        <a:t> </a:t>
                      </a:r>
                      <a:r>
                        <a:rPr lang="ru-RU" sz="2800" b="1" u="none" baseline="0" dirty="0" smtClean="0">
                          <a:latin typeface="Century Gothic"/>
                        </a:rPr>
                        <a:t>→</a:t>
                      </a:r>
                    </a:p>
                    <a:p>
                      <a:r>
                        <a:rPr lang="ru-RU" sz="2800" b="1" u="none" baseline="0" dirty="0" err="1" smtClean="0">
                          <a:latin typeface="Century Gothic"/>
                        </a:rPr>
                        <a:t>Алкан</a:t>
                      </a:r>
                      <a:r>
                        <a:rPr lang="ru-RU" sz="2800" b="1" u="none" baseline="0" dirty="0" smtClean="0">
                          <a:latin typeface="Century Gothic"/>
                        </a:rPr>
                        <a:t> + СО</a:t>
                      </a:r>
                      <a:r>
                        <a:rPr lang="ru-RU" sz="2800" b="1" u="none" baseline="-25000" dirty="0" smtClean="0">
                          <a:latin typeface="Century Gothic"/>
                        </a:rPr>
                        <a:t>2</a:t>
                      </a:r>
                      <a:r>
                        <a:rPr lang="ru-RU" sz="2800" b="1" u="none" baseline="0" dirty="0" smtClean="0">
                          <a:latin typeface="Century Gothic"/>
                        </a:rPr>
                        <a:t> + Н</a:t>
                      </a:r>
                      <a:r>
                        <a:rPr lang="ru-RU" sz="2800" b="1" u="none" baseline="-25000" dirty="0" smtClean="0">
                          <a:latin typeface="Century Gothic"/>
                        </a:rPr>
                        <a:t>2</a:t>
                      </a:r>
                      <a:r>
                        <a:rPr lang="ru-RU" sz="2800" b="1" u="none" baseline="0" dirty="0" smtClean="0">
                          <a:latin typeface="Century Gothic"/>
                        </a:rPr>
                        <a:t> +  </a:t>
                      </a:r>
                    </a:p>
                    <a:p>
                      <a:r>
                        <a:rPr lang="ru-RU" sz="2800" b="1" smtClean="0"/>
                        <a:t>+</a:t>
                      </a:r>
                      <a:r>
                        <a:rPr lang="en-US" sz="2800" b="1" smtClean="0"/>
                        <a:t>NaOH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071678"/>
            <a:ext cx="87154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1)  § 6 стр. 36 – 42;    ? 3 стр. 42</a:t>
            </a:r>
          </a:p>
          <a:p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 startAt="2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§ 7 стр. 43 – 47;    ? 5 стр. 47</a:t>
            </a:r>
          </a:p>
          <a:p>
            <a:pPr marL="742950" indent="-742950">
              <a:buAutoNum type="arabicParenR" startAt="2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Составить схему «Применение  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алканов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11288"/>
          </a:xfrm>
        </p:spPr>
        <p:txBody>
          <a:bodyPr>
            <a:normAutofit/>
          </a:bodyPr>
          <a:lstStyle/>
          <a:p>
            <a:r>
              <a:rPr lang="ru-RU" dirty="0" smtClean="0"/>
              <a:t>АЛКАНЫ.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70445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предельные углеводороды (ПУВ); насыщенные УВ;  парафины. 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Строение  </a:t>
            </a:r>
            <a:r>
              <a:rPr lang="ru-RU" dirty="0" err="1" smtClean="0"/>
              <a:t>алканов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285720" y="214290"/>
            <a:ext cx="857256" cy="78581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r>
              <a:rPr lang="en-US" sz="2800" b="1" dirty="0" smtClean="0"/>
              <a:t>S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42860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800" b="1" dirty="0" smtClean="0"/>
              <a:t> +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57422" y="214311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sz="3600" b="1" dirty="0" smtClean="0"/>
              <a:t>3p  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00496" y="785794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ru-RU" sz="3200" b="1" dirty="0" smtClean="0">
                <a:latin typeface="Times New Roman"/>
                <a:cs typeface="Times New Roman"/>
              </a:rPr>
              <a:t>→</a:t>
            </a:r>
            <a:endParaRPr lang="ru-RU" sz="3200" b="1" dirty="0"/>
          </a:p>
        </p:txBody>
      </p:sp>
      <p:sp>
        <p:nvSpPr>
          <p:cNvPr id="17" name="Блок-схема: сопоставление 16"/>
          <p:cNvSpPr/>
          <p:nvPr/>
        </p:nvSpPr>
        <p:spPr>
          <a:xfrm rot="5400000">
            <a:off x="2871774" y="1343012"/>
            <a:ext cx="457200" cy="914400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Блок-схема: сопоставление 17"/>
          <p:cNvSpPr/>
          <p:nvPr/>
        </p:nvSpPr>
        <p:spPr>
          <a:xfrm rot="5400000">
            <a:off x="3014650" y="57128"/>
            <a:ext cx="457200" cy="914400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Блок-схема: сопоставление 18"/>
          <p:cNvSpPr/>
          <p:nvPr/>
        </p:nvSpPr>
        <p:spPr>
          <a:xfrm rot="5400000">
            <a:off x="2943212" y="700070"/>
            <a:ext cx="457200" cy="914400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072066" y="357166"/>
            <a:ext cx="1857388" cy="64294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Арка 50"/>
          <p:cNvSpPr/>
          <p:nvPr/>
        </p:nvSpPr>
        <p:spPr>
          <a:xfrm rot="5231143">
            <a:off x="6650557" y="513077"/>
            <a:ext cx="784870" cy="45719"/>
          </a:xfrm>
          <a:prstGeom prst="blockArc">
            <a:avLst>
              <a:gd name="adj1" fmla="val 10800000"/>
              <a:gd name="adj2" fmla="val 234350"/>
              <a:gd name="adj3" fmla="val 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Арка 52"/>
          <p:cNvSpPr/>
          <p:nvPr/>
        </p:nvSpPr>
        <p:spPr>
          <a:xfrm rot="16200000">
            <a:off x="4929191" y="500042"/>
            <a:ext cx="428628" cy="142877"/>
          </a:xfrm>
          <a:prstGeom prst="blockArc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5214942" y="214290"/>
            <a:ext cx="1737343" cy="55252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Арка 56"/>
          <p:cNvSpPr/>
          <p:nvPr/>
        </p:nvSpPr>
        <p:spPr>
          <a:xfrm rot="5231143">
            <a:off x="6507079" y="1585278"/>
            <a:ext cx="786136" cy="45719"/>
          </a:xfrm>
          <a:prstGeom prst="blockArc">
            <a:avLst>
              <a:gd name="adj1" fmla="val 10800000"/>
              <a:gd name="adj2" fmla="val 23435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Арка 60"/>
          <p:cNvSpPr/>
          <p:nvPr/>
        </p:nvSpPr>
        <p:spPr>
          <a:xfrm rot="16200000">
            <a:off x="4857753" y="1571612"/>
            <a:ext cx="428628" cy="14287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2" name="Прямая соединительная линия 61"/>
          <p:cNvCxnSpPr>
            <a:endCxn id="57" idx="0"/>
          </p:cNvCxnSpPr>
          <p:nvPr/>
        </p:nvCxnSpPr>
        <p:spPr>
          <a:xfrm flipV="1">
            <a:off x="5072066" y="1215544"/>
            <a:ext cx="1808782" cy="62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5143504" y="2285992"/>
            <a:ext cx="1737343" cy="552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072066" y="1428736"/>
            <a:ext cx="185738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Арка 66"/>
          <p:cNvSpPr/>
          <p:nvPr/>
        </p:nvSpPr>
        <p:spPr>
          <a:xfrm rot="16200000">
            <a:off x="4929191" y="2500305"/>
            <a:ext cx="428628" cy="14287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5072066" y="2357430"/>
            <a:ext cx="185738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Арка 69"/>
          <p:cNvSpPr/>
          <p:nvPr/>
        </p:nvSpPr>
        <p:spPr>
          <a:xfrm rot="5231143">
            <a:off x="6507682" y="2584778"/>
            <a:ext cx="784870" cy="45719"/>
          </a:xfrm>
          <a:prstGeom prst="blockArc">
            <a:avLst>
              <a:gd name="adj1" fmla="val 10800000"/>
              <a:gd name="adj2" fmla="val 23435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5143504" y="3286124"/>
            <a:ext cx="1737343" cy="552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Арка 72"/>
          <p:cNvSpPr/>
          <p:nvPr/>
        </p:nvSpPr>
        <p:spPr>
          <a:xfrm rot="5231143">
            <a:off x="6507680" y="3656349"/>
            <a:ext cx="784870" cy="45719"/>
          </a:xfrm>
          <a:prstGeom prst="blockArc">
            <a:avLst>
              <a:gd name="adj1" fmla="val 10800000"/>
              <a:gd name="adj2" fmla="val 23435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5000628" y="3357562"/>
            <a:ext cx="185738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Арка 75"/>
          <p:cNvSpPr/>
          <p:nvPr/>
        </p:nvSpPr>
        <p:spPr>
          <a:xfrm rot="16200000">
            <a:off x="4929191" y="3500437"/>
            <a:ext cx="428628" cy="14287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8" name="Блок-схема: узел 77"/>
          <p:cNvSpPr/>
          <p:nvPr/>
        </p:nvSpPr>
        <p:spPr>
          <a:xfrm>
            <a:off x="2000232" y="3643314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узел 78"/>
          <p:cNvSpPr/>
          <p:nvPr/>
        </p:nvSpPr>
        <p:spPr>
          <a:xfrm>
            <a:off x="2000232" y="4643446"/>
            <a:ext cx="742952" cy="71438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3357554" y="5286388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1071538" y="5143512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Блок-схема: узел 81"/>
          <p:cNvSpPr/>
          <p:nvPr/>
        </p:nvSpPr>
        <p:spPr>
          <a:xfrm>
            <a:off x="2000232" y="5786454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4" name="Прямая соединительная линия 83"/>
          <p:cNvCxnSpPr>
            <a:endCxn id="79" idx="0"/>
          </p:cNvCxnSpPr>
          <p:nvPr/>
        </p:nvCxnSpPr>
        <p:spPr>
          <a:xfrm rot="16200000" flipH="1">
            <a:off x="2043094" y="4314832"/>
            <a:ext cx="571504" cy="857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2057380" y="5586430"/>
            <a:ext cx="471494" cy="1428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6200000" flipH="1">
            <a:off x="2773857" y="4727078"/>
            <a:ext cx="318934" cy="86605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81" idx="6"/>
          </p:cNvCxnSpPr>
          <p:nvPr/>
        </p:nvCxnSpPr>
        <p:spPr>
          <a:xfrm flipV="1">
            <a:off x="1528738" y="4929199"/>
            <a:ext cx="867069" cy="44291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Двойная стрелка влево/вверх 95"/>
          <p:cNvSpPr/>
          <p:nvPr/>
        </p:nvSpPr>
        <p:spPr>
          <a:xfrm>
            <a:off x="2500298" y="5786454"/>
            <a:ext cx="928694" cy="428628"/>
          </a:xfrm>
          <a:prstGeom prst="lef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TextBox 96"/>
          <p:cNvSpPr txBox="1"/>
          <p:nvPr/>
        </p:nvSpPr>
        <p:spPr>
          <a:xfrm>
            <a:off x="3571868" y="6072206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</a:t>
            </a:r>
            <a:r>
              <a:rPr lang="ru-RU" sz="3200" b="1" dirty="0" smtClean="0">
                <a:latin typeface="Times New Roman"/>
                <a:cs typeface="Times New Roman"/>
              </a:rPr>
              <a:t>└ = </a:t>
            </a:r>
            <a:r>
              <a:rPr lang="en-US" sz="3200" b="1" dirty="0" smtClean="0"/>
              <a:t>109</a:t>
            </a:r>
            <a:r>
              <a:rPr lang="en-US" sz="3200" b="1" baseline="30000" dirty="0" smtClean="0"/>
              <a:t>0</a:t>
            </a:r>
            <a:r>
              <a:rPr lang="en-US" sz="3200" b="1" dirty="0" smtClean="0"/>
              <a:t>28</a:t>
            </a:r>
            <a:endParaRPr lang="ru-RU" sz="32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357158" y="1857364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Sp</a:t>
            </a:r>
            <a:r>
              <a:rPr lang="en-US" sz="3200" b="1" baseline="30000" dirty="0" smtClean="0">
                <a:solidFill>
                  <a:srgbClr val="FFC000"/>
                </a:solidFill>
              </a:rPr>
              <a:t>3</a:t>
            </a:r>
            <a:r>
              <a:rPr lang="ru-RU" sz="3200" b="1" baseline="30000" dirty="0" smtClean="0"/>
              <a:t> </a:t>
            </a:r>
            <a:r>
              <a:rPr lang="ru-RU" sz="3200" b="1" dirty="0" smtClean="0"/>
              <a:t> гибридизация</a:t>
            </a:r>
            <a:endParaRPr lang="ru-RU" sz="3200" b="1" baseline="30000" dirty="0"/>
          </a:p>
        </p:txBody>
      </p:sp>
      <p:sp>
        <p:nvSpPr>
          <p:cNvPr id="99" name="TextBox 98"/>
          <p:cNvSpPr txBox="1"/>
          <p:nvPr/>
        </p:nvSpPr>
        <p:spPr>
          <a:xfrm>
            <a:off x="5072066" y="457200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/>
                <a:cs typeface="Times New Roman"/>
              </a:rPr>
              <a:t>    </a:t>
            </a:r>
            <a:r>
              <a:rPr lang="el-GR" sz="3600" b="1" dirty="0" smtClean="0">
                <a:latin typeface="Times New Roman"/>
                <a:cs typeface="Times New Roman"/>
              </a:rPr>
              <a:t>λ</a:t>
            </a:r>
            <a:r>
              <a:rPr lang="ru-RU" sz="3600" b="1" dirty="0" smtClean="0">
                <a:latin typeface="Times New Roman"/>
                <a:cs typeface="Times New Roman"/>
              </a:rPr>
              <a:t>  =  0,154 нм</a:t>
            </a:r>
            <a:endParaRPr lang="ru-RU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00958" y="78579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СН</a:t>
            </a:r>
            <a:r>
              <a:rPr lang="ru-RU" sz="4000" b="1" baseline="-25000" dirty="0" smtClean="0"/>
              <a:t>4</a:t>
            </a:r>
            <a:endParaRPr lang="ru-RU" sz="4000" b="1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282" y="628652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ТЕТРАЭДР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строения молекулы метана: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397000"/>
          <a:ext cx="8715436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857625"/>
            <a:ext cx="8929688" cy="2757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Алканы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i="1" dirty="0" smtClean="0">
                <a:latin typeface="Calibri" pitchFamily="34" charset="0"/>
              </a:rPr>
              <a:t>(предельные, насыщенные, парафины)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– </a:t>
            </a:r>
            <a:r>
              <a:rPr lang="ru-RU" dirty="0" smtClean="0">
                <a:latin typeface="Calibri" pitchFamily="34" charset="0"/>
              </a:rPr>
              <a:t>органические вещества, состоящие из атомов углерода и водорода, связанных между собой одинарными </a:t>
            </a:r>
            <a:r>
              <a:rPr lang="ru-RU" i="1" dirty="0" smtClean="0">
                <a:latin typeface="Calibri" pitchFamily="34" charset="0"/>
              </a:rPr>
              <a:t>(сигма)</a:t>
            </a:r>
            <a:r>
              <a:rPr lang="ru-RU" dirty="0" smtClean="0">
                <a:latin typeface="Calibri" pitchFamily="34" charset="0"/>
              </a:rPr>
              <a:t> связями.</a:t>
            </a:r>
          </a:p>
        </p:txBody>
      </p:sp>
      <p:pic>
        <p:nvPicPr>
          <p:cNvPr id="4099" name="Picture 13" descr="{8A975734-0DF8-467D-BFEE-5C5541769E68}"/>
          <p:cNvPicPr>
            <a:picLocks noChangeAspect="1" noChangeArrowheads="1"/>
          </p:cNvPicPr>
          <p:nvPr/>
        </p:nvPicPr>
        <p:blipFill>
          <a:blip r:embed="rId2"/>
          <a:srcRect l="6970" t="15625" r="8484" b="22501"/>
          <a:stretch>
            <a:fillRect/>
          </a:stretch>
        </p:blipFill>
        <p:spPr bwMode="auto">
          <a:xfrm>
            <a:off x="2357438" y="1143000"/>
            <a:ext cx="442912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Гомологический ряд метана.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785926"/>
            <a:ext cx="82153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/>
              <a:t>Вспомним!</a:t>
            </a:r>
          </a:p>
          <a:p>
            <a:r>
              <a:rPr lang="ru-RU" sz="3600" b="1" dirty="0" smtClean="0"/>
              <a:t>* Что такое гомологи?   Гомологическая  разность?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3375"/>
            <a:ext cx="80645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309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705</TotalTime>
  <Words>1087</Words>
  <Application>Microsoft Office PowerPoint</Application>
  <PresentationFormat>Экран (4:3)</PresentationFormat>
  <Paragraphs>178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Справедливость</vt:lpstr>
      <vt:lpstr>Тема урока: «Алканы. Строение. Изомерия и номенклатура.»</vt:lpstr>
      <vt:lpstr>                               План.</vt:lpstr>
      <vt:lpstr>АЛКАНЫ.</vt:lpstr>
      <vt:lpstr>2. Строение  алканов.</vt:lpstr>
      <vt:lpstr>Слайд 5</vt:lpstr>
      <vt:lpstr>Особенности строения молекулы метана:</vt:lpstr>
      <vt:lpstr>Слайд 7</vt:lpstr>
      <vt:lpstr>3. Гомологический ряд метана.</vt:lpstr>
      <vt:lpstr>Слайд 9</vt:lpstr>
      <vt:lpstr>Слайд 10</vt:lpstr>
      <vt:lpstr>Номенклатура алканов.</vt:lpstr>
      <vt:lpstr>4. Изомерия алканов (работа с алгоритмом)</vt:lpstr>
      <vt:lpstr>Слайд 13</vt:lpstr>
      <vt:lpstr>Физические свойства.</vt:lpstr>
      <vt:lpstr>Домашнее задание:</vt:lpstr>
      <vt:lpstr>Закрепление.</vt:lpstr>
      <vt:lpstr>У - 9</vt:lpstr>
      <vt:lpstr>Слайд 18</vt:lpstr>
      <vt:lpstr>Задание № 2.  </vt:lpstr>
      <vt:lpstr>Тема урока: «Химические свойства, получение и применение алканов»</vt:lpstr>
      <vt:lpstr>1. Химические свойства алканов. (работа с ОК)</vt:lpstr>
      <vt:lpstr>Слайд 22</vt:lpstr>
      <vt:lpstr>Слайд 23</vt:lpstr>
      <vt:lpstr>Слайд 24</vt:lpstr>
      <vt:lpstr>Слайд 25</vt:lpstr>
      <vt:lpstr>Получение   алканов.</vt:lpstr>
      <vt:lpstr>Слайд 27</vt:lpstr>
      <vt:lpstr>Домашнее задание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снн</cp:lastModifiedBy>
  <cp:revision>68</cp:revision>
  <dcterms:created xsi:type="dcterms:W3CDTF">2009-09-27T09:42:30Z</dcterms:created>
  <dcterms:modified xsi:type="dcterms:W3CDTF">2014-09-24T06:15:56Z</dcterms:modified>
</cp:coreProperties>
</file>