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56" r:id="rId12"/>
    <p:sldId id="265" r:id="rId13"/>
    <p:sldId id="268" r:id="rId14"/>
    <p:sldId id="266" r:id="rId15"/>
    <p:sldId id="267" r:id="rId16"/>
    <p:sldId id="269" r:id="rId17"/>
    <p:sldId id="270" r:id="rId18"/>
    <p:sldId id="272" r:id="rId19"/>
    <p:sldId id="271" r:id="rId20"/>
    <p:sldId id="287" r:id="rId21"/>
    <p:sldId id="274" r:id="rId22"/>
    <p:sldId id="278" r:id="rId23"/>
    <p:sldId id="280" r:id="rId24"/>
    <p:sldId id="279" r:id="rId25"/>
    <p:sldId id="281" r:id="rId26"/>
    <p:sldId id="275" r:id="rId27"/>
    <p:sldId id="282" r:id="rId28"/>
    <p:sldId id="285" r:id="rId29"/>
    <p:sldId id="286" r:id="rId30"/>
    <p:sldId id="283" r:id="rId31"/>
    <p:sldId id="284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F486"/>
    <a:srgbClr val="2AF634"/>
    <a:srgbClr val="45F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BEF1B-6415-466B-B4D3-F2EEA70B92E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D28402F-5258-4B47-B4CB-CAF2AFD21E4F}">
      <dgm:prSet phldrT="[Текст]" custT="1"/>
      <dgm:spPr/>
      <dgm:t>
        <a:bodyPr/>
        <a:lstStyle/>
        <a:p>
          <a:r>
            <a:rPr lang="ru-RU" sz="4000" b="1" dirty="0" smtClean="0"/>
            <a:t>«ОДОВРОД»</a:t>
          </a:r>
          <a:endParaRPr lang="ru-RU" sz="4000" b="1" dirty="0"/>
        </a:p>
      </dgm:t>
    </dgm:pt>
    <dgm:pt modelId="{AA9EFC5D-495B-48F9-AD2F-E216B7585487}" type="parTrans" cxnId="{A2AD209D-64A3-40B1-8D1F-DA6CACC30EF8}">
      <dgm:prSet/>
      <dgm:spPr/>
      <dgm:t>
        <a:bodyPr/>
        <a:lstStyle/>
        <a:p>
          <a:endParaRPr lang="ru-RU"/>
        </a:p>
      </dgm:t>
    </dgm:pt>
    <dgm:pt modelId="{E2E419EE-B5D3-4216-85DE-660609EDD1EA}" type="sibTrans" cxnId="{A2AD209D-64A3-40B1-8D1F-DA6CACC30EF8}">
      <dgm:prSet/>
      <dgm:spPr/>
      <dgm:t>
        <a:bodyPr/>
        <a:lstStyle/>
        <a:p>
          <a:endParaRPr lang="ru-RU"/>
        </a:p>
      </dgm:t>
    </dgm:pt>
    <dgm:pt modelId="{8F9B7260-F4B0-49E0-9A7B-8F0D0C986B0B}">
      <dgm:prSet phldrT="[Текст]" custT="1"/>
      <dgm:spPr/>
      <dgm:t>
        <a:bodyPr/>
        <a:lstStyle/>
        <a:p>
          <a:r>
            <a:rPr lang="ru-RU" sz="4800" b="1" dirty="0" smtClean="0"/>
            <a:t>«ЛОРХ»</a:t>
          </a:r>
          <a:endParaRPr lang="ru-RU" sz="4800" b="1" dirty="0"/>
        </a:p>
      </dgm:t>
    </dgm:pt>
    <dgm:pt modelId="{7F54D956-48D1-4B09-AE63-33402C648F3E}" type="parTrans" cxnId="{29C2194E-BB02-4B04-9BC1-ABD84A6AAAF8}">
      <dgm:prSet/>
      <dgm:spPr/>
      <dgm:t>
        <a:bodyPr/>
        <a:lstStyle/>
        <a:p>
          <a:endParaRPr lang="ru-RU"/>
        </a:p>
      </dgm:t>
    </dgm:pt>
    <dgm:pt modelId="{FD591A21-AED6-4A87-A660-ED1B39EE7ECF}" type="sibTrans" cxnId="{29C2194E-BB02-4B04-9BC1-ABD84A6AAAF8}">
      <dgm:prSet/>
      <dgm:spPr/>
      <dgm:t>
        <a:bodyPr/>
        <a:lstStyle/>
        <a:p>
          <a:endParaRPr lang="ru-RU"/>
        </a:p>
      </dgm:t>
    </dgm:pt>
    <dgm:pt modelId="{E6D98C18-DE29-44C4-8D16-29A604419B18}" type="pres">
      <dgm:prSet presAssocID="{5A9BEF1B-6415-466B-B4D3-F2EEA70B92EB}" presName="compositeShape" presStyleCnt="0">
        <dgm:presLayoutVars>
          <dgm:dir/>
          <dgm:resizeHandles/>
        </dgm:presLayoutVars>
      </dgm:prSet>
      <dgm:spPr/>
    </dgm:pt>
    <dgm:pt modelId="{88B05D1E-1090-417A-A3BD-641EAE4CE74F}" type="pres">
      <dgm:prSet presAssocID="{5A9BEF1B-6415-466B-B4D3-F2EEA70B92EB}" presName="pyramid" presStyleLbl="node1" presStyleIdx="0" presStyleCnt="1" custScaleX="137372" custLinFactNeighborX="7017" custLinFactNeighborY="0"/>
      <dgm:spPr/>
    </dgm:pt>
    <dgm:pt modelId="{45E3474C-7105-439E-B0DB-A6CFEA9E0D35}" type="pres">
      <dgm:prSet presAssocID="{5A9BEF1B-6415-466B-B4D3-F2EEA70B92EB}" presName="theList" presStyleCnt="0"/>
      <dgm:spPr/>
    </dgm:pt>
    <dgm:pt modelId="{E56A4EDD-8CB0-4896-BB17-60667E874FF3}" type="pres">
      <dgm:prSet presAssocID="{5D28402F-5258-4B47-B4CB-CAF2AFD21E4F}" presName="aNode" presStyleLbl="fgAcc1" presStyleIdx="0" presStyleCnt="2" custScaleX="177592" custScaleY="83646" custLinFactY="-202" custLinFactNeighborX="-39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DD923-3305-4B81-B84C-5978F59CFE10}" type="pres">
      <dgm:prSet presAssocID="{5D28402F-5258-4B47-B4CB-CAF2AFD21E4F}" presName="aSpace" presStyleCnt="0"/>
      <dgm:spPr/>
    </dgm:pt>
    <dgm:pt modelId="{D1EF3757-6762-492B-83A5-24095F2C0CEB}" type="pres">
      <dgm:prSet presAssocID="{8F9B7260-F4B0-49E0-9A7B-8F0D0C986B0B}" presName="aNode" presStyleLbl="fgAcc1" presStyleIdx="1" presStyleCnt="2" custScaleX="182882" custScaleY="81451" custLinFactY="783" custLinFactNeighborX="-370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FE104-FECD-479D-B985-4552768A3B36}" type="pres">
      <dgm:prSet presAssocID="{8F9B7260-F4B0-49E0-9A7B-8F0D0C986B0B}" presName="aSpace" presStyleCnt="0"/>
      <dgm:spPr/>
    </dgm:pt>
  </dgm:ptLst>
  <dgm:cxnLst>
    <dgm:cxn modelId="{AC67D931-61EC-483E-A3AD-4BBB38316B62}" type="presOf" srcId="{5A9BEF1B-6415-466B-B4D3-F2EEA70B92EB}" destId="{E6D98C18-DE29-44C4-8D16-29A604419B18}" srcOrd="0" destOrd="0" presId="urn:microsoft.com/office/officeart/2005/8/layout/pyramid2"/>
    <dgm:cxn modelId="{8917ABE9-13A3-4B96-B44C-7B42CE9ED9A6}" type="presOf" srcId="{5D28402F-5258-4B47-B4CB-CAF2AFD21E4F}" destId="{E56A4EDD-8CB0-4896-BB17-60667E874FF3}" srcOrd="0" destOrd="0" presId="urn:microsoft.com/office/officeart/2005/8/layout/pyramid2"/>
    <dgm:cxn modelId="{A2AD209D-64A3-40B1-8D1F-DA6CACC30EF8}" srcId="{5A9BEF1B-6415-466B-B4D3-F2EEA70B92EB}" destId="{5D28402F-5258-4B47-B4CB-CAF2AFD21E4F}" srcOrd="0" destOrd="0" parTransId="{AA9EFC5D-495B-48F9-AD2F-E216B7585487}" sibTransId="{E2E419EE-B5D3-4216-85DE-660609EDD1EA}"/>
    <dgm:cxn modelId="{3EEC429E-765E-4E6B-BF5B-ACA1C8D421FE}" type="presOf" srcId="{8F9B7260-F4B0-49E0-9A7B-8F0D0C986B0B}" destId="{D1EF3757-6762-492B-83A5-24095F2C0CEB}" srcOrd="0" destOrd="0" presId="urn:microsoft.com/office/officeart/2005/8/layout/pyramid2"/>
    <dgm:cxn modelId="{29C2194E-BB02-4B04-9BC1-ABD84A6AAAF8}" srcId="{5A9BEF1B-6415-466B-B4D3-F2EEA70B92EB}" destId="{8F9B7260-F4B0-49E0-9A7B-8F0D0C986B0B}" srcOrd="1" destOrd="0" parTransId="{7F54D956-48D1-4B09-AE63-33402C648F3E}" sibTransId="{FD591A21-AED6-4A87-A660-ED1B39EE7ECF}"/>
    <dgm:cxn modelId="{B2BA0849-3100-4F57-B119-AC1BDCC42C75}" type="presParOf" srcId="{E6D98C18-DE29-44C4-8D16-29A604419B18}" destId="{88B05D1E-1090-417A-A3BD-641EAE4CE74F}" srcOrd="0" destOrd="0" presId="urn:microsoft.com/office/officeart/2005/8/layout/pyramid2"/>
    <dgm:cxn modelId="{2EFFC989-D22A-4EE2-8854-0B84219B8023}" type="presParOf" srcId="{E6D98C18-DE29-44C4-8D16-29A604419B18}" destId="{45E3474C-7105-439E-B0DB-A6CFEA9E0D35}" srcOrd="1" destOrd="0" presId="urn:microsoft.com/office/officeart/2005/8/layout/pyramid2"/>
    <dgm:cxn modelId="{EC25F332-EE21-4953-8A6B-BF9A3FAD66A0}" type="presParOf" srcId="{45E3474C-7105-439E-B0DB-A6CFEA9E0D35}" destId="{E56A4EDD-8CB0-4896-BB17-60667E874FF3}" srcOrd="0" destOrd="0" presId="urn:microsoft.com/office/officeart/2005/8/layout/pyramid2"/>
    <dgm:cxn modelId="{1320348E-5689-43CE-85A9-538408ACF706}" type="presParOf" srcId="{45E3474C-7105-439E-B0DB-A6CFEA9E0D35}" destId="{A0EDD923-3305-4B81-B84C-5978F59CFE10}" srcOrd="1" destOrd="0" presId="urn:microsoft.com/office/officeart/2005/8/layout/pyramid2"/>
    <dgm:cxn modelId="{D119ECBC-A610-40FC-A36C-DDCC9EECB8CE}" type="presParOf" srcId="{45E3474C-7105-439E-B0DB-A6CFEA9E0D35}" destId="{D1EF3757-6762-492B-83A5-24095F2C0CEB}" srcOrd="2" destOrd="0" presId="urn:microsoft.com/office/officeart/2005/8/layout/pyramid2"/>
    <dgm:cxn modelId="{453AA7DF-4BA1-4131-9C2B-ECB274E5832F}" type="presParOf" srcId="{45E3474C-7105-439E-B0DB-A6CFEA9E0D35}" destId="{579FE104-FECD-479D-B985-4552768A3B3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505099-61D1-4AD2-B7F1-DA8F6C8C271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28F24DF-996A-4212-9141-59F8388D6A1A}">
      <dgm:prSet phldrT="[Текст]" custT="1"/>
      <dgm:spPr/>
      <dgm:t>
        <a:bodyPr/>
        <a:lstStyle/>
        <a:p>
          <a:r>
            <a:rPr lang="ru-RU" sz="4400" b="1" dirty="0" smtClean="0"/>
            <a:t>«</a:t>
          </a:r>
          <a:r>
            <a:rPr lang="ru-RU" sz="4400" b="1" dirty="0" err="1" smtClean="0"/>
            <a:t>Росфоф</a:t>
          </a:r>
          <a:r>
            <a:rPr lang="ru-RU" sz="4400" b="1" dirty="0" smtClean="0"/>
            <a:t>»</a:t>
          </a:r>
          <a:endParaRPr lang="ru-RU" sz="4400" b="1" dirty="0"/>
        </a:p>
      </dgm:t>
    </dgm:pt>
    <dgm:pt modelId="{2F4EA3F8-AC16-486C-A6BA-4172DF31B52F}" type="parTrans" cxnId="{305794B7-324F-4688-A0DF-6FB109D6624F}">
      <dgm:prSet/>
      <dgm:spPr/>
      <dgm:t>
        <a:bodyPr/>
        <a:lstStyle/>
        <a:p>
          <a:endParaRPr lang="ru-RU"/>
        </a:p>
      </dgm:t>
    </dgm:pt>
    <dgm:pt modelId="{4B24551B-9EFF-406E-8C8A-271568B2C4AE}" type="sibTrans" cxnId="{305794B7-324F-4688-A0DF-6FB109D6624F}">
      <dgm:prSet/>
      <dgm:spPr/>
      <dgm:t>
        <a:bodyPr/>
        <a:lstStyle/>
        <a:p>
          <a:endParaRPr lang="ru-RU"/>
        </a:p>
      </dgm:t>
    </dgm:pt>
    <dgm:pt modelId="{BE04D994-1056-48A4-9548-EEAF3561B610}" type="pres">
      <dgm:prSet presAssocID="{F4505099-61D1-4AD2-B7F1-DA8F6C8C2712}" presName="compositeShape" presStyleCnt="0">
        <dgm:presLayoutVars>
          <dgm:dir/>
          <dgm:resizeHandles/>
        </dgm:presLayoutVars>
      </dgm:prSet>
      <dgm:spPr/>
    </dgm:pt>
    <dgm:pt modelId="{E00FCC97-D9E5-4721-849A-679910DDFB3B}" type="pres">
      <dgm:prSet presAssocID="{F4505099-61D1-4AD2-B7F1-DA8F6C8C2712}" presName="pyramid" presStyleLbl="node1" presStyleIdx="0" presStyleCnt="1" custScaleX="165000" custLinFactNeighborX="9167"/>
      <dgm:spPr/>
    </dgm:pt>
    <dgm:pt modelId="{713E5F57-CE43-45BE-9B53-626FB8091FB2}" type="pres">
      <dgm:prSet presAssocID="{F4505099-61D1-4AD2-B7F1-DA8F6C8C2712}" presName="theList" presStyleCnt="0"/>
      <dgm:spPr/>
    </dgm:pt>
    <dgm:pt modelId="{986B396D-9687-421E-A7CE-02CB1BDC0FAF}" type="pres">
      <dgm:prSet presAssocID="{528F24DF-996A-4212-9141-59F8388D6A1A}" presName="aNode" presStyleLbl="fgAcc1" presStyleIdx="0" presStyleCnt="1" custScaleX="41028" custScaleY="168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410B4-0F53-4C1C-9819-E6151C9B7602}" type="pres">
      <dgm:prSet presAssocID="{528F24DF-996A-4212-9141-59F8388D6A1A}" presName="aSpace" presStyleCnt="0"/>
      <dgm:spPr/>
    </dgm:pt>
  </dgm:ptLst>
  <dgm:cxnLst>
    <dgm:cxn modelId="{8F3CC4D7-84F9-4524-A1EA-37F84D8BA23D}" type="presOf" srcId="{528F24DF-996A-4212-9141-59F8388D6A1A}" destId="{986B396D-9687-421E-A7CE-02CB1BDC0FAF}" srcOrd="0" destOrd="0" presId="urn:microsoft.com/office/officeart/2005/8/layout/pyramid2"/>
    <dgm:cxn modelId="{305794B7-324F-4688-A0DF-6FB109D6624F}" srcId="{F4505099-61D1-4AD2-B7F1-DA8F6C8C2712}" destId="{528F24DF-996A-4212-9141-59F8388D6A1A}" srcOrd="0" destOrd="0" parTransId="{2F4EA3F8-AC16-486C-A6BA-4172DF31B52F}" sibTransId="{4B24551B-9EFF-406E-8C8A-271568B2C4AE}"/>
    <dgm:cxn modelId="{89B9686E-29AE-4307-AE7D-622889E4F335}" type="presOf" srcId="{F4505099-61D1-4AD2-B7F1-DA8F6C8C2712}" destId="{BE04D994-1056-48A4-9548-EEAF3561B610}" srcOrd="0" destOrd="0" presId="urn:microsoft.com/office/officeart/2005/8/layout/pyramid2"/>
    <dgm:cxn modelId="{CDF65D76-7A47-4725-B2ED-9FF6550BF610}" type="presParOf" srcId="{BE04D994-1056-48A4-9548-EEAF3561B610}" destId="{E00FCC97-D9E5-4721-849A-679910DDFB3B}" srcOrd="0" destOrd="0" presId="urn:microsoft.com/office/officeart/2005/8/layout/pyramid2"/>
    <dgm:cxn modelId="{01C97E44-93CD-4BD5-9E84-7EAB98B464ED}" type="presParOf" srcId="{BE04D994-1056-48A4-9548-EEAF3561B610}" destId="{713E5F57-CE43-45BE-9B53-626FB8091FB2}" srcOrd="1" destOrd="0" presId="urn:microsoft.com/office/officeart/2005/8/layout/pyramid2"/>
    <dgm:cxn modelId="{24A63B69-04DE-41B2-8660-B4ABBC384062}" type="presParOf" srcId="{713E5F57-CE43-45BE-9B53-626FB8091FB2}" destId="{986B396D-9687-421E-A7CE-02CB1BDC0FAF}" srcOrd="0" destOrd="0" presId="urn:microsoft.com/office/officeart/2005/8/layout/pyramid2"/>
    <dgm:cxn modelId="{DABEBD3B-0AB6-4F34-82CD-24100CA8C8AD}" type="presParOf" srcId="{713E5F57-CE43-45BE-9B53-626FB8091FB2}" destId="{6DC410B4-0F53-4C1C-9819-E6151C9B7602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36E40A-F363-4236-9E20-39153348CC7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C15CC84-E61A-4171-9F89-6699345F1CAB}">
      <dgm:prSet phldrT="[Текст]" custT="1"/>
      <dgm:spPr/>
      <dgm:t>
        <a:bodyPr/>
        <a:lstStyle/>
        <a:p>
          <a:r>
            <a:rPr lang="ru-RU" sz="4400" b="1" dirty="0" smtClean="0"/>
            <a:t>«</a:t>
          </a:r>
          <a:r>
            <a:rPr lang="ru-RU" sz="4400" b="1" dirty="0" err="1" smtClean="0"/>
            <a:t>цалький</a:t>
          </a:r>
          <a:r>
            <a:rPr lang="ru-RU" sz="4400" b="1" dirty="0" smtClean="0"/>
            <a:t>»</a:t>
          </a:r>
          <a:endParaRPr lang="ru-RU" sz="4400" b="1" dirty="0"/>
        </a:p>
      </dgm:t>
    </dgm:pt>
    <dgm:pt modelId="{E1DA22E6-02C0-4AE1-815D-D1889202A007}" type="parTrans" cxnId="{13D0A858-5694-4B20-9F86-AE70E41567BA}">
      <dgm:prSet/>
      <dgm:spPr/>
      <dgm:t>
        <a:bodyPr/>
        <a:lstStyle/>
        <a:p>
          <a:endParaRPr lang="ru-RU"/>
        </a:p>
      </dgm:t>
    </dgm:pt>
    <dgm:pt modelId="{ECD55756-E112-418D-B0D9-0019DE7D8212}" type="sibTrans" cxnId="{13D0A858-5694-4B20-9F86-AE70E41567BA}">
      <dgm:prSet/>
      <dgm:spPr/>
      <dgm:t>
        <a:bodyPr/>
        <a:lstStyle/>
        <a:p>
          <a:endParaRPr lang="ru-RU"/>
        </a:p>
      </dgm:t>
    </dgm:pt>
    <dgm:pt modelId="{00D9F11C-6A56-44BF-81A5-0986B0AFC278}">
      <dgm:prSet phldrT="[Текст]" custT="1"/>
      <dgm:spPr/>
      <dgm:t>
        <a:bodyPr/>
        <a:lstStyle/>
        <a:p>
          <a:r>
            <a:rPr lang="ru-RU" sz="4400" b="1" dirty="0" smtClean="0"/>
            <a:t>«</a:t>
          </a:r>
          <a:r>
            <a:rPr lang="ru-RU" sz="4400" b="1" dirty="0" err="1" smtClean="0"/>
            <a:t>тьурт</a:t>
          </a:r>
          <a:r>
            <a:rPr lang="ru-RU" sz="4400" b="1" dirty="0" smtClean="0"/>
            <a:t>»</a:t>
          </a:r>
          <a:endParaRPr lang="ru-RU" sz="4400" b="1" dirty="0"/>
        </a:p>
      </dgm:t>
    </dgm:pt>
    <dgm:pt modelId="{7B29EFAA-096E-4830-AD1B-5AC6FAADECB5}" type="parTrans" cxnId="{0CCB7BBC-6494-4193-B2EE-787F585449EC}">
      <dgm:prSet/>
      <dgm:spPr/>
      <dgm:t>
        <a:bodyPr/>
        <a:lstStyle/>
        <a:p>
          <a:endParaRPr lang="ru-RU"/>
        </a:p>
      </dgm:t>
    </dgm:pt>
    <dgm:pt modelId="{83D84CCA-1CED-46C7-B604-EA421BBD45C3}" type="sibTrans" cxnId="{0CCB7BBC-6494-4193-B2EE-787F585449EC}">
      <dgm:prSet/>
      <dgm:spPr/>
      <dgm:t>
        <a:bodyPr/>
        <a:lstStyle/>
        <a:p>
          <a:endParaRPr lang="ru-RU"/>
        </a:p>
      </dgm:t>
    </dgm:pt>
    <dgm:pt modelId="{072FE706-2081-41ED-8944-A52590071A6F}" type="pres">
      <dgm:prSet presAssocID="{1736E40A-F363-4236-9E20-39153348CC79}" presName="compositeShape" presStyleCnt="0">
        <dgm:presLayoutVars>
          <dgm:dir/>
          <dgm:resizeHandles/>
        </dgm:presLayoutVars>
      </dgm:prSet>
      <dgm:spPr/>
    </dgm:pt>
    <dgm:pt modelId="{F2FBBEAC-1861-4BA1-AEAC-4B1605E5A25E}" type="pres">
      <dgm:prSet presAssocID="{1736E40A-F363-4236-9E20-39153348CC79}" presName="pyramid" presStyleLbl="node1" presStyleIdx="0" presStyleCnt="1" custScaleX="152656" custLinFactNeighborX="12454"/>
      <dgm:spPr/>
    </dgm:pt>
    <dgm:pt modelId="{B9D89AB0-43B9-460D-875D-DB7FD9E9845C}" type="pres">
      <dgm:prSet presAssocID="{1736E40A-F363-4236-9E20-39153348CC79}" presName="theList" presStyleCnt="0"/>
      <dgm:spPr/>
    </dgm:pt>
    <dgm:pt modelId="{4E04FB82-1CC4-4DB6-AFDF-D8C29B6F119B}" type="pres">
      <dgm:prSet presAssocID="{5C15CC84-E61A-4171-9F89-6699345F1CAB}" presName="aNode" presStyleLbl="fgAcc1" presStyleIdx="0" presStyleCnt="2" custScaleX="186758" custScaleY="23312" custLinFactNeighborX="-13376" custLinFactNeighborY="8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1770A-DAA3-41B0-B86B-398CD1144917}" type="pres">
      <dgm:prSet presAssocID="{5C15CC84-E61A-4171-9F89-6699345F1CAB}" presName="aSpace" presStyleCnt="0"/>
      <dgm:spPr/>
    </dgm:pt>
    <dgm:pt modelId="{FC01861E-BA14-4D31-A5E9-7D775818C3BE}" type="pres">
      <dgm:prSet presAssocID="{00D9F11C-6A56-44BF-81A5-0986B0AFC278}" presName="aNode" presStyleLbl="fgAcc1" presStyleIdx="1" presStyleCnt="2" custScaleX="205565" custScaleY="19648" custLinFactY="4304" custLinFactNeighborX="-2374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AB837-15C4-4BE7-8151-1A6D0BA5A978}" type="pres">
      <dgm:prSet presAssocID="{00D9F11C-6A56-44BF-81A5-0986B0AFC278}" presName="aSpace" presStyleCnt="0"/>
      <dgm:spPr/>
    </dgm:pt>
  </dgm:ptLst>
  <dgm:cxnLst>
    <dgm:cxn modelId="{D4A51369-50D6-4C9D-A10C-7E1B34CB9789}" type="presOf" srcId="{5C15CC84-E61A-4171-9F89-6699345F1CAB}" destId="{4E04FB82-1CC4-4DB6-AFDF-D8C29B6F119B}" srcOrd="0" destOrd="0" presId="urn:microsoft.com/office/officeart/2005/8/layout/pyramid2"/>
    <dgm:cxn modelId="{04809292-4BC3-4CFA-9BA1-9FE461458C7E}" type="presOf" srcId="{00D9F11C-6A56-44BF-81A5-0986B0AFC278}" destId="{FC01861E-BA14-4D31-A5E9-7D775818C3BE}" srcOrd="0" destOrd="0" presId="urn:microsoft.com/office/officeart/2005/8/layout/pyramid2"/>
    <dgm:cxn modelId="{13D0A858-5694-4B20-9F86-AE70E41567BA}" srcId="{1736E40A-F363-4236-9E20-39153348CC79}" destId="{5C15CC84-E61A-4171-9F89-6699345F1CAB}" srcOrd="0" destOrd="0" parTransId="{E1DA22E6-02C0-4AE1-815D-D1889202A007}" sibTransId="{ECD55756-E112-418D-B0D9-0019DE7D8212}"/>
    <dgm:cxn modelId="{CB79C177-498A-4D20-BE3C-CB96A6D6CCF3}" type="presOf" srcId="{1736E40A-F363-4236-9E20-39153348CC79}" destId="{072FE706-2081-41ED-8944-A52590071A6F}" srcOrd="0" destOrd="0" presId="urn:microsoft.com/office/officeart/2005/8/layout/pyramid2"/>
    <dgm:cxn modelId="{0CCB7BBC-6494-4193-B2EE-787F585449EC}" srcId="{1736E40A-F363-4236-9E20-39153348CC79}" destId="{00D9F11C-6A56-44BF-81A5-0986B0AFC278}" srcOrd="1" destOrd="0" parTransId="{7B29EFAA-096E-4830-AD1B-5AC6FAADECB5}" sibTransId="{83D84CCA-1CED-46C7-B604-EA421BBD45C3}"/>
    <dgm:cxn modelId="{02FFC0C5-020B-46C9-B2FC-79CFA62B11BB}" type="presParOf" srcId="{072FE706-2081-41ED-8944-A52590071A6F}" destId="{F2FBBEAC-1861-4BA1-AEAC-4B1605E5A25E}" srcOrd="0" destOrd="0" presId="urn:microsoft.com/office/officeart/2005/8/layout/pyramid2"/>
    <dgm:cxn modelId="{C924C5ED-0FAA-4584-986F-90304AC3DAC6}" type="presParOf" srcId="{072FE706-2081-41ED-8944-A52590071A6F}" destId="{B9D89AB0-43B9-460D-875D-DB7FD9E9845C}" srcOrd="1" destOrd="0" presId="urn:microsoft.com/office/officeart/2005/8/layout/pyramid2"/>
    <dgm:cxn modelId="{FB4A46E8-FB2A-4BB9-A08A-B3313DAE6A80}" type="presParOf" srcId="{B9D89AB0-43B9-460D-875D-DB7FD9E9845C}" destId="{4E04FB82-1CC4-4DB6-AFDF-D8C29B6F119B}" srcOrd="0" destOrd="0" presId="urn:microsoft.com/office/officeart/2005/8/layout/pyramid2"/>
    <dgm:cxn modelId="{4D62619D-FAF5-44FA-8E9D-433617DBADAD}" type="presParOf" srcId="{B9D89AB0-43B9-460D-875D-DB7FD9E9845C}" destId="{BDA1770A-DAA3-41B0-B86B-398CD1144917}" srcOrd="1" destOrd="0" presId="urn:microsoft.com/office/officeart/2005/8/layout/pyramid2"/>
    <dgm:cxn modelId="{A6DE10DD-3B2F-4379-809F-476024326C87}" type="presParOf" srcId="{B9D89AB0-43B9-460D-875D-DB7FD9E9845C}" destId="{FC01861E-BA14-4D31-A5E9-7D775818C3BE}" srcOrd="2" destOrd="0" presId="urn:microsoft.com/office/officeart/2005/8/layout/pyramid2"/>
    <dgm:cxn modelId="{FE4DB594-6030-4DA8-8CBB-C2BAE2815B81}" type="presParOf" srcId="{B9D89AB0-43B9-460D-875D-DB7FD9E9845C}" destId="{4E1AB837-15C4-4BE7-8151-1A6D0BA5A978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0E952A-E1A9-48C7-B9D8-1C90975C8CC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798725D-C242-440B-8A0B-02CA0AB20C1F}">
      <dgm:prSet phldrT="[Текст]" custT="1"/>
      <dgm:spPr/>
      <dgm:t>
        <a:bodyPr/>
        <a:lstStyle/>
        <a:p>
          <a:r>
            <a:rPr lang="ru-RU" sz="4400" b="1" dirty="0" smtClean="0"/>
            <a:t>«</a:t>
          </a:r>
          <a:r>
            <a:rPr lang="ru-RU" sz="4400" b="1" dirty="0" err="1" smtClean="0"/>
            <a:t>маилинюй</a:t>
          </a:r>
          <a:r>
            <a:rPr lang="ru-RU" sz="4400" b="1" dirty="0" smtClean="0"/>
            <a:t>»</a:t>
          </a:r>
          <a:endParaRPr lang="ru-RU" sz="4400" b="1" dirty="0"/>
        </a:p>
      </dgm:t>
    </dgm:pt>
    <dgm:pt modelId="{085FA00F-1EC5-4566-8822-B11176D7CC0C}" type="parTrans" cxnId="{FFEB82A2-E295-4078-8185-E0329CE56362}">
      <dgm:prSet/>
      <dgm:spPr/>
      <dgm:t>
        <a:bodyPr/>
        <a:lstStyle/>
        <a:p>
          <a:endParaRPr lang="ru-RU"/>
        </a:p>
      </dgm:t>
    </dgm:pt>
    <dgm:pt modelId="{28A74FFE-AB1A-4E99-BE4C-6168599C82A1}" type="sibTrans" cxnId="{FFEB82A2-E295-4078-8185-E0329CE56362}">
      <dgm:prSet/>
      <dgm:spPr/>
      <dgm:t>
        <a:bodyPr/>
        <a:lstStyle/>
        <a:p>
          <a:endParaRPr lang="ru-RU"/>
        </a:p>
      </dgm:t>
    </dgm:pt>
    <dgm:pt modelId="{99FB604F-07C7-46D4-AC89-CF7BC8379484}" type="pres">
      <dgm:prSet presAssocID="{7F0E952A-E1A9-48C7-B9D8-1C90975C8CCF}" presName="compositeShape" presStyleCnt="0">
        <dgm:presLayoutVars>
          <dgm:dir/>
          <dgm:resizeHandles/>
        </dgm:presLayoutVars>
      </dgm:prSet>
      <dgm:spPr/>
    </dgm:pt>
    <dgm:pt modelId="{8987DE54-DAEC-48D8-BBA9-F12A5C9EFE75}" type="pres">
      <dgm:prSet presAssocID="{7F0E952A-E1A9-48C7-B9D8-1C90975C8CCF}" presName="pyramid" presStyleLbl="node1" presStyleIdx="0" presStyleCnt="1" custScaleX="139166" custScaleY="95652" custLinFactNeighborX="17172" custLinFactNeighborY="0"/>
      <dgm:spPr/>
    </dgm:pt>
    <dgm:pt modelId="{9F8100D9-BD7C-4667-A4A2-9C0FA1D78C86}" type="pres">
      <dgm:prSet presAssocID="{7F0E952A-E1A9-48C7-B9D8-1C90975C8CCF}" presName="theList" presStyleCnt="0"/>
      <dgm:spPr/>
    </dgm:pt>
    <dgm:pt modelId="{4208237F-6EA9-4066-B107-35E907BC5465}" type="pres">
      <dgm:prSet presAssocID="{A798725D-C242-440B-8A0B-02CA0AB20C1F}" presName="aNode" presStyleLbl="fgAcc1" presStyleIdx="0" presStyleCnt="1" custScaleX="206657" custScaleY="33905" custLinFactY="6622" custLinFactNeighborX="-299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995C9-5E5B-427A-9C01-124E33294AAA}" type="pres">
      <dgm:prSet presAssocID="{A798725D-C242-440B-8A0B-02CA0AB20C1F}" presName="aSpace" presStyleCnt="0"/>
      <dgm:spPr/>
    </dgm:pt>
  </dgm:ptLst>
  <dgm:cxnLst>
    <dgm:cxn modelId="{FFEB82A2-E295-4078-8185-E0329CE56362}" srcId="{7F0E952A-E1A9-48C7-B9D8-1C90975C8CCF}" destId="{A798725D-C242-440B-8A0B-02CA0AB20C1F}" srcOrd="0" destOrd="0" parTransId="{085FA00F-1EC5-4566-8822-B11176D7CC0C}" sibTransId="{28A74FFE-AB1A-4E99-BE4C-6168599C82A1}"/>
    <dgm:cxn modelId="{86004807-0732-40E9-9678-8A0FB8901B2B}" type="presOf" srcId="{A798725D-C242-440B-8A0B-02CA0AB20C1F}" destId="{4208237F-6EA9-4066-B107-35E907BC5465}" srcOrd="0" destOrd="0" presId="urn:microsoft.com/office/officeart/2005/8/layout/pyramid2"/>
    <dgm:cxn modelId="{6B9135B1-91FB-4018-965E-15E5B49DC85B}" type="presOf" srcId="{7F0E952A-E1A9-48C7-B9D8-1C90975C8CCF}" destId="{99FB604F-07C7-46D4-AC89-CF7BC8379484}" srcOrd="0" destOrd="0" presId="urn:microsoft.com/office/officeart/2005/8/layout/pyramid2"/>
    <dgm:cxn modelId="{EE250F14-D9D9-440F-8E36-996B67ECABD7}" type="presParOf" srcId="{99FB604F-07C7-46D4-AC89-CF7BC8379484}" destId="{8987DE54-DAEC-48D8-BBA9-F12A5C9EFE75}" srcOrd="0" destOrd="0" presId="urn:microsoft.com/office/officeart/2005/8/layout/pyramid2"/>
    <dgm:cxn modelId="{959B64EE-65D2-4841-91F6-D9210FF9FA8B}" type="presParOf" srcId="{99FB604F-07C7-46D4-AC89-CF7BC8379484}" destId="{9F8100D9-BD7C-4667-A4A2-9C0FA1D78C86}" srcOrd="1" destOrd="0" presId="urn:microsoft.com/office/officeart/2005/8/layout/pyramid2"/>
    <dgm:cxn modelId="{71E7AE5B-294A-4E58-A2B2-6DC55F3D8BB3}" type="presParOf" srcId="{9F8100D9-BD7C-4667-A4A2-9C0FA1D78C86}" destId="{4208237F-6EA9-4066-B107-35E907BC5465}" srcOrd="0" destOrd="0" presId="urn:microsoft.com/office/officeart/2005/8/layout/pyramid2"/>
    <dgm:cxn modelId="{2EE75354-FD83-400A-9D56-D15E8B20ED6C}" type="presParOf" srcId="{9F8100D9-BD7C-4667-A4A2-9C0FA1D78C86}" destId="{337995C9-5E5B-427A-9C01-124E33294AAA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05D1E-1090-417A-A3BD-641EAE4CE74F}">
      <dsp:nvSpPr>
        <dsp:cNvPr id="0" name=""/>
        <dsp:cNvSpPr/>
      </dsp:nvSpPr>
      <dsp:spPr>
        <a:xfrm>
          <a:off x="142856" y="0"/>
          <a:ext cx="4619307" cy="65008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A4EDD-8CB0-4896-BB17-60667E874FF3}">
      <dsp:nvSpPr>
        <dsp:cNvPr id="0" name=""/>
        <dsp:cNvSpPr/>
      </dsp:nvSpPr>
      <dsp:spPr>
        <a:xfrm>
          <a:off x="500031" y="306261"/>
          <a:ext cx="3881641" cy="22855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«ОДОВРОД»</a:t>
          </a:r>
          <a:endParaRPr lang="ru-RU" sz="4000" b="1" kern="1200" dirty="0"/>
        </a:p>
      </dsp:txBody>
      <dsp:txXfrm>
        <a:off x="611601" y="417831"/>
        <a:ext cx="3658501" cy="2062388"/>
      </dsp:txXfrm>
    </dsp:sp>
    <dsp:sp modelId="{D1EF3757-6762-492B-83A5-24095F2C0CEB}">
      <dsp:nvSpPr>
        <dsp:cNvPr id="0" name=""/>
        <dsp:cNvSpPr/>
      </dsp:nvSpPr>
      <dsp:spPr>
        <a:xfrm>
          <a:off x="500031" y="3643347"/>
          <a:ext cx="3997265" cy="22255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«ЛОРХ»</a:t>
          </a:r>
          <a:endParaRPr lang="ru-RU" sz="4800" b="1" kern="1200" dirty="0"/>
        </a:p>
      </dsp:txBody>
      <dsp:txXfrm>
        <a:off x="608673" y="3751989"/>
        <a:ext cx="3779981" cy="2008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FCC97-D9E5-4721-849A-679910DDFB3B}">
      <dsp:nvSpPr>
        <dsp:cNvPr id="0" name=""/>
        <dsp:cNvSpPr/>
      </dsp:nvSpPr>
      <dsp:spPr>
        <a:xfrm>
          <a:off x="0" y="0"/>
          <a:ext cx="4857751" cy="664371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B396D-9687-421E-A7CE-02CB1BDC0FAF}">
      <dsp:nvSpPr>
        <dsp:cNvPr id="0" name=""/>
        <dsp:cNvSpPr/>
      </dsp:nvSpPr>
      <dsp:spPr>
        <a:xfrm>
          <a:off x="2993137" y="668949"/>
          <a:ext cx="785136" cy="4938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«</a:t>
          </a:r>
          <a:r>
            <a:rPr lang="ru-RU" sz="4400" b="1" kern="1200" dirty="0" err="1" smtClean="0"/>
            <a:t>Росфоф</a:t>
          </a:r>
          <a:r>
            <a:rPr lang="ru-RU" sz="4400" b="1" kern="1200" dirty="0" smtClean="0"/>
            <a:t>»</a:t>
          </a:r>
          <a:endParaRPr lang="ru-RU" sz="4400" b="1" kern="1200" dirty="0"/>
        </a:p>
      </dsp:txBody>
      <dsp:txXfrm>
        <a:off x="3031464" y="707276"/>
        <a:ext cx="708482" cy="4861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BBEAC-1861-4BA1-AEAC-4B1605E5A25E}">
      <dsp:nvSpPr>
        <dsp:cNvPr id="0" name=""/>
        <dsp:cNvSpPr/>
      </dsp:nvSpPr>
      <dsp:spPr>
        <a:xfrm>
          <a:off x="-58478" y="0"/>
          <a:ext cx="4630478" cy="67151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4FB82-1CC4-4DB6-AFDF-D8C29B6F119B}">
      <dsp:nvSpPr>
        <dsp:cNvPr id="0" name=""/>
        <dsp:cNvSpPr/>
      </dsp:nvSpPr>
      <dsp:spPr>
        <a:xfrm>
          <a:off x="818468" y="1588746"/>
          <a:ext cx="3682176" cy="1251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«</a:t>
          </a:r>
          <a:r>
            <a:rPr lang="ru-RU" sz="4400" b="1" kern="1200" dirty="0" err="1" smtClean="0"/>
            <a:t>цалький</a:t>
          </a:r>
          <a:r>
            <a:rPr lang="ru-RU" sz="4400" b="1" kern="1200" dirty="0" smtClean="0"/>
            <a:t>»</a:t>
          </a:r>
          <a:endParaRPr lang="ru-RU" sz="4400" b="1" kern="1200" dirty="0"/>
        </a:p>
      </dsp:txBody>
      <dsp:txXfrm>
        <a:off x="879543" y="1649821"/>
        <a:ext cx="3560026" cy="1128975"/>
      </dsp:txXfrm>
    </dsp:sp>
    <dsp:sp modelId="{FC01861E-BA14-4D31-A5E9-7D775818C3BE}">
      <dsp:nvSpPr>
        <dsp:cNvPr id="0" name=""/>
        <dsp:cNvSpPr/>
      </dsp:nvSpPr>
      <dsp:spPr>
        <a:xfrm>
          <a:off x="428588" y="4357744"/>
          <a:ext cx="4052980" cy="10544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«</a:t>
          </a:r>
          <a:r>
            <a:rPr lang="ru-RU" sz="4400" b="1" kern="1200" dirty="0" err="1" smtClean="0"/>
            <a:t>тьурт</a:t>
          </a:r>
          <a:r>
            <a:rPr lang="ru-RU" sz="4400" b="1" kern="1200" dirty="0" smtClean="0"/>
            <a:t>»</a:t>
          </a:r>
          <a:endParaRPr lang="ru-RU" sz="4400" b="1" kern="1200" dirty="0"/>
        </a:p>
      </dsp:txBody>
      <dsp:txXfrm>
        <a:off x="480064" y="4409220"/>
        <a:ext cx="3950028" cy="9515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7DE54-DAEC-48D8-BBA9-F12A5C9EFE75}">
      <dsp:nvSpPr>
        <dsp:cNvPr id="0" name=""/>
        <dsp:cNvSpPr/>
      </dsp:nvSpPr>
      <dsp:spPr>
        <a:xfrm>
          <a:off x="250031" y="142881"/>
          <a:ext cx="4495443" cy="62865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8237F-6EA9-4066-B107-35E907BC5465}">
      <dsp:nvSpPr>
        <dsp:cNvPr id="0" name=""/>
        <dsp:cNvSpPr/>
      </dsp:nvSpPr>
      <dsp:spPr>
        <a:xfrm>
          <a:off x="193839" y="3071811"/>
          <a:ext cx="4339132" cy="17809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«</a:t>
          </a:r>
          <a:r>
            <a:rPr lang="ru-RU" sz="4400" b="1" kern="1200" dirty="0" err="1" smtClean="0"/>
            <a:t>маилинюй</a:t>
          </a:r>
          <a:r>
            <a:rPr lang="ru-RU" sz="4400" b="1" kern="1200" dirty="0" smtClean="0"/>
            <a:t>»</a:t>
          </a:r>
          <a:endParaRPr lang="ru-RU" sz="4400" b="1" kern="1200" dirty="0"/>
        </a:p>
      </dsp:txBody>
      <dsp:txXfrm>
        <a:off x="280777" y="3158749"/>
        <a:ext cx="4165256" cy="1607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EF51CA-45FB-4B51-81CA-E0B4643E399B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7B4D2B-A227-40B4-BE8B-78F24B23B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8572560" cy="55721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21429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Comic Sans MS" pitchFamily="66" charset="0"/>
              </a:rPr>
              <a:t>      Добрый день!</a:t>
            </a:r>
          </a:p>
          <a:p>
            <a:r>
              <a:rPr lang="ru-RU" sz="5400" b="1" dirty="0" smtClean="0">
                <a:latin typeface="Comic Sans MS" pitchFamily="66" charset="0"/>
              </a:rPr>
              <a:t>   Уважаемые гости!</a:t>
            </a:r>
          </a:p>
          <a:p>
            <a:r>
              <a:rPr lang="ru-RU" sz="5400" b="1" dirty="0" smtClean="0">
                <a:latin typeface="Comic Sans MS" pitchFamily="66" charset="0"/>
              </a:rPr>
              <a:t>   Вас приветствуют</a:t>
            </a:r>
          </a:p>
          <a:p>
            <a:r>
              <a:rPr lang="ru-RU" sz="5400" b="1" dirty="0" smtClean="0">
                <a:latin typeface="Comic Sans MS" pitchFamily="66" charset="0"/>
              </a:rPr>
              <a:t> Учащиеся 8А класса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ая выноска 2"/>
          <p:cNvSpPr/>
          <p:nvPr/>
        </p:nvSpPr>
        <p:spPr>
          <a:xfrm>
            <a:off x="428596" y="1785926"/>
            <a:ext cx="3786214" cy="1184152"/>
          </a:xfrm>
          <a:prstGeom prst="wedgeRectCallout">
            <a:avLst>
              <a:gd name="adj1" fmla="val -20833"/>
              <a:gd name="adj2" fmla="val 92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Химическая формула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28596" y="214290"/>
            <a:ext cx="3786214" cy="1184152"/>
          </a:xfrm>
          <a:prstGeom prst="wedgeRectCallout">
            <a:avLst>
              <a:gd name="adj1" fmla="val -20833"/>
              <a:gd name="adj2" fmla="val 92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Химический элемент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00034" y="3357562"/>
            <a:ext cx="3714776" cy="1500198"/>
          </a:xfrm>
          <a:prstGeom prst="wedgeRectCallout">
            <a:avLst>
              <a:gd name="adj1" fmla="val -20833"/>
              <a:gd name="adj2" fmla="val 92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Качественный и количественный состав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71472" y="5357826"/>
            <a:ext cx="3571900" cy="1285884"/>
          </a:xfrm>
          <a:prstGeom prst="wedgeRectCallout">
            <a:avLst>
              <a:gd name="adj1" fmla="val -20007"/>
              <a:gd name="adj2" fmla="val 52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«индекс»-число атомов ХЭ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5400000">
            <a:off x="1282444" y="3003804"/>
            <a:ext cx="6858000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5929322" y="285728"/>
            <a:ext cx="2286016" cy="63579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ВАЛЕНТНОСТЬ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071942"/>
            <a:ext cx="8305800" cy="2500330"/>
          </a:xfrm>
        </p:spPr>
        <p:txBody>
          <a:bodyPr/>
          <a:lstStyle/>
          <a:p>
            <a:r>
              <a:rPr lang="ru-RU" sz="3600" b="1" dirty="0" smtClean="0"/>
              <a:t>Если действовать </a:t>
            </a:r>
          </a:p>
          <a:p>
            <a:r>
              <a:rPr lang="ru-RU" sz="3600" b="1" dirty="0" smtClean="0"/>
              <a:t>Не будешь,</a:t>
            </a:r>
          </a:p>
          <a:p>
            <a:r>
              <a:rPr lang="ru-RU" sz="3600" b="1" dirty="0" smtClean="0"/>
              <a:t>Ни к чему ума палата.</a:t>
            </a:r>
          </a:p>
          <a:p>
            <a:r>
              <a:rPr lang="ru-RU" sz="3200" b="1" dirty="0" smtClean="0"/>
              <a:t>                                   Шота Руставели.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8763000" cy="1500198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«Составление формул по валентности»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00240"/>
            <a:ext cx="192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Цель:  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2000240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Научиться составлять формулы по валентности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 </a:t>
            </a:r>
            <a:r>
              <a:rPr lang="ru-RU" b="1" dirty="0" err="1" smtClean="0"/>
              <a:t>правида</a:t>
            </a:r>
            <a:r>
              <a:rPr lang="ru-RU" b="1" dirty="0" smtClean="0"/>
              <a:t>   при составлении формул: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1   правило.</a:t>
            </a:r>
            <a:endParaRPr lang="ru-RU" sz="28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428868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Ca</a:t>
            </a:r>
            <a:endParaRPr lang="ru-RU" sz="7200" b="1" dirty="0" smtClean="0">
              <a:solidFill>
                <a:srgbClr val="FFFF00"/>
              </a:solidFill>
            </a:endParaRP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357430"/>
            <a:ext cx="15716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45F32D"/>
                </a:solidFill>
              </a:rPr>
              <a:t>Cl</a:t>
            </a:r>
            <a:r>
              <a:rPr lang="en-US" sz="8000" b="1" baseline="-25000" dirty="0" smtClean="0">
                <a:solidFill>
                  <a:srgbClr val="45F32D"/>
                </a:solidFill>
              </a:rPr>
              <a:t>2</a:t>
            </a:r>
            <a:endParaRPr lang="ru-RU" sz="8000" b="1" baseline="-25000" dirty="0" smtClean="0">
              <a:solidFill>
                <a:srgbClr val="45F32D"/>
              </a:solidFill>
            </a:endParaRPr>
          </a:p>
          <a:p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171448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b="1" dirty="0" smtClean="0"/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место -  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металл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 мест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4000" b="1" dirty="0" smtClean="0">
                <a:solidFill>
                  <a:srgbClr val="2CF486"/>
                </a:solidFill>
                <a:latin typeface="Arial" pitchFamily="34" charset="0"/>
                <a:cs typeface="Arial" pitchFamily="34" charset="0"/>
              </a:rPr>
              <a:t>неметалл</a:t>
            </a:r>
            <a:endParaRPr lang="ru-RU" sz="4000" b="1" dirty="0">
              <a:solidFill>
                <a:srgbClr val="2CF4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364331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нем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4348" y="357187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ме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485776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4572008"/>
            <a:ext cx="192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Na</a:t>
            </a:r>
            <a:r>
              <a:rPr lang="en-US" sz="8000" b="1" baseline="-25000" dirty="0" smtClean="0">
                <a:solidFill>
                  <a:srgbClr val="FFFF00"/>
                </a:solidFill>
              </a:rPr>
              <a:t>2</a:t>
            </a:r>
            <a:endParaRPr lang="ru-RU" sz="8000" b="1" baseline="-250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36" y="4572008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2AF634"/>
                </a:solidFill>
              </a:rPr>
              <a:t>S</a:t>
            </a:r>
            <a:endParaRPr lang="ru-RU" sz="8000" b="1" dirty="0">
              <a:solidFill>
                <a:srgbClr val="2AF63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62" y="5929330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Ме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43174" y="585789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32 -0.00694 C -0.26737 -0.03215 -0.26337 -0.0562 -0.25539 -0.0562 C -0.24636 -0.0562 -0.24323 -0.03215 -0.24028 -0.00694 C -0.23629 0.02104 -0.23334 0.04903 -0.22327 0.04903 C -0.21424 0.04903 -0.21112 0.02104 -0.2073 -0.00694 C -0.20521 -0.03215 -0.20139 -0.0562 -0.19237 -0.0562 C -0.18438 -0.0562 -0.18039 -0.03215 -0.17726 -0.00694 C -0.17431 0.02104 -0.17032 0.04903 -0.16129 0.04903 C -0.15226 0.04903 -0.14532 -0.00694 -0.14532 -0.00671 C -0.14237 -0.03215 -0.13924 -0.0562 -0.13039 -0.0562 C -0.12136 -0.0562 -0.11823 -0.03215 -0.11528 -0.00694 C -0.11129 0.02104 -0.10834 0.04903 -0.09827 0.04903 C -0.08924 0.04903 -0.08629 0.02104 -0.08334 -0.00694 C -0.07935 -0.03215 -0.07639 -0.0562 -0.06737 -0.0562 C -0.05938 -0.0562 -0.05539 -0.03215 -0.05226 -0.00694 C -0.04931 0.02104 -0.04532 0.04903 -0.03629 0.04903 C -0.02726 0.04903 -0.02431 0.02104 -0.02032 -0.00694 " pathEditMode="relative" rAng="0" ptsTypes="fffffffffffffffff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3.33025E-7 C -0.24705 -0.02521 -0.24305 -0.04926 -0.23507 -0.04926 C -0.22604 -0.04926 -0.22292 -0.02521 -0.21996 -3.33025E-7 C -0.21597 0.02798 -0.21302 0.05597 -0.20295 0.05597 C -0.19392 0.05597 -0.19097 0.02798 -0.18698 -3.33025E-7 C -0.18507 -0.02521 -0.18108 -0.04926 -0.17205 -0.04926 C -0.16406 -0.04926 -0.16007 -0.02521 -0.15694 -3.33025E-7 C -0.15399 0.02798 -0.15 0.05597 -0.14097 0.05597 C -0.13194 0.05597 -0.125 -3.33025E-7 -0.125 0.00023 C -0.12205 -0.02521 -0.11892 -0.04926 -0.11007 -0.04926 C -0.10104 -0.04926 -0.09792 -0.02521 -0.09496 -3.33025E-7 C -0.09097 0.02798 -0.08802 0.05597 -0.07795 0.05597 C -0.06892 0.05597 -0.06597 0.02798 -0.06302 -3.33025E-7 C -0.05903 -0.02521 -0.05608 -0.04926 -0.04705 -0.04926 C -0.03906 -0.04926 -0.03507 -0.02521 -0.03194 -3.33025E-7 C -0.02899 0.02798 -0.025 0.05597 -0.01597 0.05597 C -0.00694 0.05597 -0.00399 0.02798 -5.55556E-7 -3.33025E-7 " pathEditMode="relative" rAng="0" ptsTypes="fffffffffffffffff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1 3.10823E-6 C -0.24705 -0.02521 -0.24306 -0.04926 -0.23507 -0.04926 C -0.22605 -0.04926 -0.22292 -0.02521 -0.21997 3.10823E-6 C -0.21598 0.02798 -0.21303 0.05596 -0.20296 0.05596 C -0.19393 0.05596 -0.1908 0.02798 -0.18698 3.10823E-6 C -0.1849 -0.02521 -0.18108 -0.04926 -0.17205 -0.04926 C -0.16407 -0.04926 -0.16007 -0.02521 -0.15695 3.10823E-6 C -0.154 0.02798 -0.15 0.05596 -0.14098 0.05596 C -0.13195 0.05596 -0.125 3.10823E-6 -0.125 0.00023 C -0.12205 -0.02521 -0.11893 -0.04926 -0.11007 -0.04926 C -0.10105 -0.04926 -0.09792 -0.02521 -0.09497 3.10823E-6 C -0.09098 0.02798 -0.08803 0.05596 -0.07796 0.05596 C -0.06893 0.05596 -0.06598 0.02798 -0.06303 3.10823E-6 C -0.05903 -0.02521 -0.05608 -0.04926 -0.04705 -0.04926 C -0.03907 -0.04926 -0.03507 -0.02521 -0.03195 3.10823E-6 C -0.029 0.02798 -0.025 0.05596 -0.01598 0.05596 C -0.00694 0.05596 -0.004 0.02798 5E-6 3.10823E-6 " pathEditMode="relative" rAng="0" ptsTypes="fffffffffffffffff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4.81036E-6 C -0.24705 -0.02521 -0.24306 -0.04926 -0.23507 -0.04926 C -0.22604 -0.04926 -0.22292 -0.02521 -0.21997 4.81036E-6 C -0.21597 0.02798 -0.21302 0.05596 -0.20295 0.05596 C -0.19392 0.05596 -0.19097 0.02798 -0.18698 4.81036E-6 C -0.18507 -0.02521 -0.18108 -0.04926 -0.17205 -0.04926 C -0.16406 -0.04926 -0.16007 -0.02521 -0.15694 4.81036E-6 C -0.15399 0.02798 -0.15 0.05596 -0.14097 0.05596 C -0.13194 0.05596 -0.125 4.81036E-6 -0.125 0.00023 C -0.12205 -0.02521 -0.11892 -0.04926 -0.11007 -0.04926 C -0.10104 -0.04926 -0.09792 -0.02521 -0.09497 4.81036E-6 C -0.09097 0.02798 -0.08802 0.05596 -0.07795 0.05596 C -0.06892 0.05596 -0.06597 0.02798 -0.06302 4.81036E-6 C -0.05903 -0.02521 -0.05608 -0.04926 -0.04705 -0.04926 C -0.03906 -0.04926 -0.03507 -0.02521 -0.03194 4.81036E-6 C -0.02899 0.02798 -0.025 0.05596 -0.01597 0.05596 C -0.00694 0.05596 -0.00399 0.02798 0 4.81036E-6 " pathEditMode="relative" rAng="0" ptsTypes="fffffffffffffffff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  №  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192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Mg</a:t>
            </a:r>
            <a:endParaRPr lang="ru-RU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1428736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O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214686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C</a:t>
            </a:r>
            <a:endParaRPr lang="ru-RU" sz="8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214686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O</a:t>
            </a:r>
            <a:r>
              <a:rPr lang="en-US" sz="8000" b="1" baseline="-25000" dirty="0" smtClean="0">
                <a:solidFill>
                  <a:srgbClr val="FFFF00"/>
                </a:solidFill>
              </a:rPr>
              <a:t>2</a:t>
            </a:r>
            <a:endParaRPr lang="ru-RU" sz="80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2428868"/>
            <a:ext cx="4357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место – «</a:t>
            </a:r>
            <a:r>
              <a:rPr lang="ru-RU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» в оксидах</a:t>
            </a:r>
            <a:endParaRPr lang="ru-RU" sz="44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4857760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Исключение: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600" b="1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2.16466E-6 L -0.23299 -2.16466E-6 C -0.225 -2.16466E-6 -0.21597 -0.01873 -0.20799 -0.02127 C -0.20208 -0.02127 -0.19097 -0.00393 -0.18594 -0.00393 C -0.17899 -0.00393 -0.17205 -0.00925 -0.15903 -0.00925 L -0.15 -0.21577 L -0.13993 0.0333 L -0.12795 -2.16466E-6 L -0.11806 -0.00925 L -0.09392 -0.00139 C -0.08299 -0.00532 -0.07396 -0.02266 -0.06302 -0.02937 C -0.05903 -0.03053 -0.05 -0.03191 -0.04392 -0.02937 C -0.03802 -0.02659 -0.03299 -0.00809 -0.03108 -0.0067 C -0.02795 -0.00139 -0.02101 -0.0067 -0.01701 -0.00393 L -0.01094 -2.16466E-6 L 0 -2.16466E-6 " pathEditMode="relative" rAng="0" ptsTypes="FfffFFFFFffffFFF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  №   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000108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</a:t>
            </a:r>
            <a:r>
              <a:rPr lang="en-US" sz="5400" b="1" baseline="-25000" dirty="0" smtClean="0">
                <a:solidFill>
                  <a:srgbClr val="FFFF00"/>
                </a:solidFill>
              </a:rPr>
              <a:t>2</a:t>
            </a:r>
            <a:endParaRPr lang="ru-RU" sz="5400" b="1" baseline="-25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000108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00240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000240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Cl</a:t>
            </a:r>
            <a:endParaRPr lang="ru-RU" sz="5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285984" y="142873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357422" y="221455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00364" y="178592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неметалл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642918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4000" b="1" u="sng" dirty="0" smtClean="0"/>
              <a:t> место </a:t>
            </a:r>
            <a:r>
              <a:rPr lang="ru-RU" sz="3200" b="1" dirty="0" smtClean="0"/>
              <a:t>-  «</a:t>
            </a:r>
            <a:r>
              <a:rPr lang="ru-RU" sz="3200" b="1" dirty="0" smtClean="0">
                <a:solidFill>
                  <a:srgbClr val="FFFF00"/>
                </a:solidFill>
              </a:rPr>
              <a:t>Н</a:t>
            </a:r>
            <a:r>
              <a:rPr lang="ru-RU" sz="3200" b="1" dirty="0" smtClean="0"/>
              <a:t>»   с         «Неметаллом»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285992"/>
            <a:ext cx="4143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Исключение: 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NH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PH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SiH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3786190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400050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</a:schemeClr>
                </a:solidFill>
              </a:rPr>
              <a:t>Na</a:t>
            </a:r>
            <a:endParaRPr lang="ru-RU" sz="5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28" y="4000504"/>
            <a:ext cx="642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</a:t>
            </a:r>
          </a:p>
          <a:p>
            <a:endParaRPr lang="ru-RU" sz="5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5143512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</a:schemeClr>
                </a:solidFill>
              </a:rPr>
              <a:t>Ca</a:t>
            </a:r>
            <a:endParaRPr lang="ru-RU" sz="5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90" y="5143512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</a:t>
            </a:r>
            <a:r>
              <a:rPr lang="en-US" sz="5400" b="1" baseline="-25000" dirty="0" smtClean="0">
                <a:solidFill>
                  <a:srgbClr val="FFFF00"/>
                </a:solidFill>
              </a:rPr>
              <a:t>2</a:t>
            </a:r>
            <a:endParaRPr lang="ru-RU" sz="5400" b="1" baseline="-250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34" y="471488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ме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592933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ме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57488" y="4500570"/>
            <a:ext cx="628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latin typeface="Arial" pitchFamily="34" charset="0"/>
                <a:cs typeface="Arial" pitchFamily="34" charset="0"/>
              </a:rPr>
              <a:t>2 место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– «</a:t>
            </a: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» с  металлом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2 -0.01065 C 0.22691 3.33333E-6 0.23594 0.01064 0.23993 0.02407 C 0.24392 0.03865 0.24601 0.05602 0.24792 0.07338 C 0.25 0.09074 0.24792 0.10532 0.24601 0.12129 C 0.24392 0.13611 0.24097 0.15208 0.23386 0.16527 C 0.22795 0.1787 0.21788 0.18935 0.20695 0.19745 C 0.19688 0.20532 0.1849 0.21064 0.17292 0.21342 C 0.16094 0.21597 0.14896 0.21597 0.13785 0.21342 C 0.12587 0.21064 0.11493 0.20393 0.1059 0.19328 C 0.09688 0.18402 0.08889 0.17199 0.0849 0.1574 C 0.07986 0.14398 0.07795 0.12546 0.07795 0.11064 C 0.07691 0.09606 0.07795 0.0787 0.08299 0.06412 C 0.08785 0.05069 0.09688 0.04004 0.10886 0.03472 C 0.12101 0.03078 0.13299 0.03611 0.14097 0.04537 C 0.14792 0.05463 0.15295 0.06944 0.15399 0.08657 C 0.15399 0.10393 0.15295 0.1199 0.14792 0.13333 C 0.14288 0.14676 0.14392 0.1493 0.12396 0.16666 C 0.1059 0.18541 0.08785 0.18009 0.07691 0.18125 C 0.06597 0.18125 0.05695 0.17592 0.04601 0.1706 C 0.03386 0.16412 0.02396 0.15208 0.01684 0.14143 C 0.0099 0.13078 0.00695 0.11736 0.00295 0.09606 C -1.11111E-6 0.07477 -1.11111E-6 0.06412 -1.11111E-6 0.04791 C -1.11111E-6 0.03194 -1.11111E-6 0.01597 -1.11111E-6 3.33333E-6 " pathEditMode="relative" rAng="0" ptsTypes="fffffffffffffffffffffff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2 -0.01065 C 0.22691 2.59259E-6 0.23594 0.01065 0.23993 0.02407 C 0.24392 0.03865 0.24601 0.05602 0.24792 0.07338 C 0.25 0.09074 0.24792 0.10532 0.24601 0.12129 C 0.24392 0.13611 0.24097 0.15208 0.23386 0.16528 C 0.22795 0.1787 0.21788 0.18935 0.20695 0.19745 C 0.19688 0.20532 0.1849 0.21065 0.17292 0.21342 C 0.16094 0.21597 0.14896 0.21597 0.13785 0.21342 C 0.12587 0.21065 0.11493 0.20393 0.1059 0.19328 C 0.09688 0.18403 0.08889 0.17199 0.0849 0.1574 C 0.07986 0.14398 0.07795 0.12546 0.07795 0.11065 C 0.07691 0.09606 0.07795 0.0787 0.08299 0.06412 C 0.08785 0.05069 0.09688 0.04004 0.10886 0.03472 C 0.12101 0.03078 0.13299 0.03611 0.14097 0.04537 C 0.14792 0.05463 0.15295 0.06944 0.15399 0.08657 C 0.15399 0.10393 0.15295 0.1199 0.14792 0.13333 C 0.14288 0.14676 0.14392 0.1493 0.12396 0.16666 C 0.1059 0.18541 0.08785 0.18009 0.07691 0.18125 C 0.06597 0.18125 0.05695 0.17592 0.04601 0.1706 C 0.03386 0.16412 0.02396 0.15208 0.01684 0.14143 C 0.0099 0.13078 0.00695 0.11736 0.00295 0.09606 C -1.11111E-6 0.07477 -1.11111E-6 0.06412 -1.11111E-6 0.04791 C -1.11111E-6 0.03194 -1.11111E-6 0.01597 -1.11111E-6 2.59259E-6 " pathEditMode="relative" rAng="0" ptsTypes="fffffffffffffffffffffff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3 -0.01064 C 0.22691 -3.7037E-6 0.23594 0.01065 0.23993 0.02408 C 0.24393 0.03866 0.24601 0.05602 0.24792 0.07338 C 0.25 0.09074 0.24792 0.10533 0.24601 0.1213 C 0.24393 0.13611 0.24097 0.15209 0.23386 0.16528 C 0.22795 0.17871 0.21788 0.18936 0.20695 0.19746 C 0.19688 0.20533 0.1849 0.21065 0.17292 0.21343 C 0.16094 0.21598 0.14896 0.21598 0.13785 0.21343 C 0.12587 0.21065 0.11493 0.20394 0.1059 0.19329 C 0.09688 0.18403 0.08889 0.17199 0.0849 0.15741 C 0.07986 0.14399 0.07795 0.12547 0.07795 0.11065 C 0.07691 0.09607 0.07795 0.07871 0.08299 0.06412 C 0.08785 0.0507 0.09688 0.04005 0.10886 0.03473 C 0.12101 0.03079 0.13299 0.03611 0.14097 0.04537 C 0.14792 0.05463 0.15295 0.06945 0.154 0.08658 C 0.154 0.10394 0.15295 0.11991 0.14792 0.13334 C 0.14288 0.14676 0.14393 0.14931 0.12396 0.16667 C 0.1059 0.18542 0.08785 0.1801 0.07691 0.18125 C 0.06597 0.18125 0.05695 0.17593 0.04601 0.17061 C 0.03386 0.16412 0.02396 0.15209 0.01684 0.14144 C 0.0099 0.13079 0.00695 0.11736 0.00295 0.09607 C -1.94444E-6 0.07477 -1.94444E-6 0.06412 -1.94444E-6 0.04792 C -1.94444E-6 0.03195 -1.94444E-6 0.01598 -1.94444E-6 -3.7037E-6 " pathEditMode="relative" rAng="0" ptsTypes="fffffffffffffffffffffff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3 -0.01065 C 0.22691 3.7037E-6 0.23594 0.01064 0.23993 0.02407 C 0.24393 0.03865 0.24601 0.05601 0.24792 0.07338 C 0.25 0.09074 0.24792 0.10532 0.24601 0.12129 C 0.24393 0.13611 0.24097 0.15208 0.23386 0.16527 C 0.22795 0.1787 0.21788 0.18935 0.20695 0.19745 C 0.19688 0.20532 0.1849 0.21064 0.17292 0.21342 C 0.16094 0.21597 0.14896 0.21597 0.13785 0.21342 C 0.12587 0.21064 0.11493 0.20393 0.1059 0.19328 C 0.09688 0.18402 0.08889 0.17199 0.0849 0.1574 C 0.07986 0.14398 0.07795 0.12546 0.07795 0.11064 C 0.07691 0.09606 0.07795 0.0787 0.08299 0.06412 C 0.08785 0.05069 0.09688 0.04004 0.10886 0.03472 C 0.12101 0.03078 0.13299 0.03611 0.14097 0.04537 C 0.14792 0.05463 0.15295 0.06944 0.154 0.08657 C 0.154 0.10393 0.15295 0.1199 0.14792 0.13333 C 0.14288 0.14676 0.14393 0.1493 0.12396 0.16666 C 0.1059 0.18541 0.08785 0.18009 0.07691 0.18125 C 0.06597 0.18125 0.05695 0.17592 0.04601 0.1706 C 0.03386 0.16412 0.02396 0.15208 0.01684 0.14143 C 0.0099 0.13078 0.00695 0.11736 0.00295 0.09606 C -1.94444E-6 0.07476 -1.94444E-6 0.06412 -1.94444E-6 0.04791 C -1.94444E-6 0.03194 -1.94444E-6 0.01597 -1.94444E-6 3.7037E-6 " pathEditMode="relative" rAng="0" ptsTypes="fffffffffffffffffffffff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1" grpId="0"/>
      <p:bldP spid="12" grpId="0"/>
      <p:bldP spid="13" grpId="0"/>
      <p:bldP spid="21" grpId="0"/>
      <p:bldP spid="22" grpId="0"/>
      <p:bldP spid="23" grpId="0"/>
      <p:bldP spid="25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  №  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С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285860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80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endParaRPr lang="ru-RU" sz="8000" b="1" baseline="-25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214686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P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214686"/>
            <a:ext cx="250033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</a:t>
            </a:r>
            <a:r>
              <a:rPr lang="en-US" sz="80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</a:t>
            </a:r>
            <a:endParaRPr lang="ru-RU" sz="8000" b="1" baseline="-25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sz="80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50030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нем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50030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нем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71488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нем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471488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нем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50004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См.  таблицу Д.И.Менделеева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2357430"/>
            <a:ext cx="5143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1 место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-  «нем» 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левее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(высшая)</a:t>
            </a:r>
          </a:p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2 место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-  «нем»</a:t>
            </a:r>
          </a:p>
          <a:p>
            <a:pPr marL="742950" indent="-742950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правее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(низшая)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2 -0.01065 C 0.22691 3.7037E-7 0.23594 0.01065 0.23993 0.02407 C 0.24392 0.03866 0.24601 0.05602 0.24792 0.07338 C 0.25 0.09074 0.24792 0.10532 0.24601 0.1213 C 0.24392 0.13611 0.24097 0.15208 0.23385 0.16528 C 0.22795 0.1787 0.21788 0.18935 0.20694 0.19745 C 0.19688 0.20532 0.1849 0.21065 0.17292 0.21343 C 0.16094 0.21597 0.14896 0.21597 0.13785 0.21343 C 0.12587 0.21065 0.11493 0.20393 0.1059 0.19329 C 0.09688 0.18403 0.08889 0.17199 0.0849 0.15741 C 0.07986 0.14398 0.07795 0.12546 0.07795 0.11065 C 0.07691 0.09606 0.07795 0.0787 0.08299 0.06412 C 0.08785 0.05069 0.09688 0.04005 0.10885 0.03472 C 0.12101 0.03079 0.13299 0.03611 0.14097 0.04537 C 0.14792 0.05463 0.15295 0.06944 0.15399 0.08657 C 0.15399 0.10393 0.15295 0.11991 0.14792 0.13333 C 0.14288 0.14676 0.14392 0.14931 0.12396 0.16667 C 0.1059 0.18542 0.08785 0.18009 0.07691 0.18125 C 0.06597 0.18125 0.05694 0.17593 0.04601 0.1706 C 0.03385 0.16412 0.02396 0.15208 0.01684 0.14143 C 0.0099 0.13079 0.00694 0.11736 0.00295 0.09606 C 1.38778E-17 0.07477 1.38778E-17 0.06412 1.38778E-17 0.04792 C 1.38778E-17 0.03194 1.38778E-17 0.01597 1.38778E-17 3.7037E-7 " pathEditMode="relative" rAng="0" ptsTypes="fffffffffffffffffffffff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3 -0.01065 C 0.22691 3.7037E-6 0.23594 0.01064 0.23993 0.02407 C 0.24393 0.03865 0.24601 0.05601 0.24792 0.07338 C 0.25 0.09074 0.24792 0.10532 0.24601 0.12129 C 0.24393 0.13611 0.24098 0.15208 0.23386 0.16527 C 0.22795 0.1787 0.21789 0.18935 0.20695 0.19745 C 0.19688 0.20532 0.1849 0.21064 0.17292 0.21342 C 0.16094 0.21597 0.14896 0.21597 0.13785 0.21342 C 0.12587 0.21064 0.11493 0.20393 0.10591 0.19328 C 0.09688 0.18402 0.08889 0.17199 0.0849 0.1574 C 0.07986 0.14398 0.07795 0.12546 0.07795 0.11064 C 0.07691 0.09606 0.07795 0.0787 0.08299 0.06412 C 0.08785 0.05069 0.09688 0.04004 0.10886 0.03472 C 0.12101 0.03078 0.13299 0.03611 0.14098 0.04537 C 0.14792 0.05463 0.15295 0.06944 0.154 0.08657 C 0.154 0.10393 0.15295 0.1199 0.14792 0.13333 C 0.14289 0.14676 0.14393 0.1493 0.12396 0.16666 C 0.10591 0.18541 0.08785 0.18009 0.07691 0.18125 C 0.06598 0.18125 0.05695 0.17592 0.04601 0.1706 C 0.03386 0.16412 0.02396 0.15208 0.01684 0.14143 C 0.0099 0.13078 0.00695 0.11736 0.00295 0.09606 C -3.05556E-6 0.07476 -3.05556E-6 0.06412 -3.05556E-6 0.04791 C -3.05556E-6 0.03194 -3.05556E-6 0.01597 -3.05556E-6 3.7037E-6 " pathEditMode="relative" rAng="0" ptsTypes="fffffffffffffffffffffff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2 -0.01065 C 0.22691 -1.11111E-6 0.23594 0.01065 0.23993 0.02408 C 0.24392 0.03866 0.24601 0.05602 0.24792 0.07338 C 0.25 0.09074 0.24792 0.10533 0.24601 0.1213 C 0.24392 0.13611 0.24097 0.15208 0.23385 0.16528 C 0.22795 0.1787 0.21788 0.18935 0.20694 0.19745 C 0.19687 0.20533 0.18489 0.21065 0.17292 0.21343 C 0.16094 0.21597 0.14896 0.21597 0.13785 0.21343 C 0.12587 0.21065 0.11493 0.20394 0.1059 0.19329 C 0.09687 0.18403 0.08889 0.17199 0.08489 0.15741 C 0.07986 0.14398 0.07795 0.12546 0.07795 0.11065 C 0.07691 0.09607 0.07795 0.0787 0.08298 0.06412 C 0.08785 0.0507 0.09687 0.04005 0.10885 0.03472 C 0.12101 0.03079 0.13298 0.03611 0.14097 0.04537 C 0.14792 0.05463 0.15295 0.06945 0.15399 0.08658 C 0.15399 0.10394 0.15295 0.11991 0.14792 0.13333 C 0.14288 0.14676 0.14392 0.14931 0.12396 0.16667 C 0.1059 0.18542 0.08785 0.18009 0.07691 0.18125 C 0.06597 0.18125 0.05694 0.17593 0.04601 0.1706 C 0.03385 0.16412 0.02396 0.15208 0.01684 0.14144 C 0.00989 0.13079 0.00694 0.11736 0.00295 0.09607 C 1.38889E-6 0.07477 1.38889E-6 0.06412 1.38889E-6 0.04792 C 1.38889E-6 0.03195 1.38889E-6 0.01597 1.38889E-6 -1.11111E-6 " pathEditMode="relative" rAng="0" ptsTypes="fffffffffffffffffffffff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92 -0.01065 C 0.22691 -1.11111E-6 0.23593 0.01065 0.23993 0.02408 C 0.24392 0.03866 0.246 0.05602 0.24791 0.07338 C 0.25 0.09074 0.24791 0.10533 0.246 0.1213 C 0.24392 0.13611 0.24097 0.15208 0.23385 0.16528 C 0.22795 0.1787 0.21788 0.18935 0.20694 0.19745 C 0.19687 0.20533 0.18489 0.21065 0.17291 0.21343 C 0.16093 0.21597 0.14895 0.21597 0.13784 0.21343 C 0.12586 0.21065 0.11493 0.20394 0.1059 0.19329 C 0.09687 0.18403 0.08888 0.17199 0.08489 0.15741 C 0.07986 0.14398 0.07795 0.12546 0.07795 0.11065 C 0.07691 0.09607 0.07795 0.0787 0.08298 0.06412 C 0.08784 0.0507 0.09687 0.04005 0.10885 0.03472 C 0.121 0.03079 0.13298 0.03611 0.14097 0.04537 C 0.14791 0.05463 0.15295 0.06945 0.15399 0.08658 C 0.15399 0.10394 0.15295 0.11991 0.14791 0.13333 C 0.14288 0.14676 0.14392 0.14931 0.12395 0.16667 C 0.1059 0.18542 0.08784 0.18009 0.07691 0.18125 C 0.06597 0.18125 0.05694 0.17593 0.046 0.1706 C 0.03385 0.16412 0.02395 0.15208 0.01684 0.14144 C 0.00989 0.13079 0.00694 0.11736 0.00295 0.09607 C 4.72222E-6 0.07477 4.72222E-6 0.06412 4.72222E-6 0.04792 C 4.72222E-6 0.03195 4.72222E-6 0.01597 4.72222E-6 -1.11111E-6 " pathEditMode="relative" rAng="0" ptsTypes="fffffffffffffffffffffff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itchFamily="34" charset="0"/>
                <a:cs typeface="Arial" pitchFamily="34" charset="0"/>
              </a:rPr>
              <a:t>Алгоритм №  2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«Составление формул по валентности»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928670"/>
            <a:ext cx="885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Задание: </a:t>
            </a:r>
            <a:r>
              <a:rPr lang="ru-RU" sz="2800" b="1" dirty="0" smtClean="0"/>
              <a:t>составить формулу соединения </a:t>
            </a:r>
            <a:r>
              <a:rPr lang="ru-RU" sz="2800" b="1" dirty="0" smtClean="0">
                <a:solidFill>
                  <a:srgbClr val="FFFF00"/>
                </a:solidFill>
              </a:rPr>
              <a:t> кислорода с фосфором (</a:t>
            </a:r>
            <a:r>
              <a:rPr lang="en-US" sz="2800" b="1" dirty="0" smtClean="0">
                <a:solidFill>
                  <a:srgbClr val="FFFF00"/>
                </a:solidFill>
              </a:rPr>
              <a:t>V)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71678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1. Записываем символы элементов (по правилу № 2)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228599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</a:t>
            </a:r>
            <a:r>
              <a:rPr lang="ru-RU" sz="4400" b="1" dirty="0" err="1" smtClean="0">
                <a:solidFill>
                  <a:srgbClr val="FFFF00"/>
                </a:solidFill>
              </a:rPr>
              <a:t>Р</a:t>
            </a:r>
            <a:r>
              <a:rPr lang="ru-RU" sz="4400" b="1" baseline="-25000" dirty="0" err="1" smtClean="0"/>
              <a:t>х</a:t>
            </a:r>
            <a:endParaRPr lang="ru-RU" sz="44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300037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</a:t>
            </a:r>
            <a:r>
              <a:rPr lang="ru-RU" sz="2400" b="1" dirty="0" smtClean="0"/>
              <a:t> и </a:t>
            </a:r>
            <a:r>
              <a:rPr lang="en-US" sz="2400" b="1" dirty="0" smtClean="0"/>
              <a:t> Y</a:t>
            </a:r>
            <a:r>
              <a:rPr lang="ru-RU" sz="2400" b="1" dirty="0" smtClean="0"/>
              <a:t>  -  индексы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 Определяем валентность по алгоритму № 1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5143512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tx1">
                    <a:lumMod val="95000"/>
                  </a:schemeClr>
                </a:solidFill>
              </a:rPr>
              <a:t>P</a:t>
            </a:r>
            <a:r>
              <a:rPr lang="en-US" sz="4400" b="1" baseline="-25000" dirty="0" err="1" smtClean="0">
                <a:solidFill>
                  <a:schemeClr val="tx1">
                    <a:lumMod val="95000"/>
                  </a:schemeClr>
                </a:solidFill>
              </a:rPr>
              <a:t>x</a:t>
            </a:r>
            <a:endParaRPr lang="ru-RU" sz="4400" b="1" baseline="-25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45720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V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5143512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O</a:t>
            </a:r>
            <a:r>
              <a:rPr lang="en-US" sz="4400" b="1" baseline="-25000" dirty="0" err="1" smtClean="0"/>
              <a:t>y</a:t>
            </a:r>
            <a:endParaRPr lang="ru-RU" sz="44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II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3000372"/>
            <a:ext cx="11430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О</a:t>
            </a:r>
            <a:r>
              <a:rPr lang="en-US" sz="4400" b="1" baseline="-25000" dirty="0" smtClean="0">
                <a:solidFill>
                  <a:prstClr val="white"/>
                </a:solidFill>
              </a:rPr>
              <a:t>y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1.94265E-6 L -0.23299 1.94265E-6 C -0.225 1.94265E-6 -0.21598 -0.01873 -0.20799 -0.02128 C -0.20209 -0.02128 -0.19098 -0.00393 -0.18594 -0.00393 C -0.179 -0.00393 -0.17205 -0.00925 -0.15903 -0.00925 L -0.15 -0.21577 L -0.13994 0.0333 L -0.12796 1.94265E-6 L -0.11806 -0.00925 L -0.09393 -0.00139 C -0.08299 -0.00532 -0.07396 -0.02267 -0.06303 -0.02937 C -0.05903 -0.03053 -0.05 -0.03192 -0.04393 -0.02937 C -0.03803 -0.0266 -0.03299 -0.0081 -0.03108 -0.00671 C -0.02796 -0.00139 -0.02101 -0.00671 -0.01702 -0.00393 L -0.01094 1.94265E-6 L 4.72222E-6 1.94265E-6 " pathEditMode="fixed" rAng="0" ptsTypes="FfffFFFFFffffFFF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78 0.00278 L -0.23576 0.00278 C -0.22778 0.00278 -0.21875 -0.01596 -0.21076 -0.0185 C -0.20486 -0.0185 -0.19375 -0.00115 -0.18872 -0.00115 C -0.18177 -0.00115 -0.17483 -0.00647 -0.16181 -0.00647 L -0.15278 -0.21299 L -0.14271 0.03608 L -0.13073 0.00278 L -0.12083 -0.00647 L -0.0967 0.00139 C -0.08576 -0.00254 -0.07674 -0.01989 -0.0658 -0.02659 C -0.06181 -0.02775 -0.05278 -0.02914 -0.0467 -0.02659 C -0.0408 -0.02382 -0.03576 -0.00532 -0.03385 -0.00393 C -0.03073 0.00139 -0.02378 -0.00393 -0.01979 -0.00115 L -0.01372 0.00278 L -0.00278 0.00278 " pathEditMode="relative" rAng="0" ptsTypes="FfffFFFFFffffFFF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1.01758E-7 L -0.23299 1.01758E-7 C -0.225 1.01758E-7 -0.21597 -0.01873 -0.20799 -0.02128 C -0.20209 -0.02128 -0.19097 -0.00393 -0.18594 -0.00393 C -0.179 -0.00393 -0.17205 -0.00925 -0.15903 -0.00925 L -0.15 -0.21577 L -0.13993 0.0333 L -0.12795 1.01758E-7 L -0.11806 -0.00925 L -0.09393 -0.00139 C -0.08299 -0.00532 -0.07396 -0.02266 -0.06302 -0.02937 C -0.05903 -0.03053 -0.05 -0.03191 -0.04393 -0.02937 C -0.03802 -0.0266 -0.03299 -0.00809 -0.03108 -0.00671 C -0.02795 -0.00139 -0.02101 -0.00671 -0.01702 -0.00393 L -0.01094 1.01758E-7 L 2.22222E-6 1.01758E-7 " pathEditMode="relative" rAng="0" ptsTypes="FfffFFFFFffffFFF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3.07123E-6 L -0.23299 3.07123E-6 C -0.225 3.07123E-6 -0.21597 -0.01874 -0.20799 -0.02128 C -0.20208 -0.02128 -0.19097 -0.00393 -0.18594 -0.00393 C -0.17899 -0.00393 -0.17205 -0.00925 -0.15903 -0.00925 L -0.15 -0.21578 L -0.13993 0.0333 L -0.12795 3.07123E-6 L -0.11805 -0.00925 L -0.09392 -0.00139 C -0.08299 -0.00532 -0.07396 -0.02267 -0.06302 -0.02937 C -0.05903 -0.03053 -0.05 -0.03192 -0.04392 -0.02937 C -0.03802 -0.0266 -0.03299 -0.0081 -0.03108 -0.00671 C -0.02795 -0.00139 -0.02101 -0.00671 -0.01701 -0.00393 L -0.01094 3.07123E-6 L -8.33333E-7 3.07123E-6 " pathEditMode="relative" rAng="0" ptsTypes="FfffFFFFFffffFFF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3.   Находим  </a:t>
            </a: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между численными значениями валентности. Для этого: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42844" y="1214422"/>
            <a:ext cx="8286808" cy="16430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если валентности 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разные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(одно четное, другое нечетное),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то мы их </a:t>
            </a:r>
            <a:r>
              <a:rPr lang="ru-RU" sz="3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перемножаем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получаем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4282" y="4857760"/>
            <a:ext cx="8286808" cy="18573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если обе валентности 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одинаковые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т.д.). За</a:t>
            </a:r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берем </a:t>
            </a:r>
            <a:r>
              <a:rPr lang="ru-RU" sz="32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одну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из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числовых значений валентности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14282" y="3000372"/>
            <a:ext cx="8286808" cy="1714512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если обе валентности 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четные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 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разные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II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т.д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), за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берем  </a:t>
            </a:r>
            <a:r>
              <a:rPr lang="ru-RU" sz="3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наибольшую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85720" y="500042"/>
            <a:ext cx="8286808" cy="28575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А) если валентности </a:t>
            </a:r>
            <a:r>
              <a:rPr lang="ru-RU" sz="36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разные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(одно четное, другое нечетное), то мы числовые значения валентности </a:t>
            </a:r>
            <a:r>
              <a:rPr lang="ru-RU" sz="36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перемножаем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и получаем </a:t>
            </a:r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НОК</a:t>
            </a:r>
            <a:endParaRPr lang="ru-RU" sz="3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000504"/>
            <a:ext cx="21431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V  II</a:t>
            </a:r>
          </a:p>
          <a:p>
            <a:r>
              <a:rPr lang="en-US" sz="5400" b="1" dirty="0" err="1" smtClean="0"/>
              <a:t>P</a:t>
            </a:r>
            <a:r>
              <a:rPr lang="en-US" sz="5400" b="1" baseline="-25000" dirty="0" err="1" smtClean="0"/>
              <a:t>x</a:t>
            </a:r>
            <a:r>
              <a:rPr lang="en-US" sz="5400" b="1" dirty="0" err="1" smtClean="0"/>
              <a:t>O</a:t>
            </a:r>
            <a:r>
              <a:rPr lang="en-US" sz="5400" b="1" baseline="-25000" dirty="0" err="1" smtClean="0"/>
              <a:t>y</a:t>
            </a:r>
            <a:endParaRPr lang="ru-RU" sz="54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4357694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 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428625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endParaRPr lang="ru-RU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42913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x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28625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428625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35769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НОК</a:t>
            </a:r>
            <a:endParaRPr lang="ru-RU" sz="4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4.  Находим соотношения между атомами элементов («индексы»). Для этого: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42844" y="1785926"/>
            <a:ext cx="8501122" cy="1143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Делим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на соответствующую валентность и получаем «индекс»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14282" y="4786322"/>
            <a:ext cx="8501122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Получаем формулу соединения кислорода с фосфором: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071810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Х  =  </a:t>
            </a:r>
            <a:r>
              <a:rPr lang="ru-RU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 : 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300037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(P)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92906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Y  = 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: 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= 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385762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(O)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593467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5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5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5400" b="1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600076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Оксид фосфора 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2340323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Химическая разминка.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68760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Анаграммы – это слова, в которых изменен порядок букв.</a:t>
            </a:r>
          </a:p>
          <a:p>
            <a:r>
              <a:rPr lang="ru-RU" sz="3200" b="1" dirty="0" smtClean="0"/>
              <a:t>Попробуйте разгадать некоторые из химических анаграмм.</a:t>
            </a:r>
          </a:p>
          <a:p>
            <a:r>
              <a:rPr lang="ru-RU" sz="4000" b="1" i="1" u="sng" dirty="0" smtClean="0"/>
              <a:t>Переставьте буквы в каждом слове и получите название ХЭ. Обратите внимание на подсказку.</a:t>
            </a:r>
            <a:endParaRPr lang="ru-RU" sz="4000" b="1" i="1" u="sn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Названия бинарных (из 2-х ХЭ) соединений.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738"/>
          <a:ext cx="8520461" cy="514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305"/>
                <a:gridCol w="4429156"/>
              </a:tblGrid>
              <a:tr h="73479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itchFamily="66" charset="0"/>
                        </a:rPr>
                        <a:t>Общая формула</a:t>
                      </a:r>
                      <a:endParaRPr lang="ru-R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Comic Sans MS" pitchFamily="66" charset="0"/>
                        </a:rPr>
                        <a:t>   названия</a:t>
                      </a:r>
                      <a:endParaRPr lang="ru-R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O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r>
                        <a:rPr lang="en-US" sz="4000" b="1" dirty="0" smtClean="0">
                          <a:latin typeface="+mj-lt"/>
                        </a:rPr>
                        <a:t>,</a:t>
                      </a:r>
                      <a:r>
                        <a:rPr lang="en-US" sz="4000" b="1" baseline="0" dirty="0" smtClean="0">
                          <a:latin typeface="+mj-lt"/>
                        </a:rPr>
                        <a:t>  </a:t>
                      </a:r>
                      <a:r>
                        <a:rPr lang="en-US" sz="4000" b="1" baseline="0" dirty="0" err="1" smtClean="0">
                          <a:latin typeface="+mj-lt"/>
                        </a:rPr>
                        <a:t>He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O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окс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B050"/>
                          </a:solidFill>
                          <a:latin typeface="+mj-lt"/>
                        </a:rPr>
                        <a:t>Cl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хлор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+mj-lt"/>
                        </a:rPr>
                        <a:t>S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сульф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N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нитр</a:t>
                      </a:r>
                      <a:r>
                        <a:rPr lang="ru-RU" sz="4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4000" b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4000" b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бром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+mj-lt"/>
                        </a:rPr>
                        <a:t>H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гидр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dirty="0" smtClean="0"/>
              <a:t>Творческая работа.</a:t>
            </a:r>
            <a:endParaRPr lang="ru-RU" dirty="0"/>
          </a:p>
        </p:txBody>
      </p:sp>
      <p:pic>
        <p:nvPicPr>
          <p:cNvPr id="3" name="Рисунок 2" descr="Waterf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142984"/>
            <a:ext cx="3929058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928670"/>
            <a:ext cx="8858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latin typeface="Arial" pitchFamily="34" charset="0"/>
                <a:cs typeface="Arial" pitchFamily="34" charset="0"/>
              </a:rPr>
              <a:t>Задание: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Составить формулу соединения  </a:t>
            </a:r>
            <a:r>
              <a:rPr lang="ru-RU" sz="5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хлора и цинка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и собрать </a:t>
            </a:r>
            <a:r>
              <a:rPr lang="ru-RU" sz="5400" b="1" i="1" u="sng" dirty="0" smtClean="0">
                <a:latin typeface="Arial" pitchFamily="34" charset="0"/>
                <a:cs typeface="Arial" pitchFamily="34" charset="0"/>
              </a:rPr>
              <a:t>модель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данной молекулы.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0063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– Zn -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20" y="5786454"/>
            <a:ext cx="857256" cy="714380"/>
          </a:xfrm>
          <a:prstGeom prst="ellipse">
            <a:avLst/>
          </a:prstGeom>
          <a:solidFill>
            <a:schemeClr val="tx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142976" y="6072206"/>
            <a:ext cx="857256" cy="142876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32" y="5786454"/>
            <a:ext cx="857256" cy="714380"/>
          </a:xfrm>
          <a:prstGeom prst="ellipse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5786454"/>
            <a:ext cx="857256" cy="714380"/>
          </a:xfrm>
          <a:prstGeom prst="ellipse">
            <a:avLst/>
          </a:prstGeom>
          <a:solidFill>
            <a:schemeClr val="tx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2857488" y="6072206"/>
            <a:ext cx="914400" cy="158876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1. Составить формулы следующих соединений:</a:t>
            </a:r>
          </a:p>
          <a:p>
            <a:r>
              <a:rPr lang="ru-RU" sz="5400" b="1" i="1" u="sng" dirty="0" smtClean="0">
                <a:latin typeface="Arial" pitchFamily="34" charset="0"/>
                <a:cs typeface="Arial" pitchFamily="34" charset="0"/>
              </a:rPr>
              <a:t>1 группа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калия и йода</a:t>
            </a:r>
          </a:p>
          <a:p>
            <a:r>
              <a:rPr lang="ru-RU" sz="5400" b="1" i="1" u="sng" dirty="0" smtClean="0">
                <a:latin typeface="Arial" pitchFamily="34" charset="0"/>
                <a:cs typeface="Arial" pitchFamily="34" charset="0"/>
              </a:rPr>
              <a:t>2 группа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меди (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II) 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кислорода.</a:t>
            </a:r>
          </a:p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2.     Собрать модели  данных молекул.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28601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786050" y="642918"/>
            <a:ext cx="6143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Comic Sans MS" pitchFamily="66" charset="0"/>
              </a:rPr>
              <a:t>«Все оттенки смысла</a:t>
            </a:r>
          </a:p>
          <a:p>
            <a:r>
              <a:rPr lang="ru-RU" sz="6000" b="1" i="1" dirty="0" smtClean="0">
                <a:latin typeface="Comic Sans MS" pitchFamily="66" charset="0"/>
              </a:rPr>
              <a:t>Умное число передает»</a:t>
            </a:r>
            <a:endParaRPr lang="ru-RU" sz="60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pic>
        <p:nvPicPr>
          <p:cNvPr id="3" name="Рисунок 2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4282" y="1071546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§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стр.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ОК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Разноуровневые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задания:  </a:t>
            </a:r>
          </a:p>
          <a:p>
            <a:pPr marL="914400" indent="-914400">
              <a:buAutoNum type="arabicParenR"/>
            </a:pPr>
            <a:r>
              <a:rPr lang="ru-RU" sz="4800" b="1" u="sng" dirty="0" smtClean="0">
                <a:latin typeface="Arial" pitchFamily="34" charset="0"/>
                <a:cs typeface="Arial" pitchFamily="34" charset="0"/>
              </a:rPr>
              <a:t>уровень  А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стр.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arenR" startAt="2"/>
            </a:pPr>
            <a:r>
              <a:rPr lang="ru-RU" sz="4800" b="1" u="sng" dirty="0" smtClean="0">
                <a:latin typeface="Arial" pitchFamily="34" charset="0"/>
                <a:cs typeface="Arial" pitchFamily="34" charset="0"/>
              </a:rPr>
              <a:t>Уровень  Б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1(а), ? 2  стр. 37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(задания: синий круг)</a:t>
            </a:r>
          </a:p>
          <a:p>
            <a:pPr marL="914400" indent="-914400">
              <a:buAutoNum type="arabicParenR" startAt="2"/>
            </a:pPr>
            <a:r>
              <a:rPr lang="ru-RU" sz="4800" b="1" u="sng" dirty="0" smtClean="0">
                <a:latin typeface="Arial" pitchFamily="34" charset="0"/>
                <a:cs typeface="Arial" pitchFamily="34" charset="0"/>
              </a:rPr>
              <a:t>Уровень С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:      карточки с творческим заданием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Выписать формулы оксидов из лепестков цветка.</a:t>
            </a:r>
            <a:r>
              <a:rPr sz="28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Проверить: верно ли составлены формулы этих оксидов.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апля 3"/>
          <p:cNvSpPr/>
          <p:nvPr/>
        </p:nvSpPr>
        <p:spPr>
          <a:xfrm rot="2687647">
            <a:off x="1009745" y="2987464"/>
            <a:ext cx="1155922" cy="909321"/>
          </a:xfrm>
          <a:prstGeom prst="teardrop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rot="4517921">
            <a:off x="1188389" y="2045318"/>
            <a:ext cx="1138948" cy="972572"/>
          </a:xfrm>
          <a:prstGeom prst="teardrop">
            <a:avLst>
              <a:gd name="adj" fmla="val 97313"/>
            </a:avLst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11446277">
            <a:off x="3081652" y="2036287"/>
            <a:ext cx="1051870" cy="969071"/>
          </a:xfrm>
          <a:prstGeom prst="teardrop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7" name="Капля 6"/>
          <p:cNvSpPr/>
          <p:nvPr/>
        </p:nvSpPr>
        <p:spPr>
          <a:xfrm rot="13952713">
            <a:off x="3216977" y="2895308"/>
            <a:ext cx="958094" cy="1018691"/>
          </a:xfrm>
          <a:prstGeom prst="teardrop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8265558">
            <a:off x="2107822" y="1542412"/>
            <a:ext cx="1138948" cy="972572"/>
          </a:xfrm>
          <a:prstGeom prst="teardrop">
            <a:avLst>
              <a:gd name="adj" fmla="val 97313"/>
            </a:avLst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71670" y="2500306"/>
            <a:ext cx="1214446" cy="121444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олна 9"/>
          <p:cNvSpPr/>
          <p:nvPr/>
        </p:nvSpPr>
        <p:spPr>
          <a:xfrm rot="15986869">
            <a:off x="1291422" y="5092558"/>
            <a:ext cx="2996815" cy="250993"/>
          </a:xfrm>
          <a:prstGeom prst="wave">
            <a:avLst>
              <a:gd name="adj1" fmla="val 12500"/>
              <a:gd name="adj2" fmla="val -51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19043459">
            <a:off x="1211398" y="4322204"/>
            <a:ext cx="1055769" cy="1522540"/>
          </a:xfrm>
          <a:prstGeom prst="moon">
            <a:avLst/>
          </a:prstGeom>
          <a:solidFill>
            <a:srgbClr val="2CF486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2203037">
            <a:off x="3293223" y="4450179"/>
            <a:ext cx="1182058" cy="1720387"/>
          </a:xfrm>
          <a:prstGeom prst="moon">
            <a:avLst/>
          </a:prstGeom>
          <a:solidFill>
            <a:srgbClr val="2CF486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85984" y="178592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HCl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221455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221455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321468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307181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FeBr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2</a:t>
            </a:r>
            <a:endParaRPr lang="ru-RU" sz="2800" b="1" baseline="-25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278605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2800" b="1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3660255">
            <a:off x="913864" y="509329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800" b="1" baseline="-25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baseline="-25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2800" b="1" baseline="-25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8938405">
            <a:off x="3489893" y="518624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="1" baseline="-25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baseline="-25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2800" b="1" baseline="-25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6314" y="1500174"/>
            <a:ext cx="39290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Из середины цветка и листьев выписать оксиды и составить их формулы.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r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8072494" cy="664371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Comic Sans MS" pitchFamily="66" charset="0"/>
              </a:rPr>
              <a:t>   Спасибо за внимание!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000504"/>
            <a:ext cx="8572528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1"/>
            <a:r>
              <a:rPr lang="ru-RU" sz="8000" b="1" dirty="0" smtClean="0">
                <a:latin typeface="Comic Sans MS" pitchFamily="66" charset="0"/>
              </a:rPr>
              <a:t>Вы- молодцы!</a:t>
            </a:r>
            <a:endParaRPr lang="ru-RU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</a:t>
            </a:r>
            <a:r>
              <a:rPr lang="ru-RU" dirty="0" smtClean="0"/>
              <a:t>урока: </a:t>
            </a:r>
            <a:r>
              <a:rPr lang="ru-RU" sz="4900" b="1" dirty="0" smtClean="0"/>
              <a:t>«Совершенствование умений  составлять формулы по валентности»</a:t>
            </a:r>
            <a:endParaRPr lang="ru-RU" sz="4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21468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/>
              <a:t>Цель: </a:t>
            </a:r>
            <a:endParaRPr lang="ru-RU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3357562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Закрепить умения составлять формулы бинарных соединений.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H</a:t>
            </a:r>
            <a:r>
              <a:rPr lang="en-US" sz="4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S,    Li</a:t>
            </a:r>
            <a:r>
              <a:rPr lang="en-US" sz="4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O,   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RbH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 CrO</a:t>
            </a:r>
            <a:r>
              <a:rPr lang="en-US" sz="4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="1" baseline="-25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Готовые  формулы: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71546"/>
            <a:ext cx="9001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Указан количественный (число атомов «индексы») и качественный состав (знаки ХЭ)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14620"/>
            <a:ext cx="8715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Определить только валентность</a:t>
            </a:r>
            <a:endParaRPr lang="ru-RU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57628"/>
            <a:ext cx="8929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 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Rb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 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861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Составить формулу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4344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Определить валентность;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Указать качественный (правильно расставить ХЭ) и количественный состав (расставить число атомов ХЭ «индексы»)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8929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Натрия и серы;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Фосфора и кальция;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Серы и алюминия;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Кислорода и кремния;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Кислорода и азота;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Брома и кремния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4876" y="1"/>
            <a:ext cx="44291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главная составная часть многих звезд, валентность постоянная и равна  </a:t>
            </a:r>
            <a:r>
              <a:rPr lang="en-US" sz="4000" b="1" dirty="0" smtClean="0">
                <a:latin typeface="Comic Sans MS" pitchFamily="66" charset="0"/>
              </a:rPr>
              <a:t>I</a:t>
            </a:r>
            <a:endParaRPr lang="ru-RU" sz="4000" b="1" dirty="0">
              <a:latin typeface="Comic Sans MS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357166"/>
          <a:ext cx="5214942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00562" y="4000504"/>
            <a:ext cx="4429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Входит в состав поваренной соли Неметалл, высшая валентность 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VII</a:t>
            </a:r>
            <a:endParaRPr lang="ru-RU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Тренажер  у доски  1 + 1 ученик по цепочке: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1.  K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хО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y, 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4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4318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2.P</a:t>
            </a:r>
            <a:r>
              <a:rPr lang="en-US" sz="40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00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Cr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86256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4351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5.Ca</a:t>
            </a:r>
            <a:r>
              <a:rPr lang="en-US" sz="4000" b="1" baseline="-25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0076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Cu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baseline="-25000" dirty="0" err="1" smtClean="0"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Тренажер </a:t>
            </a:r>
            <a:r>
              <a:rPr lang="ru-RU" sz="4000" b="1" i="1" u="sng" dirty="0" smtClean="0">
                <a:latin typeface="Arial" pitchFamily="34" charset="0"/>
                <a:cs typeface="Arial" pitchFamily="34" charset="0"/>
              </a:rPr>
              <a:t>на дом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, кто не справился:</a:t>
            </a:r>
          </a:p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000" b="1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4857752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72066" y="214290"/>
            <a:ext cx="407193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Веществом, состоящим из атомов этого элемента, была намазана шерсть собаки </a:t>
            </a:r>
            <a:r>
              <a:rPr lang="ru-RU" sz="3600" b="1" dirty="0" err="1" smtClean="0">
                <a:latin typeface="Comic Sans MS" pitchFamily="66" charset="0"/>
              </a:rPr>
              <a:t>Баскервилей</a:t>
            </a:r>
            <a:r>
              <a:rPr lang="ru-RU" sz="3600" b="1" dirty="0" smtClean="0">
                <a:latin typeface="Comic Sans MS" pitchFamily="66" charset="0"/>
              </a:rPr>
              <a:t>, и этот элемент неметалл, его низшая валентность     </a:t>
            </a:r>
            <a:r>
              <a:rPr lang="en-US" sz="3600" b="1" dirty="0" smtClean="0">
                <a:latin typeface="Comic Sans MS" pitchFamily="66" charset="0"/>
              </a:rPr>
              <a:t>III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42852"/>
          <a:ext cx="4572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86314" y="357166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Без этого металла наши кости были бы непрочными и хрупкими, валентность постоянная  </a:t>
            </a:r>
            <a:r>
              <a:rPr lang="en-US" sz="3200" b="1" dirty="0" smtClean="0">
                <a:latin typeface="Comic Sans MS" pitchFamily="66" charset="0"/>
              </a:rPr>
              <a:t>II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4429132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4214818"/>
            <a:ext cx="45005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В медицинском градуснике, его валентность переменная  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I, II</a:t>
            </a:r>
            <a:endParaRPr lang="ru-RU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142852"/>
          <a:ext cx="4857784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86380" y="214290"/>
            <a:ext cx="38576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Этот элемент называют крылатым металлом, валентность постоянная  </a:t>
            </a:r>
            <a:r>
              <a:rPr lang="en-US" sz="3600" b="1" dirty="0" smtClean="0">
                <a:latin typeface="Comic Sans MS" pitchFamily="66" charset="0"/>
              </a:rPr>
              <a:t>III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Вывод.   </a:t>
            </a:r>
            <a:r>
              <a:rPr lang="ru-RU" b="1" i="1" dirty="0" smtClean="0"/>
              <a:t>Закончить предложения: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1. Все ХЭ делятся на …..  И  …..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571744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2. Различают виды валентности ХЭ</a:t>
            </a:r>
          </a:p>
          <a:p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?             ?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        ?           ?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6786578" y="3143248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5393537" y="3178967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429520" y="4214818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858016" y="421481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158" y="521495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3. ХЭ имеют различное нахождение в …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128586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мет</a:t>
            </a:r>
            <a:endParaRPr lang="ru-RU" sz="28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6578" y="135729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немет</a:t>
            </a:r>
            <a:endParaRPr lang="ru-RU" sz="28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3571876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Постоянная                переменная</a:t>
            </a:r>
          </a:p>
          <a:p>
            <a:endParaRPr lang="ru-RU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  высшая       низшая</a:t>
            </a:r>
            <a:endParaRPr lang="ru-RU" sz="2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585789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природе</a:t>
            </a:r>
            <a:endParaRPr lang="ru-RU" sz="28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3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-357214"/>
            <a:ext cx="8429684" cy="642939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57224" y="1357298"/>
            <a:ext cx="76438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Comic Sans MS" pitchFamily="66" charset="0"/>
              </a:rPr>
              <a:t>Если вы легко разгадали слова – </a:t>
            </a:r>
            <a:r>
              <a:rPr lang="ru-RU" sz="4400" b="1" dirty="0" err="1" smtClean="0">
                <a:latin typeface="Comic Sans MS" pitchFamily="66" charset="0"/>
              </a:rPr>
              <a:t>анаграммы,и</a:t>
            </a:r>
            <a:r>
              <a:rPr lang="ru-RU" sz="4400" b="1" dirty="0" smtClean="0">
                <a:latin typeface="Comic Sans MS" pitchFamily="66" charset="0"/>
              </a:rPr>
              <a:t> подвели итог,</a:t>
            </a:r>
          </a:p>
          <a:p>
            <a:r>
              <a:rPr lang="ru-RU" sz="4400" b="1" dirty="0" smtClean="0">
                <a:latin typeface="Comic Sans MS" pitchFamily="66" charset="0"/>
              </a:rPr>
              <a:t>Скажите себе:</a:t>
            </a:r>
          </a:p>
          <a:p>
            <a:endParaRPr lang="ru-RU" sz="4400" b="1" dirty="0" smtClean="0">
              <a:latin typeface="Comic Sans MS" pitchFamily="66" charset="0"/>
            </a:endParaRPr>
          </a:p>
          <a:p>
            <a:r>
              <a:rPr lang="ru-RU" sz="4400" b="1" dirty="0" smtClean="0">
                <a:latin typeface="Comic Sans MS" pitchFamily="66" charset="0"/>
              </a:rPr>
              <a:t>«Я – молодец!!»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к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7620000" cy="5715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1214414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71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Другого ничего в природе нет,</a:t>
            </a:r>
          </a:p>
          <a:p>
            <a:r>
              <a:rPr lang="ru-RU" sz="4400" b="1" i="1" dirty="0" smtClean="0"/>
              <a:t>Ни здесь, ни там, в космических глубинах.</a:t>
            </a:r>
          </a:p>
          <a:p>
            <a:r>
              <a:rPr lang="ru-RU" sz="4400" b="1" i="1" dirty="0" smtClean="0"/>
              <a:t>Все от песчинок малых до планет</a:t>
            </a:r>
          </a:p>
          <a:p>
            <a:r>
              <a:rPr lang="ru-RU" sz="4400" b="1" i="1" dirty="0" smtClean="0"/>
              <a:t>Из элементов состоит единых.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72396" y="714356"/>
            <a:ext cx="986809" cy="61436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 чем говорят эти строки?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1406</TotalTime>
  <Words>1032</Words>
  <Application>Microsoft Office PowerPoint</Application>
  <PresentationFormat>Экран (4:3)</PresentationFormat>
  <Paragraphs>223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Бумажная</vt:lpstr>
      <vt:lpstr>Презентация PowerPoint</vt:lpstr>
      <vt:lpstr>Химическая разминка. 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Вывод.   Закончить предложения:</vt:lpstr>
      <vt:lpstr>Презентация PowerPoint</vt:lpstr>
      <vt:lpstr>Презентация PowerPoint</vt:lpstr>
      <vt:lpstr>Презентация PowerPoint</vt:lpstr>
      <vt:lpstr>Тема урока: «Составление формул по валентности»</vt:lpstr>
      <vt:lpstr>Основные  правида   при составлении формул:</vt:lpstr>
      <vt:lpstr>Правило  №  2</vt:lpstr>
      <vt:lpstr>Правило  №   3</vt:lpstr>
      <vt:lpstr>Правило  №  4</vt:lpstr>
      <vt:lpstr>Алгоритм №  2 «Составление формул по валентности»</vt:lpstr>
      <vt:lpstr>Презентация PowerPoint</vt:lpstr>
      <vt:lpstr>Презентация PowerPoint</vt:lpstr>
      <vt:lpstr>Презентация PowerPoint</vt:lpstr>
      <vt:lpstr>Названия бинарных (из 2-х ХЭ) соединений.</vt:lpstr>
      <vt:lpstr>Творческая работа.</vt:lpstr>
      <vt:lpstr>Презентация PowerPoint</vt:lpstr>
      <vt:lpstr>Презентация PowerPoint</vt:lpstr>
      <vt:lpstr>Домашнее задание:</vt:lpstr>
      <vt:lpstr>Выписать формулы оксидов из лепестков цветка. Проверить: верно ли составлены формулы этих оксидов.</vt:lpstr>
      <vt:lpstr>Презентация PowerPoint</vt:lpstr>
      <vt:lpstr>Тема урока: «Совершенствование умений  составлять формулы по валентности»</vt:lpstr>
      <vt:lpstr>Презентация PowerPoint</vt:lpstr>
      <vt:lpstr>Презентация PowerPoint</vt:lpstr>
      <vt:lpstr>Тренажер  у доски  1 + 1 ученик по цепочке: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134</cp:revision>
  <dcterms:created xsi:type="dcterms:W3CDTF">2009-10-08T16:42:36Z</dcterms:created>
  <dcterms:modified xsi:type="dcterms:W3CDTF">2014-10-19T12:49:15Z</dcterms:modified>
</cp:coreProperties>
</file>