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attachments-blog.tut.by/61414/files/2012/10/08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215470" cy="7072338"/>
          </a:xfrm>
          <a:prstGeom prst="rect">
            <a:avLst/>
          </a:prstGeom>
          <a:noFill/>
        </p:spPr>
      </p:pic>
      <p:sp>
        <p:nvSpPr>
          <p:cNvPr id="80" name="Куб 79"/>
          <p:cNvSpPr/>
          <p:nvPr/>
        </p:nvSpPr>
        <p:spPr>
          <a:xfrm>
            <a:off x="2500298" y="142873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Л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81" name="Куб 80"/>
          <p:cNvSpPr/>
          <p:nvPr/>
        </p:nvSpPr>
        <p:spPr>
          <a:xfrm>
            <a:off x="3000364" y="142873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И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82" name="Куб 81"/>
          <p:cNvSpPr/>
          <p:nvPr/>
        </p:nvSpPr>
        <p:spPr>
          <a:xfrm>
            <a:off x="3500430" y="142873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Р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83" name="Куб 82"/>
          <p:cNvSpPr/>
          <p:nvPr/>
        </p:nvSpPr>
        <p:spPr>
          <a:xfrm>
            <a:off x="4000496" y="142873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И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85" name="Куб 84"/>
          <p:cNvSpPr/>
          <p:nvPr/>
        </p:nvSpPr>
        <p:spPr>
          <a:xfrm>
            <a:off x="1500166" y="107154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М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9" name="Куб 38"/>
          <p:cNvSpPr/>
          <p:nvPr/>
        </p:nvSpPr>
        <p:spPr>
          <a:xfrm>
            <a:off x="3000364" y="464344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И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0" name="Куб 39"/>
          <p:cNvSpPr/>
          <p:nvPr/>
        </p:nvSpPr>
        <p:spPr>
          <a:xfrm>
            <a:off x="3500430" y="464344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Д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1" name="Куб 40"/>
          <p:cNvSpPr/>
          <p:nvPr/>
        </p:nvSpPr>
        <p:spPr>
          <a:xfrm>
            <a:off x="4000496" y="464344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Е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23" name="Куб 22"/>
          <p:cNvSpPr/>
          <p:nvPr/>
        </p:nvSpPr>
        <p:spPr>
          <a:xfrm>
            <a:off x="4500562" y="1428736"/>
            <a:ext cx="642942" cy="50177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К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4" name="Куб 13"/>
          <p:cNvSpPr/>
          <p:nvPr/>
        </p:nvSpPr>
        <p:spPr>
          <a:xfrm>
            <a:off x="4500562" y="4643446"/>
            <a:ext cx="642942" cy="50177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Я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3" name="Куб 32"/>
          <p:cNvSpPr/>
          <p:nvPr/>
        </p:nvSpPr>
        <p:spPr>
          <a:xfrm>
            <a:off x="2000232" y="428625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Д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4" name="Куб 33"/>
          <p:cNvSpPr/>
          <p:nvPr/>
        </p:nvSpPr>
        <p:spPr>
          <a:xfrm>
            <a:off x="2500298" y="428625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А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5" name="Куб 34"/>
          <p:cNvSpPr/>
          <p:nvPr/>
        </p:nvSpPr>
        <p:spPr>
          <a:xfrm>
            <a:off x="3000364" y="428625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К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6" name="Куб 35"/>
          <p:cNvSpPr/>
          <p:nvPr/>
        </p:nvSpPr>
        <p:spPr>
          <a:xfrm>
            <a:off x="3500430" y="428625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Т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7" name="Куб 36"/>
          <p:cNvSpPr/>
          <p:nvPr/>
        </p:nvSpPr>
        <p:spPr>
          <a:xfrm>
            <a:off x="4000496" y="428625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И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5" name="Куб 14"/>
          <p:cNvSpPr/>
          <p:nvPr/>
        </p:nvSpPr>
        <p:spPr>
          <a:xfrm>
            <a:off x="4500562" y="4286256"/>
            <a:ext cx="642942" cy="50177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Л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8" name="Куб 37"/>
          <p:cNvSpPr/>
          <p:nvPr/>
        </p:nvSpPr>
        <p:spPr>
          <a:xfrm>
            <a:off x="5000628" y="428625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Ь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29" name="Куб 28"/>
          <p:cNvSpPr/>
          <p:nvPr/>
        </p:nvSpPr>
        <p:spPr>
          <a:xfrm>
            <a:off x="2500298" y="392906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Г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0" name="Куб 29"/>
          <p:cNvSpPr/>
          <p:nvPr/>
        </p:nvSpPr>
        <p:spPr>
          <a:xfrm>
            <a:off x="3000364" y="392906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Р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1" name="Куб 30"/>
          <p:cNvSpPr/>
          <p:nvPr/>
        </p:nvSpPr>
        <p:spPr>
          <a:xfrm>
            <a:off x="3500430" y="392906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О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2" name="Куб 31"/>
          <p:cNvSpPr/>
          <p:nvPr/>
        </p:nvSpPr>
        <p:spPr>
          <a:xfrm>
            <a:off x="4000496" y="392906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Т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4500562" y="3929066"/>
            <a:ext cx="642942" cy="50177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Е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28" name="Куб 27"/>
          <p:cNvSpPr/>
          <p:nvPr/>
        </p:nvSpPr>
        <p:spPr>
          <a:xfrm>
            <a:off x="5000628" y="392906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С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27" name="Куб 26"/>
          <p:cNvSpPr/>
          <p:nvPr/>
        </p:nvSpPr>
        <p:spPr>
          <a:xfrm>
            <a:off x="5500694" y="3927360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К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9" name="Куб 48"/>
          <p:cNvSpPr/>
          <p:nvPr/>
        </p:nvSpPr>
        <p:spPr>
          <a:xfrm>
            <a:off x="2500298" y="357187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А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50" name="Куб 49"/>
          <p:cNvSpPr/>
          <p:nvPr/>
        </p:nvSpPr>
        <p:spPr>
          <a:xfrm>
            <a:off x="3000364" y="357187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Н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51" name="Куб 50"/>
          <p:cNvSpPr/>
          <p:nvPr/>
        </p:nvSpPr>
        <p:spPr>
          <a:xfrm>
            <a:off x="3500430" y="357187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Т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52" name="Куб 51"/>
          <p:cNvSpPr/>
          <p:nvPr/>
        </p:nvSpPr>
        <p:spPr>
          <a:xfrm>
            <a:off x="4000496" y="357187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И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7" name="Куб 16"/>
          <p:cNvSpPr/>
          <p:nvPr/>
        </p:nvSpPr>
        <p:spPr>
          <a:xfrm>
            <a:off x="4500562" y="3571876"/>
            <a:ext cx="642942" cy="50177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Т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8" name="Куб 47"/>
          <p:cNvSpPr/>
          <p:nvPr/>
        </p:nvSpPr>
        <p:spPr>
          <a:xfrm>
            <a:off x="5000628" y="357187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Е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7" name="Куб 46"/>
          <p:cNvSpPr/>
          <p:nvPr/>
        </p:nvSpPr>
        <p:spPr>
          <a:xfrm>
            <a:off x="5500694" y="357187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З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6" name="Куб 45"/>
          <p:cNvSpPr/>
          <p:nvPr/>
        </p:nvSpPr>
        <p:spPr>
          <a:xfrm>
            <a:off x="6000760" y="357187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А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26" name="Куб 25"/>
          <p:cNvSpPr/>
          <p:nvPr/>
        </p:nvSpPr>
        <p:spPr>
          <a:xfrm>
            <a:off x="3000364" y="321468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М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4" name="Куб 43"/>
          <p:cNvSpPr/>
          <p:nvPr/>
        </p:nvSpPr>
        <p:spPr>
          <a:xfrm>
            <a:off x="3500430" y="321468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Е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5" name="Куб 44"/>
          <p:cNvSpPr/>
          <p:nvPr/>
        </p:nvSpPr>
        <p:spPr>
          <a:xfrm>
            <a:off x="4000496" y="321468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Т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8" name="Куб 17"/>
          <p:cNvSpPr/>
          <p:nvPr/>
        </p:nvSpPr>
        <p:spPr>
          <a:xfrm>
            <a:off x="4500562" y="3214686"/>
            <a:ext cx="642942" cy="50177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А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57" name="Куб 56"/>
          <p:cNvSpPr/>
          <p:nvPr/>
        </p:nvSpPr>
        <p:spPr>
          <a:xfrm>
            <a:off x="2000232" y="285749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И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58" name="Куб 57"/>
          <p:cNvSpPr/>
          <p:nvPr/>
        </p:nvSpPr>
        <p:spPr>
          <a:xfrm>
            <a:off x="2500298" y="285749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Н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59" name="Куб 58"/>
          <p:cNvSpPr/>
          <p:nvPr/>
        </p:nvSpPr>
        <p:spPr>
          <a:xfrm>
            <a:off x="3000364" y="285749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В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60" name="Куб 59"/>
          <p:cNvSpPr/>
          <p:nvPr/>
        </p:nvSpPr>
        <p:spPr>
          <a:xfrm>
            <a:off x="3500430" y="285749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Е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61" name="Куб 60"/>
          <p:cNvSpPr/>
          <p:nvPr/>
        </p:nvSpPr>
        <p:spPr>
          <a:xfrm>
            <a:off x="4000496" y="285749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Р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65" name="Куб 64"/>
          <p:cNvSpPr/>
          <p:nvPr/>
        </p:nvSpPr>
        <p:spPr>
          <a:xfrm>
            <a:off x="5000628" y="321468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Ф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64" name="Куб 63"/>
          <p:cNvSpPr/>
          <p:nvPr/>
        </p:nvSpPr>
        <p:spPr>
          <a:xfrm>
            <a:off x="5500694" y="321468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О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63" name="Куб 62"/>
          <p:cNvSpPr/>
          <p:nvPr/>
        </p:nvSpPr>
        <p:spPr>
          <a:xfrm>
            <a:off x="6000760" y="321468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Р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4500562" y="2857496"/>
            <a:ext cx="642942" cy="50177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С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56" name="Куб 55"/>
          <p:cNvSpPr/>
          <p:nvPr/>
        </p:nvSpPr>
        <p:spPr>
          <a:xfrm>
            <a:off x="5000628" y="285749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И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55" name="Куб 54"/>
          <p:cNvSpPr/>
          <p:nvPr/>
        </p:nvSpPr>
        <p:spPr>
          <a:xfrm>
            <a:off x="5500694" y="285749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Я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1" name="Куб 70"/>
          <p:cNvSpPr/>
          <p:nvPr/>
        </p:nvSpPr>
        <p:spPr>
          <a:xfrm>
            <a:off x="3500430" y="250030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Э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2" name="Куб 71"/>
          <p:cNvSpPr/>
          <p:nvPr/>
        </p:nvSpPr>
        <p:spPr>
          <a:xfrm>
            <a:off x="4000496" y="250030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20" name="Куб 19"/>
          <p:cNvSpPr/>
          <p:nvPr/>
        </p:nvSpPr>
        <p:spPr>
          <a:xfrm>
            <a:off x="4500562" y="2500306"/>
            <a:ext cx="642942" cy="50177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И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0" name="Куб 69"/>
          <p:cNvSpPr/>
          <p:nvPr/>
        </p:nvSpPr>
        <p:spPr>
          <a:xfrm>
            <a:off x="5000628" y="250030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Т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69" name="Куб 68"/>
          <p:cNvSpPr/>
          <p:nvPr/>
        </p:nvSpPr>
        <p:spPr>
          <a:xfrm>
            <a:off x="5500694" y="250030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Е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84" name="Куб 83"/>
          <p:cNvSpPr/>
          <p:nvPr/>
        </p:nvSpPr>
        <p:spPr>
          <a:xfrm>
            <a:off x="5000628" y="1427030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А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7" name="Куб 76"/>
          <p:cNvSpPr/>
          <p:nvPr/>
        </p:nvSpPr>
        <p:spPr>
          <a:xfrm>
            <a:off x="2000232" y="107154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Е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Куб 6"/>
          <p:cNvSpPr/>
          <p:nvPr/>
        </p:nvSpPr>
        <p:spPr>
          <a:xfrm>
            <a:off x="2000232" y="71435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С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86" name="Куб 85"/>
          <p:cNvSpPr/>
          <p:nvPr/>
        </p:nvSpPr>
        <p:spPr>
          <a:xfrm>
            <a:off x="2500298" y="107154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М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8" name="Куб 7"/>
          <p:cNvSpPr/>
          <p:nvPr/>
        </p:nvSpPr>
        <p:spPr>
          <a:xfrm>
            <a:off x="2500298" y="71435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Т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87" name="Куб 86"/>
          <p:cNvSpPr/>
          <p:nvPr/>
        </p:nvSpPr>
        <p:spPr>
          <a:xfrm>
            <a:off x="3000364" y="107154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У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9" name="Куб 8"/>
          <p:cNvSpPr/>
          <p:nvPr/>
        </p:nvSpPr>
        <p:spPr>
          <a:xfrm>
            <a:off x="3000364" y="71435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И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2" name="Куб 41"/>
          <p:cNvSpPr/>
          <p:nvPr/>
        </p:nvSpPr>
        <p:spPr>
          <a:xfrm>
            <a:off x="3500430" y="107154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А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0" name="Куб 9"/>
          <p:cNvSpPr/>
          <p:nvPr/>
        </p:nvSpPr>
        <p:spPr>
          <a:xfrm>
            <a:off x="3500430" y="71435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Л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3" name="Куб 42"/>
          <p:cNvSpPr/>
          <p:nvPr/>
        </p:nvSpPr>
        <p:spPr>
          <a:xfrm>
            <a:off x="4000496" y="107154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Р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24" name="Куб 23"/>
          <p:cNvSpPr/>
          <p:nvPr/>
        </p:nvSpPr>
        <p:spPr>
          <a:xfrm>
            <a:off x="4500562" y="1071546"/>
            <a:ext cx="642942" cy="50177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Ы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1" name="Куб 10"/>
          <p:cNvSpPr/>
          <p:nvPr/>
        </p:nvSpPr>
        <p:spPr>
          <a:xfrm>
            <a:off x="4000496" y="71435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И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25" name="Куб 24"/>
          <p:cNvSpPr/>
          <p:nvPr/>
        </p:nvSpPr>
        <p:spPr>
          <a:xfrm>
            <a:off x="4500562" y="714356"/>
            <a:ext cx="642942" cy="50177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З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6" name="Куб 5"/>
          <p:cNvSpPr/>
          <p:nvPr/>
        </p:nvSpPr>
        <p:spPr>
          <a:xfrm>
            <a:off x="5000628" y="71435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А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" name="Куб 3"/>
          <p:cNvSpPr/>
          <p:nvPr/>
        </p:nvSpPr>
        <p:spPr>
          <a:xfrm>
            <a:off x="5500694" y="71435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Ц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9" name="Куб 78"/>
          <p:cNvSpPr/>
          <p:nvPr/>
        </p:nvSpPr>
        <p:spPr>
          <a:xfrm>
            <a:off x="6000760" y="71435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И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8" name="Куб 77"/>
          <p:cNvSpPr/>
          <p:nvPr/>
        </p:nvSpPr>
        <p:spPr>
          <a:xfrm>
            <a:off x="6500826" y="71435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Я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21" name="Куб 20"/>
          <p:cNvSpPr/>
          <p:nvPr/>
        </p:nvSpPr>
        <p:spPr>
          <a:xfrm>
            <a:off x="4500562" y="357166"/>
            <a:ext cx="642942" cy="50177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Я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3" name="Куб 12"/>
          <p:cNvSpPr/>
          <p:nvPr/>
        </p:nvSpPr>
        <p:spPr>
          <a:xfrm>
            <a:off x="5000628" y="35716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М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2" name="Куб 11"/>
          <p:cNvSpPr/>
          <p:nvPr/>
        </p:nvSpPr>
        <p:spPr>
          <a:xfrm>
            <a:off x="5500694" y="35716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Б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99" name="Стрелка вправо 98"/>
          <p:cNvSpPr/>
          <p:nvPr/>
        </p:nvSpPr>
        <p:spPr>
          <a:xfrm>
            <a:off x="2571736" y="2071678"/>
            <a:ext cx="484632" cy="57148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5</a:t>
            </a:r>
            <a:endParaRPr lang="ru-RU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2" name="Куб 61"/>
          <p:cNvSpPr/>
          <p:nvPr/>
        </p:nvSpPr>
        <p:spPr>
          <a:xfrm>
            <a:off x="6500826" y="321468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А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01" name="Стрелка вправо 100"/>
          <p:cNvSpPr/>
          <p:nvPr/>
        </p:nvSpPr>
        <p:spPr>
          <a:xfrm>
            <a:off x="1857356" y="4786322"/>
            <a:ext cx="698946" cy="57148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12</a:t>
            </a:r>
            <a:endParaRPr lang="ru-RU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2" name="Стрелка вправо 101"/>
          <p:cNvSpPr/>
          <p:nvPr/>
        </p:nvSpPr>
        <p:spPr>
          <a:xfrm>
            <a:off x="928662" y="4357694"/>
            <a:ext cx="698946" cy="57148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11</a:t>
            </a:r>
            <a:endParaRPr lang="ru-RU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3" name="Стрелка вправо 102"/>
          <p:cNvSpPr/>
          <p:nvPr/>
        </p:nvSpPr>
        <p:spPr>
          <a:xfrm>
            <a:off x="1357290" y="3929066"/>
            <a:ext cx="698946" cy="57148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10</a:t>
            </a:r>
            <a:endParaRPr lang="ru-RU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4" name="Стрелка вправо 103"/>
          <p:cNvSpPr/>
          <p:nvPr/>
        </p:nvSpPr>
        <p:spPr>
          <a:xfrm>
            <a:off x="1142976" y="3571876"/>
            <a:ext cx="484632" cy="57148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9</a:t>
            </a:r>
            <a:endParaRPr lang="ru-RU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5" name="Стрелка вправо 104"/>
          <p:cNvSpPr/>
          <p:nvPr/>
        </p:nvSpPr>
        <p:spPr>
          <a:xfrm>
            <a:off x="1785918" y="3214686"/>
            <a:ext cx="484632" cy="57148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8</a:t>
            </a:r>
            <a:endParaRPr lang="ru-RU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6" name="Стрелка вправо 105"/>
          <p:cNvSpPr/>
          <p:nvPr/>
        </p:nvSpPr>
        <p:spPr>
          <a:xfrm>
            <a:off x="1142976" y="2857496"/>
            <a:ext cx="484632" cy="57148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7</a:t>
            </a:r>
            <a:endParaRPr lang="ru-RU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7" name="Стрелка вправо 106"/>
          <p:cNvSpPr/>
          <p:nvPr/>
        </p:nvSpPr>
        <p:spPr>
          <a:xfrm>
            <a:off x="2000232" y="2357430"/>
            <a:ext cx="484632" cy="57148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6</a:t>
            </a:r>
            <a:endParaRPr lang="ru-RU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8" name="Стрелка вправо 107"/>
          <p:cNvSpPr/>
          <p:nvPr/>
        </p:nvSpPr>
        <p:spPr>
          <a:xfrm>
            <a:off x="2357422" y="142852"/>
            <a:ext cx="484632" cy="57148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ru-RU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0" name="Стрелка вправо 109"/>
          <p:cNvSpPr/>
          <p:nvPr/>
        </p:nvSpPr>
        <p:spPr>
          <a:xfrm>
            <a:off x="1357290" y="1571612"/>
            <a:ext cx="484632" cy="57148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4</a:t>
            </a:r>
            <a:endParaRPr lang="ru-RU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1" name="Стрелка вправо 110"/>
          <p:cNvSpPr/>
          <p:nvPr/>
        </p:nvSpPr>
        <p:spPr>
          <a:xfrm>
            <a:off x="714348" y="1071546"/>
            <a:ext cx="484632" cy="57148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endParaRPr lang="ru-RU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2" name="Стрелка вправо 111"/>
          <p:cNvSpPr/>
          <p:nvPr/>
        </p:nvSpPr>
        <p:spPr>
          <a:xfrm>
            <a:off x="714348" y="571480"/>
            <a:ext cx="484632" cy="57148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ru-RU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8" name="Куб 67"/>
          <p:cNvSpPr/>
          <p:nvPr/>
        </p:nvSpPr>
        <p:spPr>
          <a:xfrm>
            <a:off x="6000760" y="250030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Т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66" name="Куб 65"/>
          <p:cNvSpPr/>
          <p:nvPr/>
        </p:nvSpPr>
        <p:spPr>
          <a:xfrm>
            <a:off x="3500430" y="214311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Г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67" name="Куб 66"/>
          <p:cNvSpPr/>
          <p:nvPr/>
        </p:nvSpPr>
        <p:spPr>
          <a:xfrm>
            <a:off x="4000496" y="214311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И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22" name="Куб 21"/>
          <p:cNvSpPr/>
          <p:nvPr/>
        </p:nvSpPr>
        <p:spPr>
          <a:xfrm>
            <a:off x="4500562" y="2143116"/>
            <a:ext cx="642942" cy="50177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54" name="Куб 53"/>
          <p:cNvSpPr/>
          <p:nvPr/>
        </p:nvSpPr>
        <p:spPr>
          <a:xfrm>
            <a:off x="5000628" y="214311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Е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53" name="Куб 52"/>
          <p:cNvSpPr/>
          <p:nvPr/>
        </p:nvSpPr>
        <p:spPr>
          <a:xfrm>
            <a:off x="5500694" y="214311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Р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6" name="Куб 75"/>
          <p:cNvSpPr/>
          <p:nvPr/>
        </p:nvSpPr>
        <p:spPr>
          <a:xfrm>
            <a:off x="6000760" y="214311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Б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5" name="Куб 74"/>
          <p:cNvSpPr/>
          <p:nvPr/>
        </p:nvSpPr>
        <p:spPr>
          <a:xfrm>
            <a:off x="6500826" y="214311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О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4" name="Куб 73"/>
          <p:cNvSpPr/>
          <p:nvPr/>
        </p:nvSpPr>
        <p:spPr>
          <a:xfrm>
            <a:off x="7000892" y="214311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Л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3" name="Куб 72"/>
          <p:cNvSpPr/>
          <p:nvPr/>
        </p:nvSpPr>
        <p:spPr>
          <a:xfrm>
            <a:off x="7500958" y="2143116"/>
            <a:ext cx="642942" cy="50177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А</a:t>
            </a:r>
            <a:endParaRPr lang="ru-RU" sz="28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1030" name="Picture 6" descr="http://for-to4ka.ru/wp-content/uploads/2013/03/knizhki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7000" contrast="-1000"/>
          </a:blip>
          <a:srcRect/>
          <a:stretch>
            <a:fillRect/>
          </a:stretch>
        </p:blipFill>
        <p:spPr bwMode="auto">
          <a:xfrm>
            <a:off x="0" y="5286388"/>
            <a:ext cx="2135588" cy="1571612"/>
          </a:xfrm>
          <a:prstGeom prst="rect">
            <a:avLst/>
          </a:prstGeom>
          <a:noFill/>
        </p:spPr>
      </p:pic>
      <p:sp>
        <p:nvSpPr>
          <p:cNvPr id="114" name="TextBox 113"/>
          <p:cNvSpPr txBox="1"/>
          <p:nvPr/>
        </p:nvSpPr>
        <p:spPr>
          <a:xfrm>
            <a:off x="857224" y="5357826"/>
            <a:ext cx="7858180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Двусложный размер стиха с ударением на втором слоге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14348" y="5429264"/>
            <a:ext cx="7929618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Сознательная имитация автором чьего-либо чужого стиля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85786" y="5357826"/>
            <a:ext cx="8001056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Воспоминания автора о реальных событиях, участником которых он был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857224" y="5429264"/>
            <a:ext cx="8072494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Один из родов литературы, в основании которого лежит образ-переживание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857224" y="5357826"/>
            <a:ext cx="8061461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Преувеличение либо всего явления, либо его деталей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928662" y="5429264"/>
            <a:ext cx="7929618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Определение </a:t>
            </a:r>
            <a:r>
              <a:rPr lang="ru-RU" sz="2400" b="1" dirty="0" smtClean="0">
                <a:latin typeface="Arial Black" pitchFamily="34" charset="0"/>
              </a:rPr>
              <a:t>при слове, влияющее на его выразительность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857224" y="5357826"/>
            <a:ext cx="8001056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Нарушение обычного порядка слов в предложении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857224" y="5429264"/>
            <a:ext cx="7929618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Вид </a:t>
            </a:r>
            <a:r>
              <a:rPr lang="ru-RU" sz="2400" b="1" dirty="0" smtClean="0">
                <a:latin typeface="Arial Black" pitchFamily="34" charset="0"/>
              </a:rPr>
              <a:t>тропа </a:t>
            </a:r>
            <a:r>
              <a:rPr lang="ru-RU" sz="2400" b="1" dirty="0" smtClean="0">
                <a:latin typeface="Arial Black" pitchFamily="34" charset="0"/>
              </a:rPr>
              <a:t>, </a:t>
            </a:r>
            <a:r>
              <a:rPr lang="ru-RU" sz="2400" b="1" dirty="0" smtClean="0">
                <a:latin typeface="Arial Black" pitchFamily="34" charset="0"/>
              </a:rPr>
              <a:t>употребление слова в переносном значении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928662" y="5429264"/>
            <a:ext cx="7929618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Риторическое </a:t>
            </a:r>
            <a:r>
              <a:rPr lang="ru-RU" sz="2400" b="1" dirty="0" smtClean="0">
                <a:latin typeface="Arial Black" pitchFamily="34" charset="0"/>
              </a:rPr>
              <a:t>противопоставление, стилистическая фигура контраста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85786" y="5143512"/>
            <a:ext cx="8143932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Причудливое смешение в образе реального и фантастического, прекрасного и безобразного, трагического и комического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85786" y="5357826"/>
            <a:ext cx="7858180" cy="83099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Трехсложный размер стиха с ударением на первом слоге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85786" y="5357826"/>
            <a:ext cx="8072494" cy="120032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Главная мысль, обобщающая смысловое, образное, эмоциональное содержание произведения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1428728" y="785794"/>
            <a:ext cx="6715172" cy="33575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Совокупность форм и средств языка, система их использования, а также употребление приемов образной выразительности, тропов, характерные для творчества того или иного писателя</a:t>
            </a:r>
            <a:endParaRPr lang="ru-RU" sz="28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1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50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3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10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500"/>
                            </p:stCondLst>
                            <p:childTnLst>
                              <p:par>
                                <p:cTn id="1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000"/>
                            </p:stCondLst>
                            <p:childTnLst>
                              <p:par>
                                <p:cTn id="1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7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1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500"/>
                            </p:stCondLst>
                            <p:childTnLst>
                              <p:par>
                                <p:cTn id="2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500"/>
                            </p:stCondLst>
                            <p:childTnLst>
                              <p:par>
                                <p:cTn id="2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000"/>
                            </p:stCondLst>
                            <p:childTnLst>
                              <p:par>
                                <p:cTn id="2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0"/>
                            </p:stCondLst>
                            <p:childTnLst>
                              <p:par>
                                <p:cTn id="232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5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00"/>
                            </p:stCondLst>
                            <p:childTnLst>
                              <p:par>
                                <p:cTn id="2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00"/>
                            </p:stCondLst>
                            <p:childTnLst>
                              <p:par>
                                <p:cTn id="2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500"/>
                            </p:stCondLst>
                            <p:childTnLst>
                              <p:par>
                                <p:cTn id="2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2500"/>
                            </p:stCondLst>
                            <p:childTnLst>
                              <p:par>
                                <p:cTn id="2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3000"/>
                            </p:stCondLst>
                            <p:childTnLst>
                              <p:par>
                                <p:cTn id="275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8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5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500"/>
                            </p:stCondLst>
                            <p:childTnLst>
                              <p:par>
                                <p:cTn id="2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1000"/>
                            </p:stCondLst>
                            <p:childTnLst>
                              <p:par>
                                <p:cTn id="3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1500"/>
                            </p:stCondLst>
                            <p:childTnLst>
                              <p:par>
                                <p:cTn id="3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8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2000"/>
                            </p:stCondLst>
                            <p:childTnLst>
                              <p:par>
                                <p:cTn id="3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2500"/>
                            </p:stCondLst>
                            <p:childTnLst>
                              <p:par>
                                <p:cTn id="3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3000"/>
                            </p:stCondLst>
                            <p:childTnLst>
                              <p:par>
                                <p:cTn id="3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4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4000"/>
                            </p:stCondLst>
                            <p:childTnLst>
                              <p:par>
                                <p:cTn id="326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7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5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6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1000"/>
                            </p:stCondLst>
                            <p:childTnLst>
                              <p:par>
                                <p:cTn id="3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500"/>
                            </p:stCondLst>
                            <p:childTnLst>
                              <p:par>
                                <p:cTn id="3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2000"/>
                            </p:stCondLst>
                            <p:childTnLst>
                              <p:par>
                                <p:cTn id="3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2500"/>
                            </p:stCondLst>
                            <p:childTnLst>
                              <p:par>
                                <p:cTn id="3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3000"/>
                            </p:stCondLst>
                            <p:childTnLst>
                              <p:par>
                                <p:cTn id="3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3500"/>
                            </p:stCondLst>
                            <p:childTnLst>
                              <p:par>
                                <p:cTn id="3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4000"/>
                            </p:stCondLst>
                            <p:childTnLst>
                              <p:par>
                                <p:cTn id="3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7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6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500"/>
                            </p:stCondLst>
                            <p:childTnLst>
                              <p:par>
                                <p:cTn id="4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2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1000"/>
                            </p:stCondLst>
                            <p:childTnLst>
                              <p:par>
                                <p:cTn id="4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6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1500"/>
                            </p:stCondLst>
                            <p:childTnLst>
                              <p:par>
                                <p:cTn id="4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0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2000"/>
                            </p:stCondLst>
                            <p:childTnLst>
                              <p:par>
                                <p:cTn id="4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2500"/>
                            </p:stCondLst>
                            <p:childTnLst>
                              <p:par>
                                <p:cTn id="4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8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3000"/>
                            </p:stCondLst>
                            <p:childTnLst>
                              <p:par>
                                <p:cTn id="4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3500"/>
                            </p:stCondLst>
                            <p:childTnLst>
                              <p:par>
                                <p:cTn id="4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4000"/>
                            </p:stCondLst>
                            <p:childTnLst>
                              <p:par>
                                <p:cTn id="428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9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433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4" fill="hold">
                      <p:stCondLst>
                        <p:cond delay="0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8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9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0" fill="hold">
                            <p:stCondLst>
                              <p:cond delay="500"/>
                            </p:stCondLst>
                            <p:childTnLst>
                              <p:par>
                                <p:cTn id="4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1500"/>
                            </p:stCondLst>
                            <p:childTnLst>
                              <p:par>
                                <p:cTn id="4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>
                            <p:stCondLst>
                              <p:cond delay="2000"/>
                            </p:stCondLst>
                            <p:childTnLst>
                              <p:par>
                                <p:cTn id="4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2500"/>
                            </p:stCondLst>
                            <p:childTnLst>
                              <p:par>
                                <p:cTn id="4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3000"/>
                            </p:stCondLst>
                            <p:childTnLst>
                              <p:par>
                                <p:cTn id="4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>
                            <p:stCondLst>
                              <p:cond delay="3500"/>
                            </p:stCondLst>
                            <p:childTnLst>
                              <p:par>
                                <p:cTn id="475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8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480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1" fill="hold">
                      <p:stCondLst>
                        <p:cond delay="0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500"/>
                            </p:stCondLst>
                            <p:childTnLst>
                              <p:par>
                                <p:cTn id="4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1000"/>
                            </p:stCondLst>
                            <p:childTnLst>
                              <p:par>
                                <p:cTn id="5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5" fill="hold">
                            <p:stCondLst>
                              <p:cond delay="1500"/>
                            </p:stCondLst>
                            <p:childTnLst>
                              <p:par>
                                <p:cTn id="5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2000"/>
                            </p:stCondLst>
                            <p:childTnLst>
                              <p:par>
                                <p:cTn id="5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2500"/>
                            </p:stCondLst>
                            <p:childTnLst>
                              <p:par>
                                <p:cTn id="5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7" fill="hold">
                            <p:stCondLst>
                              <p:cond delay="3000"/>
                            </p:stCondLst>
                            <p:childTnLst>
                              <p:par>
                                <p:cTn id="5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0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2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3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4" fill="hold">
                            <p:stCondLst>
                              <p:cond delay="500"/>
                            </p:stCondLst>
                            <p:childTnLst>
                              <p:par>
                                <p:cTn id="5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>
                            <p:stCondLst>
                              <p:cond delay="1000"/>
                            </p:stCondLst>
                            <p:childTnLst>
                              <p:par>
                                <p:cTn id="5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57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8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>
                      <p:stCondLst>
                        <p:cond delay="0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>
                            <p:stCondLst>
                              <p:cond delay="2000"/>
                            </p:stCondLst>
                            <p:childTnLst>
                              <p:par>
                                <p:cTn id="5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2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4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</p:childTnLst>
        </p:cTn>
      </p:par>
    </p:tnLst>
    <p:bldLst>
      <p:bldP spid="114" grpId="0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attachments-blog.tut.by/61414/files/2012/10/08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215470" cy="707233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00034" y="1643050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Фон-</a:t>
            </a:r>
            <a:r>
              <a:rPr lang="en-US" dirty="0" smtClean="0"/>
              <a:t>http</a:t>
            </a:r>
            <a:r>
              <a:rPr lang="en-US" dirty="0" smtClean="0"/>
              <a:t>://attachments-blog.tut.by/61414/files/2012/10/08-1.jpg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285992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Книги-</a:t>
            </a:r>
            <a:r>
              <a:rPr lang="en-US" dirty="0" smtClean="0"/>
              <a:t>http</a:t>
            </a:r>
            <a:r>
              <a:rPr lang="en-US" dirty="0" smtClean="0"/>
              <a:t>://for-to4ka.ru/wp-content/uploads/2013/03/knizhki.jpg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3108" y="500042"/>
            <a:ext cx="495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Использованные интернет-ресурсы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235</Words>
  <PresentationFormat>Экран (4:3)</PresentationFormat>
  <Paragraphs>111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admin</cp:lastModifiedBy>
  <cp:revision>51</cp:revision>
  <dcterms:created xsi:type="dcterms:W3CDTF">2013-07-24T11:38:24Z</dcterms:created>
  <dcterms:modified xsi:type="dcterms:W3CDTF">2013-07-30T15:07:17Z</dcterms:modified>
</cp:coreProperties>
</file>