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73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0C683A-6E69-4ACC-AFEE-95129F436F73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7D82B4-C721-400B-BDAF-6CDB52918CDF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dirty="0" smtClean="0"/>
            <a:t>Валентность</a:t>
          </a:r>
          <a:endParaRPr lang="ru-RU" dirty="0"/>
        </a:p>
      </dgm:t>
    </dgm:pt>
    <dgm:pt modelId="{82D498AD-368E-4073-AA69-62D19C9D382F}" type="parTrans" cxnId="{960B1357-F486-4965-BB18-F38413408C36}">
      <dgm:prSet/>
      <dgm:spPr/>
      <dgm:t>
        <a:bodyPr/>
        <a:lstStyle/>
        <a:p>
          <a:endParaRPr lang="ru-RU"/>
        </a:p>
      </dgm:t>
    </dgm:pt>
    <dgm:pt modelId="{0099ABAC-2E21-4F93-AB65-74991B6BEBB3}" type="sibTrans" cxnId="{960B1357-F486-4965-BB18-F38413408C36}">
      <dgm:prSet/>
      <dgm:spPr/>
      <dgm:t>
        <a:bodyPr/>
        <a:lstStyle/>
        <a:p>
          <a:endParaRPr lang="ru-RU"/>
        </a:p>
      </dgm:t>
    </dgm:pt>
    <dgm:pt modelId="{C917B6A5-8E1F-42AC-9F10-8F7E98B59664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dirty="0" smtClean="0"/>
            <a:t>Переменная</a:t>
          </a:r>
          <a:endParaRPr lang="ru-RU" dirty="0"/>
        </a:p>
      </dgm:t>
    </dgm:pt>
    <dgm:pt modelId="{42ADD675-7C2A-4D48-9EF7-80EF464D0BCE}" type="parTrans" cxnId="{6EB7FAB0-F314-49C6-A8CD-D48163DFDD48}">
      <dgm:prSet/>
      <dgm:spPr/>
      <dgm:t>
        <a:bodyPr/>
        <a:lstStyle/>
        <a:p>
          <a:endParaRPr lang="ru-RU"/>
        </a:p>
      </dgm:t>
    </dgm:pt>
    <dgm:pt modelId="{B9485252-D67B-4E0B-B58F-7E5D38740775}" type="sibTrans" cxnId="{6EB7FAB0-F314-49C6-A8CD-D48163DFDD48}">
      <dgm:prSet/>
      <dgm:spPr/>
      <dgm:t>
        <a:bodyPr/>
        <a:lstStyle/>
        <a:p>
          <a:endParaRPr lang="ru-RU"/>
        </a:p>
      </dgm:t>
    </dgm:pt>
    <dgm:pt modelId="{AF787976-643F-4709-89DB-D0F224369FD5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dirty="0" smtClean="0"/>
            <a:t>Постоянная</a:t>
          </a:r>
          <a:endParaRPr lang="ru-RU" dirty="0"/>
        </a:p>
      </dgm:t>
    </dgm:pt>
    <dgm:pt modelId="{831B0F6D-6FBA-49A7-9DFB-3854E5798E88}" type="parTrans" cxnId="{DF69B097-C2EB-4A92-8E5F-43DDD7222D92}">
      <dgm:prSet/>
      <dgm:spPr/>
      <dgm:t>
        <a:bodyPr/>
        <a:lstStyle/>
        <a:p>
          <a:endParaRPr lang="ru-RU"/>
        </a:p>
      </dgm:t>
    </dgm:pt>
    <dgm:pt modelId="{1B03D99D-30D1-4F9F-84EC-2D4CF38D4E60}" type="sibTrans" cxnId="{DF69B097-C2EB-4A92-8E5F-43DDD7222D92}">
      <dgm:prSet/>
      <dgm:spPr/>
      <dgm:t>
        <a:bodyPr/>
        <a:lstStyle/>
        <a:p>
          <a:endParaRPr lang="ru-RU"/>
        </a:p>
      </dgm:t>
    </dgm:pt>
    <dgm:pt modelId="{177E1833-D611-4DB9-B87F-5596E231ADB1}" type="pres">
      <dgm:prSet presAssocID="{DE0C683A-6E69-4ACC-AFEE-95129F436F7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048980-F5DF-439B-AE26-5CA5001513FD}" type="pres">
      <dgm:prSet presAssocID="{DE0C683A-6E69-4ACC-AFEE-95129F436F73}" presName="cycle" presStyleCnt="0"/>
      <dgm:spPr/>
    </dgm:pt>
    <dgm:pt modelId="{67D267B3-58E3-487B-906A-30B552E7E9AC}" type="pres">
      <dgm:prSet presAssocID="{9D7D82B4-C721-400B-BDAF-6CDB52918CDF}" presName="nodeFirs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FD6F78-304B-49EE-BC21-05156AC89AE1}" type="pres">
      <dgm:prSet presAssocID="{0099ABAC-2E21-4F93-AB65-74991B6BEBB3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CC057B58-012C-467B-942A-F29A23AD70C5}" type="pres">
      <dgm:prSet presAssocID="{C917B6A5-8E1F-42AC-9F10-8F7E98B59664}" presName="nodeFollowingNodes" presStyleLbl="node1" presStyleIdx="1" presStyleCnt="3" custRadScaleRad="114791" custRadScaleInc="-25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CACE01-DA41-4BE9-8554-D40FD1A77CF4}" type="pres">
      <dgm:prSet presAssocID="{AF787976-643F-4709-89DB-D0F224369FD5}" presName="nodeFollowingNodes" presStyleLbl="node1" presStyleIdx="2" presStyleCnt="3" custRadScaleRad="113761" custRadScaleInc="26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C8494C-2E15-4A48-BF37-975B96C861E3}" type="presOf" srcId="{9D7D82B4-C721-400B-BDAF-6CDB52918CDF}" destId="{67D267B3-58E3-487B-906A-30B552E7E9AC}" srcOrd="0" destOrd="0" presId="urn:microsoft.com/office/officeart/2005/8/layout/cycle3"/>
    <dgm:cxn modelId="{DF69B097-C2EB-4A92-8E5F-43DDD7222D92}" srcId="{DE0C683A-6E69-4ACC-AFEE-95129F436F73}" destId="{AF787976-643F-4709-89DB-D0F224369FD5}" srcOrd="2" destOrd="0" parTransId="{831B0F6D-6FBA-49A7-9DFB-3854E5798E88}" sibTransId="{1B03D99D-30D1-4F9F-84EC-2D4CF38D4E60}"/>
    <dgm:cxn modelId="{E4B72567-D6B5-49EF-8423-A9178408BD4B}" type="presOf" srcId="{DE0C683A-6E69-4ACC-AFEE-95129F436F73}" destId="{177E1833-D611-4DB9-B87F-5596E231ADB1}" srcOrd="0" destOrd="0" presId="urn:microsoft.com/office/officeart/2005/8/layout/cycle3"/>
    <dgm:cxn modelId="{E8C8C5E8-99AD-46E4-97D8-D414789ED26A}" type="presOf" srcId="{0099ABAC-2E21-4F93-AB65-74991B6BEBB3}" destId="{31FD6F78-304B-49EE-BC21-05156AC89AE1}" srcOrd="0" destOrd="0" presId="urn:microsoft.com/office/officeart/2005/8/layout/cycle3"/>
    <dgm:cxn modelId="{6EB7FAB0-F314-49C6-A8CD-D48163DFDD48}" srcId="{DE0C683A-6E69-4ACC-AFEE-95129F436F73}" destId="{C917B6A5-8E1F-42AC-9F10-8F7E98B59664}" srcOrd="1" destOrd="0" parTransId="{42ADD675-7C2A-4D48-9EF7-80EF464D0BCE}" sibTransId="{B9485252-D67B-4E0B-B58F-7E5D38740775}"/>
    <dgm:cxn modelId="{FD3FCEF1-D5B0-415B-BD9E-F663C3FD200D}" type="presOf" srcId="{C917B6A5-8E1F-42AC-9F10-8F7E98B59664}" destId="{CC057B58-012C-467B-942A-F29A23AD70C5}" srcOrd="0" destOrd="0" presId="urn:microsoft.com/office/officeart/2005/8/layout/cycle3"/>
    <dgm:cxn modelId="{960B1357-F486-4965-BB18-F38413408C36}" srcId="{DE0C683A-6E69-4ACC-AFEE-95129F436F73}" destId="{9D7D82B4-C721-400B-BDAF-6CDB52918CDF}" srcOrd="0" destOrd="0" parTransId="{82D498AD-368E-4073-AA69-62D19C9D382F}" sibTransId="{0099ABAC-2E21-4F93-AB65-74991B6BEBB3}"/>
    <dgm:cxn modelId="{F7D112F3-5636-43C3-A538-6EFF63DB425E}" type="presOf" srcId="{AF787976-643F-4709-89DB-D0F224369FD5}" destId="{38CACE01-DA41-4BE9-8554-D40FD1A77CF4}" srcOrd="0" destOrd="0" presId="urn:microsoft.com/office/officeart/2005/8/layout/cycle3"/>
    <dgm:cxn modelId="{E0EDC840-7F15-4FA7-8B6D-D1175ECD0E1D}" type="presParOf" srcId="{177E1833-D611-4DB9-B87F-5596E231ADB1}" destId="{92048980-F5DF-439B-AE26-5CA5001513FD}" srcOrd="0" destOrd="0" presId="urn:microsoft.com/office/officeart/2005/8/layout/cycle3"/>
    <dgm:cxn modelId="{E5371590-A976-4167-A300-229A07623D96}" type="presParOf" srcId="{92048980-F5DF-439B-AE26-5CA5001513FD}" destId="{67D267B3-58E3-487B-906A-30B552E7E9AC}" srcOrd="0" destOrd="0" presId="urn:microsoft.com/office/officeart/2005/8/layout/cycle3"/>
    <dgm:cxn modelId="{BACEE761-563F-4B35-B309-7BE54F74B7E3}" type="presParOf" srcId="{92048980-F5DF-439B-AE26-5CA5001513FD}" destId="{31FD6F78-304B-49EE-BC21-05156AC89AE1}" srcOrd="1" destOrd="0" presId="urn:microsoft.com/office/officeart/2005/8/layout/cycle3"/>
    <dgm:cxn modelId="{880E376E-64F6-47CC-9800-763EBCF21757}" type="presParOf" srcId="{92048980-F5DF-439B-AE26-5CA5001513FD}" destId="{CC057B58-012C-467B-942A-F29A23AD70C5}" srcOrd="2" destOrd="0" presId="urn:microsoft.com/office/officeart/2005/8/layout/cycle3"/>
    <dgm:cxn modelId="{E85B4F3D-CBDE-4FC0-BD71-ACA668E6599F}" type="presParOf" srcId="{92048980-F5DF-439B-AE26-5CA5001513FD}" destId="{38CACE01-DA41-4BE9-8554-D40FD1A77CF4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FD6F78-304B-49EE-BC21-05156AC89AE1}">
      <dsp:nvSpPr>
        <dsp:cNvPr id="0" name=""/>
        <dsp:cNvSpPr/>
      </dsp:nvSpPr>
      <dsp:spPr>
        <a:xfrm>
          <a:off x="1396424" y="-37800"/>
          <a:ext cx="5922587" cy="5922587"/>
        </a:xfrm>
        <a:prstGeom prst="circularArrow">
          <a:avLst>
            <a:gd name="adj1" fmla="val 5689"/>
            <a:gd name="adj2" fmla="val 340510"/>
            <a:gd name="adj3" fmla="val 12353166"/>
            <a:gd name="adj4" fmla="val 18319007"/>
            <a:gd name="adj5" fmla="val 5908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D267B3-58E3-487B-906A-30B552E7E9AC}">
      <dsp:nvSpPr>
        <dsp:cNvPr id="0" name=""/>
        <dsp:cNvSpPr/>
      </dsp:nvSpPr>
      <dsp:spPr>
        <a:xfrm>
          <a:off x="2244820" y="321449"/>
          <a:ext cx="4225794" cy="2112897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smtClean="0"/>
            <a:t>Валентность</a:t>
          </a:r>
          <a:endParaRPr lang="ru-RU" sz="5200" kern="1200" dirty="0"/>
        </a:p>
      </dsp:txBody>
      <dsp:txXfrm>
        <a:off x="2347963" y="424592"/>
        <a:ext cx="4019508" cy="1906611"/>
      </dsp:txXfrm>
    </dsp:sp>
    <dsp:sp modelId="{CC057B58-012C-467B-942A-F29A23AD70C5}">
      <dsp:nvSpPr>
        <dsp:cNvPr id="0" name=""/>
        <dsp:cNvSpPr/>
      </dsp:nvSpPr>
      <dsp:spPr>
        <a:xfrm>
          <a:off x="4489641" y="3275507"/>
          <a:ext cx="4225794" cy="2112897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smtClean="0"/>
            <a:t>Переменная</a:t>
          </a:r>
          <a:endParaRPr lang="ru-RU" sz="5200" kern="1200" dirty="0"/>
        </a:p>
      </dsp:txBody>
      <dsp:txXfrm>
        <a:off x="4592784" y="3378650"/>
        <a:ext cx="4019508" cy="1906611"/>
      </dsp:txXfrm>
    </dsp:sp>
    <dsp:sp modelId="{38CACE01-DA41-4BE9-8554-D40FD1A77CF4}">
      <dsp:nvSpPr>
        <dsp:cNvPr id="0" name=""/>
        <dsp:cNvSpPr/>
      </dsp:nvSpPr>
      <dsp:spPr>
        <a:xfrm>
          <a:off x="0" y="3246039"/>
          <a:ext cx="4225794" cy="2112897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smtClean="0"/>
            <a:t>Постоянная</a:t>
          </a:r>
          <a:endParaRPr lang="ru-RU" sz="5200" kern="1200" dirty="0"/>
        </a:p>
      </dsp:txBody>
      <dsp:txXfrm>
        <a:off x="103143" y="3349182"/>
        <a:ext cx="4019508" cy="1906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5970B-2F20-462F-ABC6-573173D21D08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81398-2898-4EBE-8D42-96A4EB48DC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698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>
                <a:solidFill>
                  <a:prstClr val="black"/>
                </a:solidFill>
              </a:rPr>
              <a:t>4. Вычисляем и проставляем валентность второго элемента. Для этого:</a:t>
            </a:r>
          </a:p>
          <a:p>
            <a:pPr lvl="0"/>
            <a:r>
              <a:rPr lang="ru-RU" b="1" dirty="0" smtClean="0">
                <a:solidFill>
                  <a:prstClr val="black"/>
                </a:solidFill>
              </a:rPr>
              <a:t>НОК делим на индекс второго элемента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81398-2898-4EBE-8D42-96A4EB48DCF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6A00-A840-448F-AE5F-68F611D33084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58A0-CC4C-4276-B6F0-09083E055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6A00-A840-448F-AE5F-68F611D33084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58A0-CC4C-4276-B6F0-09083E0557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6A00-A840-448F-AE5F-68F611D33084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58A0-CC4C-4276-B6F0-09083E0557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6A00-A840-448F-AE5F-68F611D33084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58A0-CC4C-4276-B6F0-09083E0557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6A00-A840-448F-AE5F-68F611D33084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3FC58A0-CC4C-4276-B6F0-09083E0557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6A00-A840-448F-AE5F-68F611D33084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58A0-CC4C-4276-B6F0-09083E0557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6A00-A840-448F-AE5F-68F611D33084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58A0-CC4C-4276-B6F0-09083E0557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6A00-A840-448F-AE5F-68F611D33084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58A0-CC4C-4276-B6F0-09083E0557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6A00-A840-448F-AE5F-68F611D33084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58A0-CC4C-4276-B6F0-09083E0557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6A00-A840-448F-AE5F-68F611D33084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58A0-CC4C-4276-B6F0-09083E0557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6A00-A840-448F-AE5F-68F611D33084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58A0-CC4C-4276-B6F0-09083E0557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976A00-A840-448F-AE5F-68F611D33084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FC58A0-CC4C-4276-B6F0-09083E0557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2143140"/>
          </a:xfrm>
        </p:spPr>
        <p:txBody>
          <a:bodyPr>
            <a:normAutofit fontScale="90000"/>
          </a:bodyPr>
          <a:lstStyle/>
          <a:p>
            <a:r>
              <a:rPr lang="ru-RU" sz="3200" i="1" dirty="0" smtClean="0">
                <a:solidFill>
                  <a:schemeClr val="tx1">
                    <a:lumMod val="95000"/>
                  </a:schemeClr>
                </a:solidFill>
              </a:rPr>
              <a:t> тема урока зашифрована в относительных атомных массах ХЭ. Найдите по таблице эти ХЭ и по начальной буквы ХЭ составьте слово.</a:t>
            </a:r>
            <a:endParaRPr lang="ru-RU" sz="3200" i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142844" y="2285992"/>
            <a:ext cx="8715436" cy="3500462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= 1 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= 27 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=7 </a:t>
            </a:r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=9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(2-я буква)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= 23 </a:t>
            </a:r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=48 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= 21 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= 119 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= 32 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=45 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= 128 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5984" y="5572140"/>
            <a:ext cx="5429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C000"/>
                </a:solidFill>
              </a:rPr>
              <a:t>Валентность</a:t>
            </a:r>
            <a:endParaRPr lang="ru-RU" sz="54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алгоритмом № 2</a:t>
            </a:r>
            <a:br>
              <a:rPr lang="ru-RU" dirty="0" smtClean="0"/>
            </a:br>
            <a:r>
              <a:rPr lang="ru-RU" dirty="0" smtClean="0"/>
              <a:t>(тренировочные задания)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2357430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/>
              <a:t>CaS</a:t>
            </a:r>
            <a:r>
              <a:rPr lang="en-US" sz="7200" b="1" dirty="0" smtClean="0"/>
              <a:t>,    P</a:t>
            </a:r>
            <a:r>
              <a:rPr lang="en-US" sz="7200" b="1" baseline="-25000" dirty="0" smtClean="0"/>
              <a:t>2</a:t>
            </a:r>
            <a:r>
              <a:rPr lang="en-US" sz="7200" b="1" dirty="0" smtClean="0"/>
              <a:t>O</a:t>
            </a:r>
            <a:r>
              <a:rPr lang="en-US" sz="7200" b="1" baseline="-25000" dirty="0" smtClean="0"/>
              <a:t>5</a:t>
            </a:r>
            <a:r>
              <a:rPr lang="en-US" sz="7200" b="1" dirty="0" smtClean="0"/>
              <a:t>,    PH</a:t>
            </a:r>
            <a:r>
              <a:rPr lang="en-US" sz="7200" b="1" baseline="-25000" dirty="0" smtClean="0"/>
              <a:t>3</a:t>
            </a:r>
            <a:endParaRPr lang="ru-RU" sz="72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85736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/>
              <a:t>1)       § </a:t>
            </a:r>
            <a:r>
              <a:rPr lang="en-US" sz="4800" b="1" i="1" dirty="0" smtClean="0"/>
              <a:t>11, 12</a:t>
            </a:r>
            <a:r>
              <a:rPr lang="ru-RU" sz="4800" b="1" i="1" dirty="0" smtClean="0"/>
              <a:t> стр. </a:t>
            </a:r>
            <a:r>
              <a:rPr lang="en-US" sz="4800" b="1" i="1" dirty="0" smtClean="0"/>
              <a:t>32</a:t>
            </a:r>
            <a:r>
              <a:rPr lang="ru-RU" sz="4800" b="1" i="1" dirty="0" smtClean="0"/>
              <a:t> – </a:t>
            </a:r>
            <a:r>
              <a:rPr lang="en-US" sz="4800" b="1" i="1" dirty="0" smtClean="0"/>
              <a:t>34</a:t>
            </a:r>
            <a:endParaRPr lang="ru-RU" sz="4800" b="1" i="1" dirty="0" smtClean="0"/>
          </a:p>
          <a:p>
            <a:endParaRPr lang="ru-RU" sz="4800" b="1" i="1" dirty="0"/>
          </a:p>
          <a:p>
            <a:r>
              <a:rPr lang="ru-RU" sz="4800" b="1" i="1" dirty="0" smtClean="0"/>
              <a:t>2)        ?  </a:t>
            </a:r>
            <a:r>
              <a:rPr lang="en-US" sz="4800" b="1" i="1" dirty="0" smtClean="0"/>
              <a:t>4</a:t>
            </a:r>
            <a:r>
              <a:rPr lang="ru-RU" sz="4800" b="1" i="1" dirty="0" smtClean="0"/>
              <a:t> стр. </a:t>
            </a:r>
            <a:r>
              <a:rPr lang="en-US" sz="4800" b="1" i="1" dirty="0" smtClean="0"/>
              <a:t>37</a:t>
            </a:r>
            <a:endParaRPr lang="ru-RU" sz="4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8229600" cy="1143000"/>
          </a:xfrm>
        </p:spPr>
        <p:txBody>
          <a:bodyPr/>
          <a:lstStyle/>
          <a:p>
            <a:r>
              <a:rPr lang="ru-RU" dirty="0" smtClean="0"/>
              <a:t>Проверочная работа 10 минут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714360"/>
          <a:ext cx="8858312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6"/>
                <a:gridCol w="4429156"/>
              </a:tblGrid>
              <a:tr h="43910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      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Вариант    1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               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Вариант    2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42928"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ru-RU" sz="2400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Составить формулу:     </a:t>
                      </a:r>
                      <a:r>
                        <a:rPr lang="ru-RU" sz="2400" b="1" i="1" dirty="0" smtClean="0">
                          <a:solidFill>
                            <a:srgbClr val="FFFF00"/>
                          </a:solidFill>
                        </a:rPr>
                        <a:t>Оксида азота. </a:t>
                      </a:r>
                      <a:endParaRPr lang="ru-RU" sz="2400" b="1" i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1. Составить формулу:          </a:t>
                      </a:r>
                      <a:r>
                        <a:rPr lang="ru-RU" sz="2400" b="1" i="1" dirty="0" smtClean="0">
                          <a:solidFill>
                            <a:srgbClr val="FFFF00"/>
                          </a:solidFill>
                        </a:rPr>
                        <a:t>Бромида магния</a:t>
                      </a:r>
                      <a:r>
                        <a:rPr lang="ru-RU" sz="2400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. </a:t>
                      </a: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43910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В состав молекулы оксида азота входят: два атома ХЭ азота и пять атомов ХЭ кислорода.</a:t>
                      </a:r>
                      <a:endParaRPr lang="ru-RU" sz="2400" b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В состав молекулы бромида магния входят: один атом ХЭ магния</a:t>
                      </a:r>
                      <a:r>
                        <a:rPr lang="ru-RU" sz="2400" b="1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 и два атома ХЭ брома.</a:t>
                      </a:r>
                      <a:endParaRPr lang="ru-RU" sz="2400" b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43910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2. Вычислить относительную молекулярную массу оксида азота.</a:t>
                      </a:r>
                      <a:endParaRPr lang="ru-RU" sz="2400" b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2. Вычислить относительную молекулярную массу  бромида магния.</a:t>
                      </a:r>
                      <a:endParaRPr lang="ru-RU" sz="2400" b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43910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3. Найти</a:t>
                      </a:r>
                      <a:r>
                        <a:rPr lang="ru-RU" sz="2400" b="1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 массовую долю ХЭ азота в оксиде азота.</a:t>
                      </a:r>
                      <a:endParaRPr lang="ru-RU" sz="2400" b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3. Найти</a:t>
                      </a:r>
                      <a:r>
                        <a:rPr lang="ru-RU" sz="2400" b="1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 массовую долю ХЭ  брома в бромиде магния.</a:t>
                      </a:r>
                      <a:endParaRPr lang="ru-RU" sz="2400" b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43910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4. Определите валентность ХЭ в оксиде азота.</a:t>
                      </a:r>
                      <a:endParaRPr lang="ru-RU" sz="2400" b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4. Определите валентность ХЭ в  бромиде магния.</a:t>
                      </a:r>
                      <a:endParaRPr lang="ru-RU" sz="2400" b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85776"/>
            <a:ext cx="8229600" cy="1143000"/>
          </a:xfrm>
        </p:spPr>
        <p:txBody>
          <a:bodyPr/>
          <a:lstStyle/>
          <a:p>
            <a:r>
              <a:rPr lang="ru-RU" dirty="0" smtClean="0"/>
              <a:t>Проверка Д/З  ? 4 стр. 37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857232"/>
            <a:ext cx="87154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II   </a:t>
            </a:r>
            <a:r>
              <a:rPr lang="en-US" sz="2800" b="1" dirty="0" err="1" smtClean="0"/>
              <a:t>II</a:t>
            </a:r>
            <a:r>
              <a:rPr lang="en-US" sz="2800" b="1" dirty="0" smtClean="0"/>
              <a:t>      I  II      III II         </a:t>
            </a:r>
            <a:r>
              <a:rPr lang="en-US" sz="2800" b="1" dirty="0" err="1" smtClean="0"/>
              <a:t>II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II</a:t>
            </a:r>
            <a:r>
              <a:rPr lang="en-US" sz="2800" b="1" dirty="0" smtClean="0"/>
              <a:t>      IV  II         </a:t>
            </a:r>
            <a:r>
              <a:rPr lang="en-US" sz="2800" b="1" dirty="0" err="1" smtClean="0"/>
              <a:t>II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II</a:t>
            </a:r>
            <a:endParaRPr lang="en-US" sz="2800" b="1" dirty="0" smtClean="0"/>
          </a:p>
          <a:p>
            <a:r>
              <a:rPr lang="en-US" sz="2800" b="1" dirty="0" err="1" smtClean="0"/>
              <a:t>HgO</a:t>
            </a:r>
            <a:r>
              <a:rPr lang="en-US" sz="2800" b="1" dirty="0" smtClean="0"/>
              <a:t>      K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S       B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        </a:t>
            </a:r>
            <a:r>
              <a:rPr lang="en-US" sz="2800" b="1" dirty="0" err="1" smtClean="0"/>
              <a:t>ZnO</a:t>
            </a:r>
            <a:r>
              <a:rPr lang="en-US" sz="2800" b="1" dirty="0" smtClean="0"/>
              <a:t>      MnO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       </a:t>
            </a:r>
            <a:r>
              <a:rPr lang="en-US" sz="2800" b="1" dirty="0" err="1" smtClean="0"/>
              <a:t>NiO</a:t>
            </a:r>
            <a:r>
              <a:rPr lang="en-US" sz="2800" b="1" dirty="0" smtClean="0"/>
              <a:t>       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 I     II         IV II      III  II    VI II      V    II       VII  II</a:t>
            </a:r>
          </a:p>
          <a:p>
            <a:r>
              <a:rPr lang="en-US" sz="2800" b="1" dirty="0" smtClean="0"/>
              <a:t>Cu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         SnO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    Ni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     SO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      As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</a:t>
            </a:r>
            <a:r>
              <a:rPr lang="en-US" sz="2800" b="1" baseline="-25000" dirty="0" smtClean="0"/>
              <a:t>5</a:t>
            </a:r>
            <a:r>
              <a:rPr lang="en-US" sz="2800" b="1" dirty="0" smtClean="0"/>
              <a:t>        Cl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</a:t>
            </a:r>
            <a:r>
              <a:rPr lang="en-US" sz="2800" b="1" baseline="-25000" dirty="0" smtClean="0"/>
              <a:t>7 </a:t>
            </a:r>
            <a:endParaRPr lang="ru-RU" sz="2800" b="1" baseline="-25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07167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prstClr val="white"/>
                </a:solidFill>
              </a:rPr>
              <a:t> 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3429000"/>
            <a:ext cx="87154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Выполнено верно:</a:t>
            </a:r>
          </a:p>
          <a:p>
            <a:r>
              <a:rPr lang="ru-RU" sz="2800" b="1" dirty="0" smtClean="0">
                <a:solidFill>
                  <a:srgbClr val="FFFF00"/>
                </a:solidFill>
              </a:rPr>
              <a:t>                                   11 – 12 формул   -  оценка    </a:t>
            </a:r>
            <a:r>
              <a:rPr lang="ru-RU" sz="2800" b="1" dirty="0" smtClean="0">
                <a:solidFill>
                  <a:srgbClr val="FF0000"/>
                </a:solidFill>
              </a:rPr>
              <a:t>«5»</a:t>
            </a:r>
          </a:p>
          <a:p>
            <a:r>
              <a:rPr lang="ru-RU" sz="2800" b="1" dirty="0" smtClean="0">
                <a:solidFill>
                  <a:srgbClr val="FFFF00"/>
                </a:solidFill>
              </a:rPr>
              <a:t>                                   8 – 10                   -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«4»</a:t>
            </a:r>
          </a:p>
          <a:p>
            <a:r>
              <a:rPr lang="ru-RU" sz="2800" b="1" dirty="0" smtClean="0">
                <a:solidFill>
                  <a:srgbClr val="FFFF00"/>
                </a:solidFill>
              </a:rPr>
              <a:t>                                   6 – 7                     -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«3»</a:t>
            </a:r>
          </a:p>
          <a:p>
            <a:r>
              <a:rPr lang="ru-RU" sz="2800" b="1" dirty="0" smtClean="0">
                <a:solidFill>
                  <a:srgbClr val="FFFF00"/>
                </a:solidFill>
              </a:rPr>
              <a:t>                  меньше   6                           -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«2»  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0"/>
            <a:ext cx="8229600" cy="328612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Тема </a:t>
            </a:r>
            <a:r>
              <a:rPr lang="ru-RU" sz="3100" dirty="0" smtClean="0"/>
              <a:t>урока: </a:t>
            </a:r>
            <a:r>
              <a:rPr lang="ru-RU" dirty="0" smtClean="0"/>
              <a:t>«СОВЕРШЕНСТВОВАНИЕ УМЕНИЙ ОПРЕДЕЛЯТЬ ВАЛЕНТНОСТЬ по формуле»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571876"/>
            <a:ext cx="8286808" cy="2357454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 smtClean="0"/>
              <a:t>Эпиграфы </a:t>
            </a:r>
            <a:r>
              <a:rPr lang="ru-RU" b="1" i="1" dirty="0" smtClean="0"/>
              <a:t>«Все оттенки смысла</a:t>
            </a:r>
          </a:p>
          <a:p>
            <a:pPr algn="r"/>
            <a:r>
              <a:rPr lang="ru-RU" b="1" i="1" dirty="0" smtClean="0"/>
              <a:t>Умное число передает»</a:t>
            </a:r>
          </a:p>
          <a:p>
            <a:pPr algn="r"/>
            <a:r>
              <a:rPr lang="ru-RU" b="1" i="1" dirty="0" smtClean="0"/>
              <a:t>Н.Гумилев</a:t>
            </a:r>
          </a:p>
          <a:p>
            <a:pPr algn="r"/>
            <a:r>
              <a:rPr lang="ru-RU" b="1" i="1" dirty="0" smtClean="0"/>
              <a:t>«Если действовать </a:t>
            </a:r>
          </a:p>
          <a:p>
            <a:pPr algn="r"/>
            <a:r>
              <a:rPr lang="ru-RU" b="1" i="1" dirty="0" smtClean="0"/>
              <a:t>Не будешь,</a:t>
            </a:r>
          </a:p>
          <a:p>
            <a:pPr algn="r"/>
            <a:r>
              <a:rPr lang="ru-RU" b="1" i="1" dirty="0" smtClean="0"/>
              <a:t>Ни к чему ума палата»</a:t>
            </a:r>
          </a:p>
          <a:p>
            <a:pPr algn="r"/>
            <a:r>
              <a:rPr lang="ru-RU" b="1" i="1" dirty="0" smtClean="0"/>
              <a:t>Шота Руставели.</a:t>
            </a:r>
          </a:p>
          <a:p>
            <a:pPr algn="r"/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Опросник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500042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Comic Sans MS" pitchFamily="66" charset="0"/>
              </a:rPr>
              <a:t>1. Что вы можете рассказать о валентности?</a:t>
            </a:r>
            <a:endParaRPr lang="ru-RU" sz="3600" b="1" i="1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643050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Comic Sans MS" pitchFamily="66" charset="0"/>
              </a:rPr>
              <a:t>2. Что было бы, если атомы не соединялись бы друг с другом?</a:t>
            </a:r>
            <a:endParaRPr lang="ru-RU" sz="3600" b="1" i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00037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Comic Sans MS" pitchFamily="66" charset="0"/>
              </a:rPr>
              <a:t>3. Как вы думаете, во сколько раз валентность углерода больше валентности хлора в </a:t>
            </a:r>
            <a:r>
              <a:rPr lang="en-US" sz="3600" b="1" i="1" dirty="0" smtClean="0">
                <a:latin typeface="Comic Sans MS" pitchFamily="66" charset="0"/>
              </a:rPr>
              <a:t>CCl</a:t>
            </a:r>
            <a:r>
              <a:rPr lang="en-US" sz="3600" b="1" i="1" baseline="-25000" dirty="0" smtClean="0">
                <a:latin typeface="Comic Sans MS" pitchFamily="66" charset="0"/>
              </a:rPr>
              <a:t>4 </a:t>
            </a:r>
            <a:r>
              <a:rPr lang="ru-RU" sz="3600" b="1" i="1" dirty="0" smtClean="0">
                <a:latin typeface="Comic Sans MS" pitchFamily="66" charset="0"/>
              </a:rPr>
              <a:t>?</a:t>
            </a:r>
            <a:endParaRPr lang="ru-RU" sz="3600" b="1" i="1" baseline="-250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85776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Comic Sans MS" pitchFamily="66" charset="0"/>
              </a:rPr>
              <a:t>4. Что выбираем за единицу валентности?</a:t>
            </a:r>
            <a:endParaRPr lang="ru-RU" sz="3600" b="1" i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14364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Comic Sans MS" pitchFamily="66" charset="0"/>
              </a:rPr>
              <a:t>5. Для чего нужна валентность?</a:t>
            </a:r>
            <a:endParaRPr lang="ru-RU" sz="3600" b="1" i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Определить валентность, используя ПС ДИМ.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2071678"/>
            <a:ext cx="878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PCl</a:t>
            </a:r>
            <a:r>
              <a:rPr lang="en-US" sz="4800" b="1" baseline="-25000" dirty="0" smtClean="0"/>
              <a:t>5</a:t>
            </a:r>
            <a:r>
              <a:rPr lang="en-US" sz="4800" b="1" dirty="0" smtClean="0"/>
              <a:t>,            Na</a:t>
            </a:r>
            <a:r>
              <a:rPr lang="en-US" sz="4800" b="1" baseline="-25000" dirty="0" smtClean="0"/>
              <a:t>2</a:t>
            </a:r>
            <a:r>
              <a:rPr lang="en-US" sz="4800" b="1" dirty="0" smtClean="0"/>
              <a:t>S,            SiCl</a:t>
            </a:r>
            <a:r>
              <a:rPr lang="en-US" sz="4800" b="1" baseline="-25000" dirty="0" smtClean="0"/>
              <a:t>4</a:t>
            </a:r>
            <a:endParaRPr lang="ru-RU" sz="4800" b="1" baseline="-250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Определить валентность по алгоритму.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857364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Ag</a:t>
            </a:r>
            <a:r>
              <a:rPr lang="en-US" sz="4800" b="1" baseline="-25000" dirty="0" smtClean="0"/>
              <a:t>2</a:t>
            </a:r>
            <a:r>
              <a:rPr lang="en-US" sz="4800" b="1" dirty="0" smtClean="0"/>
              <a:t>O,         Al</a:t>
            </a:r>
            <a:r>
              <a:rPr lang="en-US" sz="4800" b="1" baseline="-25000" dirty="0" smtClean="0"/>
              <a:t>2</a:t>
            </a:r>
            <a:r>
              <a:rPr lang="en-US" sz="4800" b="1" dirty="0" smtClean="0"/>
              <a:t>S</a:t>
            </a:r>
            <a:r>
              <a:rPr lang="en-US" sz="4800" b="1" baseline="-25000" dirty="0" smtClean="0"/>
              <a:t>3</a:t>
            </a:r>
            <a:r>
              <a:rPr lang="en-US" sz="4800" b="1" dirty="0" smtClean="0"/>
              <a:t>,           CO</a:t>
            </a:r>
            <a:endParaRPr lang="ru-RU" sz="48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Названия бинарных (из 2-х ХЭ) соединений.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1428738"/>
          <a:ext cx="8520461" cy="5143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305"/>
                <a:gridCol w="4429156"/>
              </a:tblGrid>
              <a:tr h="734791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Comic Sans MS" pitchFamily="66" charset="0"/>
                        </a:rPr>
                        <a:t>Общая формула</a:t>
                      </a:r>
                      <a:endParaRPr lang="ru-R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latin typeface="Comic Sans MS" pitchFamily="66" charset="0"/>
                        </a:rPr>
                        <a:t>   названия</a:t>
                      </a:r>
                      <a:endParaRPr lang="ru-RU" sz="2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34791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+mj-lt"/>
                        </a:rPr>
                        <a:t>  </a:t>
                      </a:r>
                      <a:r>
                        <a:rPr lang="en-US" sz="4000" b="1" dirty="0" err="1" smtClean="0">
                          <a:latin typeface="+mj-lt"/>
                        </a:rPr>
                        <a:t>Me</a:t>
                      </a:r>
                      <a:r>
                        <a:rPr lang="en-US" sz="4000" b="1" baseline="-25000" dirty="0" err="1" smtClean="0">
                          <a:latin typeface="+mj-lt"/>
                        </a:rPr>
                        <a:t>x</a:t>
                      </a:r>
                      <a:r>
                        <a:rPr lang="en-US" sz="4000" b="1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O</a:t>
                      </a:r>
                      <a:r>
                        <a:rPr lang="en-US" sz="4000" b="1" baseline="-25000" dirty="0" err="1" smtClean="0">
                          <a:latin typeface="+mj-lt"/>
                        </a:rPr>
                        <a:t>y</a:t>
                      </a:r>
                      <a:r>
                        <a:rPr lang="en-US" sz="4000" b="1" dirty="0" smtClean="0">
                          <a:latin typeface="+mj-lt"/>
                        </a:rPr>
                        <a:t>,</a:t>
                      </a:r>
                      <a:r>
                        <a:rPr lang="en-US" sz="4000" b="1" baseline="0" dirty="0" smtClean="0">
                          <a:latin typeface="+mj-lt"/>
                        </a:rPr>
                        <a:t>  </a:t>
                      </a:r>
                      <a:r>
                        <a:rPr lang="en-US" sz="4000" b="1" baseline="0" dirty="0" err="1" smtClean="0">
                          <a:latin typeface="+mj-lt"/>
                        </a:rPr>
                        <a:t>He</a:t>
                      </a:r>
                      <a:r>
                        <a:rPr lang="en-US" sz="4000" b="1" baseline="-25000" dirty="0" err="1" smtClean="0">
                          <a:latin typeface="+mj-lt"/>
                        </a:rPr>
                        <a:t>x</a:t>
                      </a:r>
                      <a:r>
                        <a:rPr lang="en-US" sz="4000" b="1" baseline="0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O</a:t>
                      </a:r>
                      <a:r>
                        <a:rPr lang="en-US" sz="4000" b="1" baseline="-25000" dirty="0" err="1" smtClean="0">
                          <a:latin typeface="+mj-lt"/>
                        </a:rPr>
                        <a:t>y</a:t>
                      </a:r>
                      <a:endParaRPr lang="ru-RU" sz="4000" b="1" baseline="-25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latin typeface="+mj-lt"/>
                        </a:rPr>
                        <a:t>  </a:t>
                      </a:r>
                      <a:r>
                        <a:rPr lang="ru-RU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окс</a:t>
                      </a:r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ид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34791"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latin typeface="+mj-lt"/>
                        </a:rPr>
                        <a:t>Me</a:t>
                      </a:r>
                      <a:r>
                        <a:rPr lang="en-US" sz="4000" b="1" dirty="0" err="1" smtClean="0">
                          <a:solidFill>
                            <a:srgbClr val="00B050"/>
                          </a:solidFill>
                          <a:latin typeface="+mj-lt"/>
                        </a:rPr>
                        <a:t>Cl</a:t>
                      </a:r>
                      <a:r>
                        <a:rPr lang="en-US" sz="4000" b="1" baseline="-25000" dirty="0" err="1" smtClean="0">
                          <a:latin typeface="+mj-lt"/>
                        </a:rPr>
                        <a:t>y</a:t>
                      </a:r>
                      <a:endParaRPr lang="ru-RU" sz="4000" b="1" baseline="-25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+mj-lt"/>
                        </a:rPr>
                        <a:t>  </a:t>
                      </a:r>
                      <a:r>
                        <a:rPr lang="ru-RU" sz="40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хлор</a:t>
                      </a:r>
                      <a:r>
                        <a:rPr lang="ru-RU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ид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34791"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latin typeface="+mj-lt"/>
                        </a:rPr>
                        <a:t>Me</a:t>
                      </a:r>
                      <a:r>
                        <a:rPr lang="en-US" sz="4000" b="1" baseline="-25000" dirty="0" err="1" smtClean="0">
                          <a:latin typeface="+mj-lt"/>
                        </a:rPr>
                        <a:t>x</a:t>
                      </a:r>
                      <a:r>
                        <a:rPr lang="en-US" sz="4000" b="1" dirty="0" err="1" smtClean="0">
                          <a:solidFill>
                            <a:srgbClr val="0070C0"/>
                          </a:solidFill>
                          <a:latin typeface="+mj-lt"/>
                        </a:rPr>
                        <a:t>S</a:t>
                      </a:r>
                      <a:r>
                        <a:rPr lang="en-US" sz="4000" b="1" baseline="-25000" dirty="0" err="1" smtClean="0">
                          <a:latin typeface="+mj-lt"/>
                        </a:rPr>
                        <a:t>y</a:t>
                      </a:r>
                      <a:endParaRPr lang="ru-RU" sz="4000" b="1" baseline="-25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+mj-lt"/>
                        </a:rPr>
                        <a:t>  </a:t>
                      </a:r>
                      <a:r>
                        <a:rPr lang="ru-RU" sz="4000" b="1" dirty="0" smtClean="0">
                          <a:solidFill>
                            <a:srgbClr val="0070C0"/>
                          </a:solidFill>
                          <a:latin typeface="+mj-lt"/>
                        </a:rPr>
                        <a:t>сульф</a:t>
                      </a:r>
                      <a:r>
                        <a:rPr lang="ru-RU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ид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34791"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latin typeface="+mj-lt"/>
                        </a:rPr>
                        <a:t>Me</a:t>
                      </a:r>
                      <a:r>
                        <a:rPr lang="en-US" sz="4000" b="1" baseline="-25000" dirty="0" err="1" smtClean="0">
                          <a:latin typeface="+mj-lt"/>
                        </a:rPr>
                        <a:t>x</a:t>
                      </a:r>
                      <a:r>
                        <a:rPr lang="en-US" sz="4000" b="1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N</a:t>
                      </a:r>
                      <a:r>
                        <a:rPr lang="en-US" sz="4000" b="1" baseline="-25000" dirty="0" err="1" smtClean="0">
                          <a:latin typeface="+mj-lt"/>
                        </a:rPr>
                        <a:t>y</a:t>
                      </a:r>
                      <a:endParaRPr lang="ru-RU" sz="4000" b="1" baseline="-25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+mj-lt"/>
                        </a:rPr>
                        <a:t>  </a:t>
                      </a:r>
                      <a:r>
                        <a:rPr lang="ru-RU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нитр</a:t>
                      </a:r>
                      <a:r>
                        <a:rPr lang="ru-RU" sz="4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j-lt"/>
                        </a:rPr>
                        <a:t>ид</a:t>
                      </a:r>
                      <a:endParaRPr lang="ru-RU" sz="40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34791"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latin typeface="Arial" pitchFamily="34" charset="0"/>
                          <a:cs typeface="Arial" pitchFamily="34" charset="0"/>
                        </a:rPr>
                        <a:t>Me</a:t>
                      </a:r>
                      <a:r>
                        <a:rPr lang="en-US" sz="4000" b="1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Br</a:t>
                      </a:r>
                      <a:r>
                        <a:rPr lang="en-US" sz="4000" b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endParaRPr lang="ru-RU" sz="4000" b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+mj-lt"/>
                        </a:rPr>
                        <a:t>  </a:t>
                      </a:r>
                      <a:r>
                        <a:rPr lang="ru-RU" sz="40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бром</a:t>
                      </a:r>
                      <a:r>
                        <a:rPr lang="ru-RU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ид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34791"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latin typeface="+mj-lt"/>
                        </a:rPr>
                        <a:t>Me</a:t>
                      </a:r>
                      <a:r>
                        <a:rPr lang="en-US" sz="4000" b="1" dirty="0" err="1" smtClean="0">
                          <a:solidFill>
                            <a:srgbClr val="0070C0"/>
                          </a:solidFill>
                          <a:latin typeface="+mj-lt"/>
                        </a:rPr>
                        <a:t>H</a:t>
                      </a:r>
                      <a:r>
                        <a:rPr lang="en-US" sz="4000" b="1" baseline="-25000" dirty="0" err="1" smtClean="0">
                          <a:latin typeface="+mj-lt"/>
                        </a:rPr>
                        <a:t>y</a:t>
                      </a:r>
                      <a:endParaRPr lang="ru-RU" sz="4000" b="1" baseline="-25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+mj-lt"/>
                        </a:rPr>
                        <a:t>  </a:t>
                      </a:r>
                      <a:r>
                        <a:rPr lang="ru-RU" sz="4000" b="1" dirty="0" smtClean="0">
                          <a:solidFill>
                            <a:srgbClr val="0070C0"/>
                          </a:solidFill>
                          <a:latin typeface="+mj-lt"/>
                        </a:rPr>
                        <a:t>гидр</a:t>
                      </a:r>
                      <a:r>
                        <a:rPr lang="ru-RU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ид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785926"/>
            <a:ext cx="84296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1).     Повторить § 11-12 стр. 32 – 34</a:t>
            </a:r>
          </a:p>
          <a:p>
            <a:r>
              <a:rPr lang="ru-RU" sz="3600" b="1" i="1" u="sng" dirty="0" smtClean="0"/>
              <a:t>2).        Уровень А.</a:t>
            </a:r>
          </a:p>
          <a:p>
            <a:r>
              <a:rPr lang="ru-RU" sz="3600" b="1" dirty="0" smtClean="0"/>
              <a:t>Определить валентность в формулах:</a:t>
            </a:r>
          </a:p>
          <a:p>
            <a:r>
              <a:rPr lang="en-US" sz="3600" b="1" dirty="0" smtClean="0"/>
              <a:t>FeCl</a:t>
            </a:r>
            <a:r>
              <a:rPr lang="en-US" sz="3600" b="1" baseline="-25000" dirty="0" smtClean="0"/>
              <a:t>3</a:t>
            </a:r>
            <a:r>
              <a:rPr lang="en-US" sz="3600" b="1" dirty="0" smtClean="0"/>
              <a:t>,     AlI</a:t>
            </a:r>
            <a:r>
              <a:rPr lang="en-US" sz="3600" b="1" baseline="-25000" dirty="0" smtClean="0"/>
              <a:t>3</a:t>
            </a:r>
            <a:r>
              <a:rPr lang="en-US" sz="3600" b="1" dirty="0" smtClean="0"/>
              <a:t>,    Hg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O</a:t>
            </a:r>
            <a:endParaRPr lang="ru-RU" sz="3600" b="1" dirty="0" smtClean="0"/>
          </a:p>
          <a:p>
            <a:endParaRPr lang="ru-RU" sz="3600" b="1" dirty="0" smtClean="0"/>
          </a:p>
          <a:p>
            <a:r>
              <a:rPr lang="ru-RU" sz="3600" b="1" i="1" u="sng" dirty="0" smtClean="0">
                <a:solidFill>
                  <a:srgbClr val="FFFF00"/>
                </a:solidFill>
              </a:rPr>
              <a:t>3)  Уровень В.   </a:t>
            </a:r>
            <a:r>
              <a:rPr lang="ru-RU" sz="3600" b="1" dirty="0" smtClean="0">
                <a:solidFill>
                  <a:srgbClr val="FFFF00"/>
                </a:solidFill>
              </a:rPr>
              <a:t>Привести примеры к общим формулам бинарных соединений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428604"/>
            <a:ext cx="8229600" cy="2771796"/>
          </a:xfrm>
        </p:spPr>
        <p:txBody>
          <a:bodyPr>
            <a:normAutofit/>
          </a:bodyPr>
          <a:lstStyle/>
          <a:p>
            <a:r>
              <a:rPr lang="ru-RU" sz="2700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2700" dirty="0" smtClean="0">
                <a:solidFill>
                  <a:schemeClr val="tx1">
                    <a:lumMod val="95000"/>
                  </a:schemeClr>
                </a:solidFill>
              </a:rPr>
              <a:t>ТЕМА УРОКА</a:t>
            </a:r>
            <a:r>
              <a:rPr lang="ru-RU" sz="4000" i="1" dirty="0" smtClean="0">
                <a:solidFill>
                  <a:schemeClr val="tx1">
                    <a:lumMod val="95000"/>
                  </a:schemeClr>
                </a:solidFill>
              </a:rPr>
              <a:t>: «Валентность. Определение валентности по формулам»</a:t>
            </a:r>
            <a:endParaRPr lang="ru-RU" sz="4000" i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i="1" u="sng" dirty="0" smtClean="0"/>
              <a:t>Цель:</a:t>
            </a:r>
          </a:p>
          <a:p>
            <a:r>
              <a:rPr lang="ru-RU" dirty="0" smtClean="0"/>
              <a:t>*уметь формулировать определение «валентность»;</a:t>
            </a:r>
          </a:p>
          <a:p>
            <a:r>
              <a:rPr lang="ru-RU" dirty="0" smtClean="0"/>
              <a:t>*определять валентность по готовым формулам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 Понятие «валентность»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000240"/>
            <a:ext cx="87868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800" b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en-US" sz="4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48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800" b="1" baseline="-25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8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        </a:t>
            </a:r>
            <a:r>
              <a:rPr lang="en-US" sz="4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800" b="1" baseline="-25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       H</a:t>
            </a:r>
            <a:r>
              <a:rPr lang="en-US" sz="4800" b="1" baseline="-25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4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48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43050"/>
            <a:ext cx="885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</a:t>
            </a:r>
            <a:r>
              <a:rPr lang="en-US" sz="4000" b="1" dirty="0" smtClean="0"/>
              <a:t>I   </a:t>
            </a:r>
            <a:r>
              <a:rPr lang="en-US" sz="4000" b="1" dirty="0" err="1" smtClean="0"/>
              <a:t>I</a:t>
            </a:r>
            <a:r>
              <a:rPr lang="en-US" sz="4000" b="1" dirty="0" smtClean="0"/>
              <a:t>          </a:t>
            </a:r>
            <a:r>
              <a:rPr lang="en-US" sz="4000" b="1" dirty="0" err="1" smtClean="0"/>
              <a:t>I</a:t>
            </a:r>
            <a:r>
              <a:rPr lang="en-US" sz="4000" b="1" dirty="0" smtClean="0"/>
              <a:t>    II           I   III         I   IV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3000372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u="sng" dirty="0" smtClean="0">
                <a:solidFill>
                  <a:srgbClr val="FFFF00"/>
                </a:solidFill>
              </a:rPr>
              <a:t>Валентность</a:t>
            </a:r>
            <a:r>
              <a:rPr lang="ru-RU" sz="4000" b="1" i="1" dirty="0" smtClean="0"/>
              <a:t> – это свойство атомов присоединять определенное число атомов других элементов.</a:t>
            </a:r>
            <a:endParaRPr lang="ru-RU" sz="40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5357826"/>
            <a:ext cx="89297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FF00"/>
                </a:solidFill>
              </a:rPr>
              <a:t>Обозначается:     </a:t>
            </a:r>
            <a:r>
              <a:rPr lang="ru-RU" sz="4400" b="1" i="1" dirty="0" smtClean="0"/>
              <a:t>римской цифрой над знаком ХЭ.</a:t>
            </a:r>
            <a:endParaRPr lang="ru-RU" sz="36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14282" y="214290"/>
          <a:ext cx="8715436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787689"/>
              </p:ext>
            </p:extLst>
          </p:nvPr>
        </p:nvGraphicFramePr>
        <p:xfrm>
          <a:off x="0" y="142852"/>
          <a:ext cx="8929718" cy="651706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464859"/>
                <a:gridCol w="4464859"/>
              </a:tblGrid>
              <a:tr h="74976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ПОСТОЯННАЯ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ПЕРЕМЕННАЯ</a:t>
                      </a:r>
                      <a:endParaRPr lang="ru-RU" sz="3200" dirty="0"/>
                    </a:p>
                  </a:txBody>
                  <a:tcPr/>
                </a:tc>
              </a:tr>
              <a:tr h="1179066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:</a:t>
                      </a:r>
                      <a:r>
                        <a:rPr lang="en-US" sz="4000" b="1" baseline="0" dirty="0" smtClean="0">
                          <a:solidFill>
                            <a:srgbClr val="FF0000"/>
                          </a:solidFill>
                        </a:rPr>
                        <a:t>   </a:t>
                      </a:r>
                      <a:r>
                        <a:rPr lang="en-US" sz="4000" baseline="0" dirty="0" smtClean="0"/>
                        <a:t>H, Na, K, Ag, Li</a:t>
                      </a:r>
                      <a:endParaRPr lang="ru-RU" sz="4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4000" b="1" baseline="0" dirty="0" smtClean="0"/>
                        <a:t> </a:t>
                      </a:r>
                      <a:r>
                        <a:rPr lang="ru-RU" sz="4000" baseline="0" dirty="0" smtClean="0"/>
                        <a:t>,</a:t>
                      </a:r>
                      <a:r>
                        <a:rPr lang="en-US" sz="4000" baseline="0" dirty="0" smtClean="0"/>
                        <a:t> </a:t>
                      </a:r>
                      <a:r>
                        <a:rPr lang="en-US" sz="4000" b="1" baseline="0" dirty="0" smtClean="0">
                          <a:solidFill>
                            <a:srgbClr val="FF0000"/>
                          </a:solidFill>
                        </a:rPr>
                        <a:t>II</a:t>
                      </a:r>
                      <a:r>
                        <a:rPr lang="ru-RU" sz="4000" baseline="0" dirty="0" smtClean="0"/>
                        <a:t>:</a:t>
                      </a:r>
                      <a:r>
                        <a:rPr lang="en-US" sz="4000" baseline="0" dirty="0" smtClean="0"/>
                        <a:t>    Hg, Cu</a:t>
                      </a:r>
                      <a:endParaRPr lang="ru-RU" sz="4000" b="1" i="1" dirty="0"/>
                    </a:p>
                  </a:txBody>
                  <a:tcPr/>
                </a:tc>
              </a:tr>
              <a:tr h="1297186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II</a:t>
                      </a:r>
                      <a:r>
                        <a:rPr lang="ru-RU" sz="4000" dirty="0" smtClean="0"/>
                        <a:t>:</a:t>
                      </a:r>
                      <a:r>
                        <a:rPr lang="en-US" sz="4000" baseline="0" dirty="0" smtClean="0"/>
                        <a:t>  O, Mg,  Ca, Zn,  </a:t>
                      </a:r>
                      <a:r>
                        <a:rPr lang="en-US" sz="4000" baseline="0" dirty="0" err="1" smtClean="0"/>
                        <a:t>Ba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II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en-US" sz="4000" b="1" baseline="0" dirty="0" smtClean="0">
                          <a:solidFill>
                            <a:srgbClr val="FF0000"/>
                          </a:solidFill>
                        </a:rPr>
                        <a:t> IV</a:t>
                      </a:r>
                      <a:r>
                        <a:rPr lang="ru-RU" sz="4000" baseline="0" dirty="0" smtClean="0"/>
                        <a:t>:</a:t>
                      </a:r>
                      <a:r>
                        <a:rPr lang="en-US" sz="4000" baseline="0" dirty="0" smtClean="0"/>
                        <a:t> </a:t>
                      </a:r>
                      <a:endParaRPr lang="ru-RU" sz="4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aseline="0" dirty="0" smtClean="0"/>
                        <a:t>    </a:t>
                      </a:r>
                      <a:r>
                        <a:rPr lang="en-US" sz="4000" baseline="0" dirty="0" smtClean="0"/>
                        <a:t> C, Si, </a:t>
                      </a:r>
                      <a:r>
                        <a:rPr lang="en-US" sz="4000" baseline="0" dirty="0" err="1" smtClean="0"/>
                        <a:t>Pb</a:t>
                      </a:r>
                      <a:r>
                        <a:rPr lang="ru-RU" sz="4000" baseline="0" dirty="0" smtClean="0"/>
                        <a:t>,  </a:t>
                      </a:r>
                      <a:r>
                        <a:rPr lang="en-US" sz="4000" baseline="0" dirty="0" err="1" smtClean="0"/>
                        <a:t>Sn</a:t>
                      </a:r>
                      <a:endParaRPr lang="ru-RU" sz="40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435854">
                <a:tc>
                  <a:txBody>
                    <a:bodyPr/>
                    <a:lstStyle/>
                    <a:p>
                      <a:pPr algn="r"/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III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:</a:t>
                      </a:r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                </a:t>
                      </a:r>
                      <a:r>
                        <a:rPr lang="en-US" sz="4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4000" dirty="0" smtClean="0"/>
                        <a:t>B, Al   </a:t>
                      </a:r>
                      <a:endParaRPr lang="ru-RU" sz="4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I, III, V,VII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:</a:t>
                      </a:r>
                    </a:p>
                    <a:p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          </a:t>
                      </a:r>
                      <a:r>
                        <a:rPr lang="en-US" sz="4000" dirty="0" err="1" smtClean="0"/>
                        <a:t>Cl</a:t>
                      </a:r>
                      <a:r>
                        <a:rPr lang="en-US" sz="4000" dirty="0" smtClean="0"/>
                        <a:t>, Br,</a:t>
                      </a:r>
                      <a:r>
                        <a:rPr lang="en-US" sz="4000" baseline="0" dirty="0" smtClean="0"/>
                        <a:t>  I</a:t>
                      </a:r>
                      <a:endParaRPr lang="ru-RU" sz="4000" b="1" i="1" dirty="0"/>
                    </a:p>
                  </a:txBody>
                  <a:tcPr/>
                </a:tc>
              </a:tr>
              <a:tr h="1435854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 Au</a:t>
                      </a:r>
                      <a:r>
                        <a:rPr lang="en-US" sz="4000" baseline="0" dirty="0" smtClean="0"/>
                        <a:t> (</a:t>
                      </a:r>
                      <a:r>
                        <a:rPr lang="en-US" sz="4000" b="1" baseline="0" dirty="0" smtClean="0">
                          <a:solidFill>
                            <a:srgbClr val="FF0000"/>
                          </a:solidFill>
                        </a:rPr>
                        <a:t>II, III</a:t>
                      </a:r>
                      <a:r>
                        <a:rPr lang="en-US" sz="4000" baseline="0" dirty="0" smtClean="0"/>
                        <a:t>)</a:t>
                      </a:r>
                      <a:r>
                        <a:rPr lang="ru-RU" sz="4000" baseline="0" dirty="0" smtClean="0"/>
                        <a:t>;</a:t>
                      </a:r>
                      <a:r>
                        <a:rPr lang="en-US" sz="4000" baseline="0" dirty="0" smtClean="0"/>
                        <a:t>   </a:t>
                      </a:r>
                    </a:p>
                    <a:p>
                      <a:r>
                        <a:rPr lang="en-US" sz="4000" baseline="0" dirty="0" smtClean="0"/>
                        <a:t>Fe (</a:t>
                      </a:r>
                      <a:r>
                        <a:rPr lang="en-US" sz="4000" b="1" baseline="0" dirty="0" smtClean="0">
                          <a:solidFill>
                            <a:srgbClr val="FF0000"/>
                          </a:solidFill>
                        </a:rPr>
                        <a:t>II,III</a:t>
                      </a:r>
                      <a:r>
                        <a:rPr lang="en-US" sz="4000" baseline="0" dirty="0" smtClean="0"/>
                        <a:t>)</a:t>
                      </a:r>
                      <a:r>
                        <a:rPr lang="ru-RU" sz="4000" baseline="0" dirty="0" smtClean="0"/>
                        <a:t>;</a:t>
                      </a:r>
                      <a:r>
                        <a:rPr lang="en-US" sz="4000" dirty="0" smtClean="0"/>
                        <a:t> P (</a:t>
                      </a:r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III,V</a:t>
                      </a:r>
                      <a:r>
                        <a:rPr lang="en-US" sz="4000" dirty="0" smtClean="0"/>
                        <a:t>) </a:t>
                      </a:r>
                      <a:r>
                        <a:rPr lang="ru-RU" sz="4000" dirty="0" smtClean="0"/>
                        <a:t>             </a:t>
                      </a:r>
                      <a:endParaRPr lang="en-US" sz="4000" b="1" i="1" baseline="0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0" marR="0" lvl="0" indent="-857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S</a:t>
                      </a:r>
                      <a:r>
                        <a:rPr lang="en-US" sz="4000" baseline="0" dirty="0" smtClean="0"/>
                        <a:t> (</a:t>
                      </a:r>
                      <a:r>
                        <a:rPr lang="en-US" sz="4000" b="1" baseline="0" dirty="0" smtClean="0">
                          <a:solidFill>
                            <a:srgbClr val="FF0000"/>
                          </a:solidFill>
                        </a:rPr>
                        <a:t>II,IV,VI</a:t>
                      </a:r>
                      <a:r>
                        <a:rPr lang="en-US" sz="4000" baseline="0" dirty="0" smtClean="0"/>
                        <a:t>)</a:t>
                      </a:r>
                      <a:endParaRPr lang="ru-RU" sz="4000" dirty="0" smtClean="0"/>
                    </a:p>
                    <a:p>
                      <a:pPr marL="857250" marR="0" lvl="0" indent="-857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N (</a:t>
                      </a:r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I,</a:t>
                      </a:r>
                      <a:r>
                        <a:rPr lang="en-US" sz="4000" b="1" baseline="0" dirty="0" smtClean="0">
                          <a:solidFill>
                            <a:srgbClr val="FF0000"/>
                          </a:solidFill>
                        </a:rPr>
                        <a:t> II, III, IV,V</a:t>
                      </a:r>
                      <a:r>
                        <a:rPr lang="en-US" sz="4000" baseline="0" dirty="0" smtClean="0"/>
                        <a:t>)</a:t>
                      </a:r>
                      <a:endParaRPr lang="en-US" sz="4000" b="1" i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4355976" y="260648"/>
            <a:ext cx="144016" cy="65973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определения валентности: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417320"/>
          <a:ext cx="91440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94011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1.  Пишем химическую формулу вещества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  </a:t>
                      </a:r>
                      <a:r>
                        <a:rPr lang="en-US" sz="5400" dirty="0" smtClean="0"/>
                        <a:t>       H</a:t>
                      </a:r>
                      <a:r>
                        <a:rPr lang="en-US" sz="5400" baseline="-25000" dirty="0" smtClean="0"/>
                        <a:t>2</a:t>
                      </a:r>
                      <a:r>
                        <a:rPr lang="en-US" sz="5400" dirty="0" smtClean="0"/>
                        <a:t>S</a:t>
                      </a:r>
                      <a:endParaRPr lang="ru-RU" sz="2400" dirty="0"/>
                    </a:p>
                  </a:txBody>
                  <a:tcPr/>
                </a:tc>
              </a:tr>
              <a:tr h="1281114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2. Отмечаем 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валентность</a:t>
                      </a:r>
                      <a:r>
                        <a:rPr lang="ru-RU" sz="2800" b="1" dirty="0" smtClean="0"/>
                        <a:t> известного</a:t>
                      </a:r>
                      <a:r>
                        <a:rPr lang="ru-RU" sz="2800" b="1" baseline="0" dirty="0" smtClean="0"/>
                        <a:t> элемента(постоянную)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               </a:t>
                      </a:r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           </a:t>
                      </a:r>
                      <a:endParaRPr lang="en-US" sz="3600" b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US" sz="3600" b="1" dirty="0" smtClean="0"/>
                        <a:t>               </a:t>
                      </a:r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H</a:t>
                      </a:r>
                      <a:r>
                        <a:rPr lang="en-US" sz="3600" b="1" baseline="-25000" dirty="0" smtClean="0"/>
                        <a:t>2</a:t>
                      </a:r>
                      <a:r>
                        <a:rPr lang="en-US" sz="3600" b="1" dirty="0" smtClean="0"/>
                        <a:t>S      </a:t>
                      </a:r>
                    </a:p>
                    <a:p>
                      <a:r>
                        <a:rPr lang="en-US" dirty="0" smtClean="0"/>
                        <a:t>                            </a:t>
                      </a:r>
                      <a:endParaRPr lang="ru-RU" dirty="0"/>
                    </a:p>
                  </a:txBody>
                  <a:tcPr/>
                </a:tc>
              </a:tr>
              <a:tr h="1306598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3. Находим  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НОК</a:t>
                      </a:r>
                      <a:r>
                        <a:rPr lang="ru-RU" sz="2800" b="1" dirty="0" smtClean="0"/>
                        <a:t> (наименьшее общее кратное). Для этого:</a:t>
                      </a:r>
                      <a:r>
                        <a:rPr lang="ru-RU" sz="2800" b="1" baseline="0" dirty="0" smtClean="0"/>
                        <a:t> </a:t>
                      </a:r>
                    </a:p>
                    <a:p>
                      <a:r>
                        <a:rPr lang="ru-RU" sz="2800" b="1" baseline="0" dirty="0" smtClean="0">
                          <a:solidFill>
                            <a:srgbClr val="C00000"/>
                          </a:solidFill>
                        </a:rPr>
                        <a:t>Валентность</a:t>
                      </a:r>
                      <a:r>
                        <a:rPr lang="ru-RU" sz="2800" b="1" baseline="0" dirty="0" smtClean="0"/>
                        <a:t> известного элемента умножаем на число атомов (индекс) этого элемента.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  </a:t>
                      </a:r>
                      <a:r>
                        <a:rPr lang="en-US" sz="3200" b="1" dirty="0" smtClean="0">
                          <a:solidFill>
                            <a:srgbClr val="C00000"/>
                          </a:solidFill>
                        </a:rPr>
                        <a:t>I *  </a:t>
                      </a:r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rgbClr val="C00000"/>
                          </a:solidFill>
                        </a:rPr>
                        <a:t>  = </a:t>
                      </a:r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НОК)</a:t>
                      </a:r>
                    </a:p>
                    <a:p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ru-RU" sz="3200" b="1" dirty="0" err="1" smtClean="0">
                          <a:solidFill>
                            <a:schemeClr val="bg1"/>
                          </a:solidFill>
                        </a:rPr>
                        <a:t>↓</a:t>
                      </a:r>
                      <a:endParaRPr lang="ru-RU" sz="32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«индекс» </a:t>
                      </a:r>
                      <a:r>
                        <a:rPr lang="ru-RU" sz="3200" b="1" dirty="0" err="1" smtClean="0">
                          <a:solidFill>
                            <a:schemeClr val="bg1"/>
                          </a:solidFill>
                        </a:rPr>
                        <a:t>ат</a:t>
                      </a:r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. «Н»</a:t>
                      </a:r>
                    </a:p>
                    <a:p>
                      <a:r>
                        <a:rPr lang="en-US" sz="40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              </a:t>
                      </a:r>
                      <a:r>
                        <a:rPr lang="en-US" sz="4000" b="1" dirty="0" smtClean="0">
                          <a:solidFill>
                            <a:srgbClr val="C00000"/>
                          </a:solidFill>
                        </a:rPr>
                        <a:t>I</a:t>
                      </a:r>
                    </a:p>
                    <a:p>
                      <a:r>
                        <a:rPr lang="en-US" sz="4000" b="1" dirty="0" smtClean="0"/>
                        <a:t>               </a:t>
                      </a:r>
                      <a:r>
                        <a:rPr lang="en-US" sz="4000" b="1" dirty="0" smtClean="0">
                          <a:solidFill>
                            <a:srgbClr val="C00000"/>
                          </a:solidFill>
                        </a:rPr>
                        <a:t>H</a:t>
                      </a:r>
                      <a:r>
                        <a:rPr lang="en-US" sz="4000" b="1" baseline="-25000" dirty="0" smtClean="0"/>
                        <a:t>2</a:t>
                      </a:r>
                      <a:r>
                        <a:rPr lang="en-US" sz="4000" b="1" dirty="0" smtClean="0"/>
                        <a:t>S      </a:t>
                      </a:r>
                      <a:endParaRPr lang="ru-RU" sz="40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16" y="5500702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2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357950" y="2571744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I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-1"/>
          <a:ext cx="8786842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421"/>
                <a:gridCol w="4393421"/>
              </a:tblGrid>
              <a:tr h="83650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4. Вычисляем</a:t>
                      </a:r>
                      <a:r>
                        <a:rPr lang="ru-RU" sz="3200" baseline="0" dirty="0" smtClean="0"/>
                        <a:t> и проставляем валентность второго элемента. Для этого:</a:t>
                      </a:r>
                    </a:p>
                    <a:p>
                      <a:r>
                        <a:rPr lang="ru-RU" sz="3200" baseline="0" dirty="0" smtClean="0">
                          <a:solidFill>
                            <a:srgbClr val="002060"/>
                          </a:solidFill>
                        </a:rPr>
                        <a:t>НОК </a:t>
                      </a:r>
                      <a:r>
                        <a:rPr lang="ru-RU" sz="3200" baseline="0" dirty="0" smtClean="0"/>
                        <a:t> </a:t>
                      </a:r>
                      <a:r>
                        <a:rPr lang="ru-RU" sz="3200" i="1" u="sng" baseline="0" dirty="0" smtClean="0"/>
                        <a:t>делим</a:t>
                      </a:r>
                      <a:r>
                        <a:rPr lang="ru-RU" sz="3200" baseline="0" dirty="0" smtClean="0"/>
                        <a:t> на «индекс» второго элемента.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 </a:t>
                      </a:r>
                      <a:r>
                        <a:rPr lang="ru-RU" sz="54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r>
                        <a:rPr lang="ru-RU" sz="5400" baseline="0" dirty="0" smtClean="0"/>
                        <a:t> : </a:t>
                      </a:r>
                      <a:r>
                        <a:rPr lang="ru-RU" sz="5400" baseline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ru-RU" sz="5400" baseline="0" dirty="0" smtClean="0"/>
                        <a:t>  = </a:t>
                      </a:r>
                      <a:r>
                        <a:rPr lang="en-US" sz="5400" baseline="0" dirty="0" smtClean="0">
                          <a:solidFill>
                            <a:srgbClr val="C00000"/>
                          </a:solidFill>
                        </a:rPr>
                        <a:t>II</a:t>
                      </a:r>
                    </a:p>
                    <a:p>
                      <a:r>
                        <a:rPr lang="en-US" sz="5400" baseline="0" dirty="0" smtClean="0"/>
                        <a:t>        </a:t>
                      </a:r>
                      <a:r>
                        <a:rPr lang="en-US" sz="5400" baseline="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5400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US" sz="5400" baseline="0" dirty="0" smtClean="0"/>
                        <a:t>     H</a:t>
                      </a:r>
                      <a:r>
                        <a:rPr lang="en-US" sz="54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54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en-US" sz="5400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5400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836507">
                <a:tc>
                  <a:txBody>
                    <a:bodyPr/>
                    <a:lstStyle/>
                    <a:p>
                      <a:r>
                        <a:rPr lang="en-US" sz="4400" b="1" i="1" dirty="0" smtClean="0"/>
                        <a:t> (</a:t>
                      </a:r>
                      <a:r>
                        <a:rPr lang="ru-RU" sz="4400" b="1" i="1" dirty="0" err="1" smtClean="0"/>
                        <a:t>Аш</a:t>
                      </a:r>
                      <a:r>
                        <a:rPr lang="ru-RU" sz="4400" b="1" i="1" dirty="0" smtClean="0"/>
                        <a:t>-</a:t>
                      </a:r>
                      <a:r>
                        <a:rPr lang="ru-RU" sz="4400" b="1" i="1" baseline="0" dirty="0" smtClean="0"/>
                        <a:t> два- </a:t>
                      </a:r>
                      <a:r>
                        <a:rPr lang="ru-RU" sz="4400" b="1" i="1" baseline="0" dirty="0" err="1" smtClean="0"/>
                        <a:t>эс</a:t>
                      </a:r>
                      <a:r>
                        <a:rPr lang="ru-RU" sz="4400" b="1" i="1" baseline="0" dirty="0" smtClean="0"/>
                        <a:t>)</a:t>
                      </a:r>
                      <a:endParaRPr lang="ru-RU" sz="4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b="1" dirty="0" smtClean="0"/>
                        <a:t>   </a:t>
                      </a:r>
                      <a:r>
                        <a:rPr lang="en-US" sz="5400" b="1" dirty="0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5400" b="1" dirty="0" smtClean="0"/>
                        <a:t>  </a:t>
                      </a:r>
                      <a:r>
                        <a:rPr lang="en-US" sz="5400" b="1" dirty="0" smtClean="0">
                          <a:solidFill>
                            <a:srgbClr val="C00000"/>
                          </a:solidFill>
                        </a:rPr>
                        <a:t>II</a:t>
                      </a:r>
                    </a:p>
                    <a:p>
                      <a:r>
                        <a:rPr lang="en-US" sz="5400" b="1" dirty="0" smtClean="0"/>
                        <a:t>  H</a:t>
                      </a:r>
                      <a:r>
                        <a:rPr lang="en-US" sz="5400" b="1" baseline="-25000" dirty="0" smtClean="0"/>
                        <a:t>2</a:t>
                      </a:r>
                      <a:r>
                        <a:rPr lang="en-US" sz="5400" b="1" dirty="0" smtClean="0"/>
                        <a:t>S</a:t>
                      </a:r>
                    </a:p>
                    <a:p>
                      <a:r>
                        <a:rPr lang="en-US" sz="5400" b="1" dirty="0" smtClean="0"/>
                        <a:t>      </a:t>
                      </a:r>
                      <a:endParaRPr lang="ru-RU" sz="5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57950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500826" y="1142984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baseline="0" dirty="0" smtClean="0">
                <a:solidFill>
                  <a:srgbClr val="C00000"/>
                </a:solidFill>
              </a:rPr>
              <a:t>II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алгоритмом (тренировочные задания)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928802"/>
            <a:ext cx="83582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K</a:t>
            </a:r>
            <a:r>
              <a:rPr lang="en-US" sz="9600" b="1" baseline="-25000" dirty="0" smtClean="0"/>
              <a:t>2</a:t>
            </a:r>
            <a:r>
              <a:rPr lang="en-US" sz="9600" b="1" dirty="0" smtClean="0"/>
              <a:t>O,   BaH</a:t>
            </a:r>
            <a:r>
              <a:rPr lang="en-US" sz="9600" b="1" baseline="-25000" dirty="0" smtClean="0"/>
              <a:t>2</a:t>
            </a:r>
            <a:endParaRPr lang="ru-RU" sz="96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Алгоритм № 2</a:t>
            </a:r>
            <a:br>
              <a:rPr lang="ru-RU" dirty="0" smtClean="0"/>
            </a:br>
            <a:r>
              <a:rPr lang="ru-RU" dirty="0" smtClean="0"/>
              <a:t>(по положению в ПСХЭ)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00166" y="1214422"/>
            <a:ext cx="592935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85918" y="1142984"/>
            <a:ext cx="5429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         </a:t>
            </a:r>
            <a:r>
              <a:rPr lang="ru-RU" sz="4400" b="1" dirty="0" smtClean="0">
                <a:solidFill>
                  <a:schemeClr val="bg1"/>
                </a:solidFill>
              </a:rPr>
              <a:t>Элементы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214282" y="1714488"/>
            <a:ext cx="2286016" cy="71438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6000760" y="1643050"/>
            <a:ext cx="2643206" cy="78581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14282" y="2357430"/>
            <a:ext cx="3000396" cy="12715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2428868"/>
            <a:ext cx="25003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металлы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286380" y="2285992"/>
            <a:ext cx="3500462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572132" y="2428868"/>
            <a:ext cx="32147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неметаллы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0" y="3571876"/>
            <a:ext cx="314324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3714752"/>
            <a:ext cx="31432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Валентность равна № группы А</a:t>
            </a:r>
            <a:endParaRPr lang="ru-RU" sz="40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714744" y="3214686"/>
            <a:ext cx="220028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929058" y="3286124"/>
            <a:ext cx="18573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Высшая </a:t>
            </a:r>
            <a:r>
              <a:rPr lang="ru-RU" sz="3200" b="1" dirty="0" smtClean="0"/>
              <a:t>= номеру группы</a:t>
            </a:r>
            <a:endParaRPr lang="ru-RU" sz="32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500826" y="3214686"/>
            <a:ext cx="264317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643702" y="3286125"/>
            <a:ext cx="25002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Низшая</a:t>
            </a:r>
          </a:p>
          <a:p>
            <a:r>
              <a:rPr lang="ru-RU" sz="3200" b="1" dirty="0" smtClean="0"/>
              <a:t>(8 - № группы)</a:t>
            </a:r>
            <a:endParaRPr lang="ru-RU" sz="3200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714744" y="5000636"/>
            <a:ext cx="2214578" cy="18573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929058" y="5072074"/>
            <a:ext cx="1928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chemeClr val="bg1"/>
                </a:solidFill>
              </a:rPr>
              <a:t>С </a:t>
            </a:r>
          </a:p>
          <a:p>
            <a:r>
              <a:rPr lang="ru-RU" sz="4800" b="1" i="1" dirty="0">
                <a:solidFill>
                  <a:schemeClr val="bg1"/>
                </a:solidFill>
              </a:rPr>
              <a:t> </a:t>
            </a:r>
            <a:r>
              <a:rPr lang="ru-RU" sz="4800" b="1" i="1" dirty="0" smtClean="0">
                <a:solidFill>
                  <a:schemeClr val="bg1"/>
                </a:solidFill>
              </a:rPr>
              <a:t>  «О»</a:t>
            </a:r>
            <a:endParaRPr lang="ru-RU" sz="4800" b="1" i="1" dirty="0">
              <a:solidFill>
                <a:schemeClr val="bg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500826" y="4929198"/>
            <a:ext cx="2643174" cy="19288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572264" y="4857760"/>
            <a:ext cx="25717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С     «</a:t>
            </a:r>
            <a:r>
              <a:rPr lang="ru-RU" sz="3600" b="1" dirty="0" err="1" smtClean="0">
                <a:solidFill>
                  <a:schemeClr val="bg1"/>
                </a:solidFill>
              </a:rPr>
              <a:t>Ме</a:t>
            </a:r>
            <a:r>
              <a:rPr lang="ru-RU" sz="3600" b="1" dirty="0" smtClean="0">
                <a:solidFill>
                  <a:schemeClr val="bg1"/>
                </a:solidFill>
              </a:rPr>
              <a:t>»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      «</a:t>
            </a:r>
            <a:r>
              <a:rPr lang="ru-RU" sz="3600" b="1" dirty="0" err="1" smtClean="0">
                <a:solidFill>
                  <a:schemeClr val="bg1"/>
                </a:solidFill>
              </a:rPr>
              <a:t>НеМ</a:t>
            </a:r>
            <a:r>
              <a:rPr lang="ru-RU" sz="3600" b="1" dirty="0" smtClean="0">
                <a:solidFill>
                  <a:schemeClr val="bg1"/>
                </a:solidFill>
              </a:rPr>
              <a:t>»,           «Н»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557</TotalTime>
  <Words>814</Words>
  <Application>Microsoft Office PowerPoint</Application>
  <PresentationFormat>Экран (4:3)</PresentationFormat>
  <Paragraphs>146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 тема урока зашифрована в относительных атомных массах ХЭ. Найдите по таблице эти ХЭ и по начальной буквы ХЭ составьте слово.</vt:lpstr>
      <vt:lpstr> ТЕМА УРОКА: «Валентность. Определение валентности по формулам»</vt:lpstr>
      <vt:lpstr>1.  Понятие «валентность»</vt:lpstr>
      <vt:lpstr>Презентация PowerPoint</vt:lpstr>
      <vt:lpstr>Презентация PowerPoint</vt:lpstr>
      <vt:lpstr>Алгоритм определения валентности:</vt:lpstr>
      <vt:lpstr>Презентация PowerPoint</vt:lpstr>
      <vt:lpstr>Работа с алгоритмом (тренировочные задания)</vt:lpstr>
      <vt:lpstr>Алгоритм № 2 (по положению в ПСХЭ)</vt:lpstr>
      <vt:lpstr>Работа с алгоритмом № 2 (тренировочные задания)</vt:lpstr>
      <vt:lpstr>Домашнее задание:</vt:lpstr>
      <vt:lpstr>Проверочная работа 10 минут</vt:lpstr>
      <vt:lpstr>Проверка Д/З  ? 4 стр. 37</vt:lpstr>
      <vt:lpstr>Тема урока: «СОВЕРШЕНСТВОВАНИЕ УМЕНИЙ ОПРЕДЕЛЯТЬ ВАЛЕНТНОСТЬ по формуле»</vt:lpstr>
      <vt:lpstr>Опросник</vt:lpstr>
      <vt:lpstr>Определить валентность, используя ПС ДИМ.</vt:lpstr>
      <vt:lpstr>Определить валентность по алгоритму.</vt:lpstr>
      <vt:lpstr>Названия бинарных (из 2-х ХЭ) соединений.</vt:lpstr>
      <vt:lpstr>Домашнее задание.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Людмила</cp:lastModifiedBy>
  <cp:revision>40</cp:revision>
  <dcterms:created xsi:type="dcterms:W3CDTF">2009-10-03T14:55:23Z</dcterms:created>
  <dcterms:modified xsi:type="dcterms:W3CDTF">2014-10-19T12:50:06Z</dcterms:modified>
</cp:coreProperties>
</file>