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9" r:id="rId4"/>
    <p:sldId id="260" r:id="rId5"/>
    <p:sldId id="265" r:id="rId6"/>
    <p:sldId id="266" r:id="rId7"/>
    <p:sldId id="267" r:id="rId8"/>
    <p:sldId id="261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9550" y="2967038"/>
            <a:ext cx="629602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7DD3A-A715-4E21-8C26-E9946C74F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58EBA-6CA6-4888-AB19-5B424700D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C0183-6CB0-4ED3-92E7-FDB341DF6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52625"/>
            <a:ext cx="8229600" cy="40322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81572-B4C3-4763-A11A-B49E1C005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52625"/>
            <a:ext cx="8229600" cy="40322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494E-4C86-4029-AB85-00FD46E4C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7EE6D-4613-4448-A7C8-91096D9F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94FC-C0FF-4712-9C27-FC69C6600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5B972-48DB-4EF3-9AD0-AE6EDB51D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347BE-4617-4311-944A-CDEC732B9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8FDB8-7FD1-4462-B8A3-0412FF210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39E16-A95C-4E1A-9AF4-A2CE30F34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8BD8-37DE-4C89-B91E-11759ED97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1B50E-6548-4DC7-8858-4E4C5543E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52625"/>
            <a:ext cx="8229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245225"/>
            <a:ext cx="5397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9AD1A2E6-10F2-4D78-B00C-EC7915971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PE01191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2447925" cy="1611312"/>
          </a:xfrm>
          <a:noFill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23850" y="1749425"/>
            <a:ext cx="801668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4E341A"/>
                </a:solidFill>
              </a:rPr>
              <a:t>«Интегративное обучение на</a:t>
            </a:r>
          </a:p>
          <a:p>
            <a:r>
              <a:rPr lang="ru-RU" sz="4000" b="1" i="1" dirty="0" smtClean="0">
                <a:solidFill>
                  <a:srgbClr val="4E341A"/>
                </a:solidFill>
              </a:rPr>
              <a:t>уроках русского языка и</a:t>
            </a:r>
          </a:p>
          <a:p>
            <a:r>
              <a:rPr lang="ru-RU" sz="4000" b="1" i="1" dirty="0" smtClean="0">
                <a:solidFill>
                  <a:srgbClr val="4E341A"/>
                </a:solidFill>
              </a:rPr>
              <a:t>литературы»</a:t>
            </a:r>
            <a:endParaRPr lang="ru-RU" sz="4000" b="1" i="1" dirty="0">
              <a:solidFill>
                <a:srgbClr val="4E341A"/>
              </a:solidFill>
            </a:endParaRPr>
          </a:p>
        </p:txBody>
      </p:sp>
      <p:pic>
        <p:nvPicPr>
          <p:cNvPr id="49158" name="Picture 6" descr="NA002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581525"/>
            <a:ext cx="2160588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4429124" y="4500570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i="1" dirty="0">
                <a:solidFill>
                  <a:srgbClr val="2C1D0E"/>
                </a:solidFill>
              </a:rPr>
              <a:t>Автор проекта</a:t>
            </a:r>
          </a:p>
          <a:p>
            <a:pPr algn="r"/>
            <a:r>
              <a:rPr lang="ru-RU" sz="2400" b="1" i="1" dirty="0" err="1" smtClean="0">
                <a:solidFill>
                  <a:srgbClr val="2C1D0E"/>
                </a:solidFill>
              </a:rPr>
              <a:t>Шпекторова</a:t>
            </a:r>
            <a:r>
              <a:rPr lang="ru-RU" sz="2400" b="1" i="1" dirty="0" smtClean="0">
                <a:solidFill>
                  <a:srgbClr val="2C1D0E"/>
                </a:solidFill>
              </a:rPr>
              <a:t> Т. Н.</a:t>
            </a:r>
            <a:endParaRPr lang="ru-RU" sz="2400" b="1" i="1" dirty="0">
              <a:solidFill>
                <a:srgbClr val="2C1D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0"/>
            <a:ext cx="6280150" cy="1462088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Принципы работы на интегративном уроке: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2071678"/>
            <a:ext cx="7772400" cy="3167063"/>
          </a:xfrm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</a:rPr>
              <a:t>урок – не лекция, а общая работа.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</a:rPr>
              <a:t>все участники равны независимо от возраста, социального статуса, опыта, места работы.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</a:rPr>
              <a:t>каждый участник имеет право на собственное мнение по любому вопросу.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</a:rPr>
              <a:t>нет места прямой критике личности (подвергнуться критике может только идея).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</a:rPr>
              <a:t>все сказанное на уроке – не руководство к действию, а информация к размышлению.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PE01191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2447925" cy="1611312"/>
          </a:xfrm>
          <a:noFill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285875" y="2857500"/>
            <a:ext cx="6230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4E341A"/>
                </a:solidFill>
              </a:rPr>
              <a:t>Спасибо за внимание!!!</a:t>
            </a:r>
          </a:p>
        </p:txBody>
      </p:sp>
      <p:pic>
        <p:nvPicPr>
          <p:cNvPr id="49158" name="Picture 6" descr="NA002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581525"/>
            <a:ext cx="2160588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4357688" y="4000500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i="1" dirty="0">
                <a:solidFill>
                  <a:srgbClr val="2C1D0E"/>
                </a:solidFill>
              </a:rPr>
              <a:t>Автор проекта</a:t>
            </a:r>
          </a:p>
          <a:p>
            <a:pPr algn="r"/>
            <a:r>
              <a:rPr lang="ru-RU" sz="2400" b="1" i="1" dirty="0" err="1" smtClean="0">
                <a:solidFill>
                  <a:srgbClr val="2C1D0E"/>
                </a:solidFill>
              </a:rPr>
              <a:t>Шпекторова</a:t>
            </a:r>
            <a:r>
              <a:rPr lang="ru-RU" sz="2400" b="1" i="1" dirty="0" smtClean="0">
                <a:solidFill>
                  <a:srgbClr val="2C1D0E"/>
                </a:solidFill>
              </a:rPr>
              <a:t> Т.Н.</a:t>
            </a:r>
            <a:endParaRPr lang="ru-RU" sz="2400" b="1" i="1" dirty="0">
              <a:solidFill>
                <a:srgbClr val="2C1D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332656"/>
            <a:ext cx="4320480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Конкурентно способные –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412776"/>
            <a:ext cx="1193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412776"/>
            <a:ext cx="22165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творческие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грамотные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читающие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умеющие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получать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нужную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Интегративное обучение на уроках русского языка и литературы –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051720" y="1556792"/>
            <a:ext cx="5544616" cy="680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 из средств развития личности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Дурачилло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64904"/>
            <a:ext cx="4295775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57488" y="3000372"/>
            <a:ext cx="2794632" cy="1222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14678" y="3214686"/>
            <a:ext cx="2448272" cy="100811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Литературный герой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000240"/>
            <a:ext cx="152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история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1428736"/>
            <a:ext cx="2167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философия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4857760"/>
            <a:ext cx="181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искусство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2000240"/>
            <a:ext cx="206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психология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5286388"/>
            <a:ext cx="1473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критика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357694"/>
            <a:ext cx="1104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театр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3929058" y="2000240"/>
            <a:ext cx="57150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3442317">
            <a:off x="6057955" y="2499027"/>
            <a:ext cx="57150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8202760">
            <a:off x="1985478" y="2419307"/>
            <a:ext cx="57150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0800000">
            <a:off x="4071934" y="4429132"/>
            <a:ext cx="57150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4711379">
            <a:off x="2048155" y="3817529"/>
            <a:ext cx="57150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7351460">
            <a:off x="6053061" y="4115356"/>
            <a:ext cx="57150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1472" y="71414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«Литература – это отображение действительности»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p"/>
      <p:bldP spid="6" grpId="0"/>
      <p:bldP spid="7" grpId="0"/>
      <p:bldP spid="8" grpId="0"/>
      <p:bldP spid="10" grpId="0"/>
      <p:bldP spid="11" grpId="0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«Лишний человек» – типичный герой первой половины </a:t>
            </a:r>
            <a:r>
              <a:rPr lang="en-US" dirty="0" smtClean="0">
                <a:solidFill>
                  <a:schemeClr val="tx2"/>
                </a:solidFill>
              </a:rPr>
              <a:t>XIX</a:t>
            </a:r>
            <a:r>
              <a:rPr lang="ru-RU" dirty="0" smtClean="0">
                <a:solidFill>
                  <a:schemeClr val="tx2"/>
                </a:solidFill>
              </a:rPr>
              <a:t> в.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1) Дворянин – аристократ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2) Сибарит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3) Баловень судьбы и природы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4) Мученик, испытывающий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   «горе от ума»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Литература и общественная мысль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0322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1) История России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1812 год – война с Наполеоном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1825 год – декабристское восстание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1861 год –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отмена крепостного права</a:t>
            </a:r>
          </a:p>
          <a:p>
            <a:pPr lvl="0">
              <a:buNone/>
            </a:pPr>
            <a:r>
              <a:rPr lang="ru-RU" dirty="0" smtClean="0">
                <a:solidFill>
                  <a:schemeClr val="tx2"/>
                </a:solidFill>
              </a:rPr>
              <a:t>2) Философия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Фихте: «Жизнь как деятельность», «</a:t>
            </a:r>
            <a:r>
              <a:rPr lang="ru-RU" sz="2400" dirty="0" err="1" smtClean="0">
                <a:solidFill>
                  <a:schemeClr val="tx2"/>
                </a:solidFill>
              </a:rPr>
              <a:t>деятельность</a:t>
            </a:r>
            <a:r>
              <a:rPr lang="ru-RU" sz="2400" dirty="0" smtClean="0">
                <a:solidFill>
                  <a:schemeClr val="tx2"/>
                </a:solidFill>
              </a:rPr>
              <a:t> как борьба»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Шеллинг: «</a:t>
            </a:r>
            <a:r>
              <a:rPr lang="ru-RU" sz="2400" dirty="0" smtClean="0">
                <a:solidFill>
                  <a:schemeClr val="tx2"/>
                </a:solidFill>
              </a:rPr>
              <a:t>Тождественность </a:t>
            </a:r>
            <a:r>
              <a:rPr lang="ru-RU" sz="2400" dirty="0" smtClean="0">
                <a:solidFill>
                  <a:schemeClr val="tx2"/>
                </a:solidFill>
              </a:rPr>
              <a:t>противоположных начал: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порыв – отрицание его, добро – зло»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Литература и общественная мысль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032250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solidFill>
                  <a:srgbClr val="000000"/>
                </a:solidFill>
              </a:rPr>
              <a:t>3) Психология</a:t>
            </a:r>
          </a:p>
          <a:p>
            <a:pPr lvl="0"/>
            <a:r>
              <a:rPr lang="ru-RU" sz="2000" dirty="0" smtClean="0">
                <a:solidFill>
                  <a:srgbClr val="000000"/>
                </a:solidFill>
              </a:rPr>
              <a:t>Учение Гиппократа о темпераментах: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Сангвиник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Холерик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Флегматик</a:t>
            </a:r>
          </a:p>
          <a:p>
            <a:r>
              <a:rPr lang="ru-RU" sz="2000" dirty="0" smtClean="0">
                <a:solidFill>
                  <a:srgbClr val="000000"/>
                </a:solidFill>
              </a:rPr>
              <a:t>Меланхолик</a:t>
            </a:r>
          </a:p>
          <a:p>
            <a:pPr lvl="0">
              <a:buNone/>
            </a:pPr>
            <a:r>
              <a:rPr lang="ru-RU" dirty="0" smtClean="0">
                <a:solidFill>
                  <a:srgbClr val="000000"/>
                </a:solidFill>
              </a:rPr>
              <a:t>4) Критика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«Страдающий эгоист», «</a:t>
            </a:r>
            <a:r>
              <a:rPr lang="ru-RU" sz="2400" dirty="0" err="1" smtClean="0">
                <a:solidFill>
                  <a:srgbClr val="000000"/>
                </a:solidFill>
              </a:rPr>
              <a:t>эгоист</a:t>
            </a:r>
            <a:r>
              <a:rPr lang="ru-RU" sz="2400" dirty="0" smtClean="0">
                <a:solidFill>
                  <a:srgbClr val="000000"/>
                </a:solidFill>
              </a:rPr>
              <a:t> поневоле»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     (В.Г. Белинский)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«Победитель или побежденный» (И.А. Гончаров)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165975" cy="1462088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Задачами интегративных форм обучения являются: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785926"/>
            <a:ext cx="7772400" cy="34956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ru-RU" sz="1800" dirty="0" smtClean="0"/>
              <a:t>пробуждение у обучающихся интереса; 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ru-RU" sz="1800" dirty="0" smtClean="0"/>
              <a:t>эффективное усвоение учебного материала; 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ru-RU" sz="1800" dirty="0" smtClean="0"/>
              <a:t>самостоятельный поиск учащимися путей и вариантов решения поставленной учебной задачи (выбор одного из предложенных вариантов или нахождение собственного варианта и обоснование решения); 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ru-RU" sz="1800" dirty="0" smtClean="0"/>
              <a:t>установление воздействия между учащимися, обучение работать в команде, проявлять терпимость к любой точке зрения, уважать право каждого на свободу слова, уважать его достоинства; 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ru-RU" sz="1800" dirty="0" smtClean="0"/>
              <a:t>формирование у обучающихся мнения и отношения; 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ru-RU" sz="1800" dirty="0" smtClean="0"/>
              <a:t>формирование жизненных и профессиональных навыков;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ru-RU" sz="1800" dirty="0" smtClean="0"/>
              <a:t>выход на уровень осознанной компетентности учащегося. 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endParaRPr lang="ru-RU" sz="1800" dirty="0" smtClean="0"/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"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r1326754357398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928802"/>
            <a:ext cx="1292216" cy="197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kak-stroilsya-biznes-kompanii-dks-ekspert-t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857760"/>
            <a:ext cx="2382831" cy="127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x_e6803a0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357298"/>
            <a:ext cx="1822431" cy="136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деловые игры 95757459849545498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357562"/>
            <a:ext cx="1816876" cy="136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357166"/>
            <a:ext cx="5942013" cy="76835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Интегративные формы: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71612"/>
            <a:ext cx="7772400" cy="2706687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Круглый стол (дискуссия, дебаты) </a:t>
            </a: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Мозговой штурм ( </a:t>
            </a:r>
            <a:r>
              <a:rPr lang="ru-RU" sz="2400" dirty="0" err="1" smtClean="0">
                <a:latin typeface="Times New Roman" pitchFamily="18" charset="0"/>
              </a:rPr>
              <a:t>брейнсторм</a:t>
            </a:r>
            <a:r>
              <a:rPr lang="ru-RU" sz="2400" dirty="0" smtClean="0">
                <a:latin typeface="Times New Roman" pitchFamily="18" charset="0"/>
              </a:rPr>
              <a:t>, мозговая атака)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Деловые и ролевые игры </a:t>
            </a: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Мастер-класс</a:t>
            </a:r>
            <a:endParaRPr lang="ru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10195093">
  <a:themeElements>
    <a:clrScheme name="10195093 15">
      <a:dk1>
        <a:srgbClr val="E9770A"/>
      </a:dk1>
      <a:lt1>
        <a:srgbClr val="FFFFCC"/>
      </a:lt1>
      <a:dk2>
        <a:srgbClr val="000000"/>
      </a:dk2>
      <a:lt2>
        <a:srgbClr val="808080"/>
      </a:lt2>
      <a:accent1>
        <a:srgbClr val="B6E7E8"/>
      </a:accent1>
      <a:accent2>
        <a:srgbClr val="333399"/>
      </a:accent2>
      <a:accent3>
        <a:srgbClr val="FFFFE2"/>
      </a:accent3>
      <a:accent4>
        <a:srgbClr val="C76507"/>
      </a:accent4>
      <a:accent5>
        <a:srgbClr val="D7F1F2"/>
      </a:accent5>
      <a:accent6>
        <a:srgbClr val="2D2D8A"/>
      </a:accent6>
      <a:hlink>
        <a:srgbClr val="009999"/>
      </a:hlink>
      <a:folHlink>
        <a:srgbClr val="99CC00"/>
      </a:folHlink>
    </a:clrScheme>
    <a:fontScheme name="1019509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3">
        <a:dk1>
          <a:srgbClr val="E9770A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C7650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14">
        <a:dk1>
          <a:srgbClr val="E9770A"/>
        </a:dk1>
        <a:lt1>
          <a:srgbClr val="FF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B8"/>
        </a:accent3>
        <a:accent4>
          <a:srgbClr val="C7650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15">
        <a:dk1>
          <a:srgbClr val="E9770A"/>
        </a:dk1>
        <a:lt1>
          <a:srgbClr val="FFFFCC"/>
        </a:lt1>
        <a:dk2>
          <a:srgbClr val="000000"/>
        </a:dk2>
        <a:lt2>
          <a:srgbClr val="808080"/>
        </a:lt2>
        <a:accent1>
          <a:srgbClr val="B6E7E8"/>
        </a:accent1>
        <a:accent2>
          <a:srgbClr val="333399"/>
        </a:accent2>
        <a:accent3>
          <a:srgbClr val="FFFFE2"/>
        </a:accent3>
        <a:accent4>
          <a:srgbClr val="C76507"/>
        </a:accent4>
        <a:accent5>
          <a:srgbClr val="D7F1F2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381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10195093</vt:lpstr>
      <vt:lpstr>Слайд 1</vt:lpstr>
      <vt:lpstr>Слайд 2</vt:lpstr>
      <vt:lpstr>Интегративное обучение на уроках русского языка и литературы –</vt:lpstr>
      <vt:lpstr>Слайд 4</vt:lpstr>
      <vt:lpstr>«Лишний человек» – типичный герой первой половины XIX в.</vt:lpstr>
      <vt:lpstr>Литература и общественная мысль</vt:lpstr>
      <vt:lpstr>Литература и общественная мысль</vt:lpstr>
      <vt:lpstr>Задачами интегративных форм обучения являются:</vt:lpstr>
      <vt:lpstr>Интегративные формы: </vt:lpstr>
      <vt:lpstr>Принципы работы на интегративном уроке: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АнтохаТоха</dc:creator>
  <cp:lastModifiedBy>Тима</cp:lastModifiedBy>
  <cp:revision>21</cp:revision>
  <dcterms:created xsi:type="dcterms:W3CDTF">2013-10-16T18:55:58Z</dcterms:created>
  <dcterms:modified xsi:type="dcterms:W3CDTF">2013-10-23T18:57:48Z</dcterms:modified>
</cp:coreProperties>
</file>