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0" r:id="rId2"/>
    <p:sldId id="273" r:id="rId3"/>
    <p:sldId id="274" r:id="rId4"/>
    <p:sldId id="283" r:id="rId5"/>
    <p:sldId id="268" r:id="rId6"/>
    <p:sldId id="281" r:id="rId7"/>
    <p:sldId id="263" r:id="rId8"/>
    <p:sldId id="264" r:id="rId9"/>
    <p:sldId id="271" r:id="rId10"/>
    <p:sldId id="256" r:id="rId11"/>
    <p:sldId id="265" r:id="rId12"/>
    <p:sldId id="275" r:id="rId13"/>
    <p:sldId id="276" r:id="rId14"/>
    <p:sldId id="270" r:id="rId15"/>
    <p:sldId id="266" r:id="rId16"/>
    <p:sldId id="277" r:id="rId17"/>
    <p:sldId id="260" r:id="rId18"/>
    <p:sldId id="258" r:id="rId19"/>
    <p:sldId id="278" r:id="rId20"/>
    <p:sldId id="259" r:id="rId21"/>
    <p:sldId id="261" r:id="rId22"/>
    <p:sldId id="262" r:id="rId23"/>
    <p:sldId id="279" r:id="rId24"/>
    <p:sldId id="282" r:id="rId25"/>
    <p:sldId id="286" r:id="rId26"/>
    <p:sldId id="285" r:id="rId27"/>
    <p:sldId id="284" r:id="rId28"/>
    <p:sldId id="267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4" initials="4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100" d="100"/>
          <a:sy n="100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2-25T17:30:28.15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E7A73-9082-438C-A413-F86DDBF922D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9E47-E4F4-486A-8C15-6C583A76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09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ED19-EEB9-4F47-A1E3-F292B306878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CAC5-19FC-4C52-84AE-FDFC2A216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4CAC5-19FC-4C52-84AE-FDFC2A216E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3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034911-D5CD-4267-A013-A1BC8B68EA8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5F18BF-6F9B-49F3-8996-DEEB5750A98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1C7702-7AB7-45F1-BE10-984E3529997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571438-25C7-4AF4-95AC-C88EA134809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6E1A10-A286-43D1-8F41-C00508DB36D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82644" cy="2664296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60" y="3789040"/>
            <a:ext cx="2439633" cy="29036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3D4B-9D7A-4C5B-B1B7-A7E65FBA2A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53379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0C23-D440-4507-90CE-8D121BDCD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886127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0069-1611-48A4-9EF7-AF58C3350D2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549C-0B25-49FE-B5A4-BFB92A54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tile tx="311150" ty="6350" sx="100000" sy="96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820" y="3372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404665"/>
            <a:ext cx="8352928" cy="5976664"/>
          </a:xfrm>
          <a:prstGeom prst="rect">
            <a:avLst/>
          </a:prstGeom>
          <a:solidFill>
            <a:schemeClr val="bg1"/>
          </a:solidFill>
          <a:ln cmpd="sng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7"/>
            <a:ext cx="1331640" cy="976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chool.xvatit.com/index.php?title=%D0%A4%D0%B0%D0%B9%D0%BB:Ahim09-25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" name="Picture 2" descr="C:\Users\Роман.123456789\Desktop\1321598533foto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0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82644" cy="266429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Тема урока: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СОЕДИНЕНИЯ ЩЕЛОЧНЫХ МЕТАЛЛОВ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3645024"/>
            <a:ext cx="64008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5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ман.123456789\Desktop\урок\картинки\712858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9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урорт Соль-Илецк, озеро Разва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4" y="404663"/>
            <a:ext cx="8315790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Роман.123456789\Desktop\урок\картинки\20130930-2022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3535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6" y="404664"/>
            <a:ext cx="832074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Роман.123456789\Desktop\урок\картинки\duza_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0" y="404664"/>
            <a:ext cx="836759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Неорганические вещества - ПАРАГРАФ-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32" y="30882"/>
            <a:ext cx="4064739" cy="30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Зачем клетка обменивает натрий на калий. 1982 Скулачев В.П. - Рассказы о биоэнергетик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527685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FF0000"/>
                </a:solidFill>
              </a:rPr>
              <a:t>   </a:t>
            </a:r>
            <a:r>
              <a:rPr lang="ru-RU" sz="8800" b="1" dirty="0" smtClean="0">
                <a:solidFill>
                  <a:srgbClr val="FF0000"/>
                </a:solidFill>
              </a:rPr>
              <a:t>    К</a:t>
            </a: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ru-RU" sz="8800" dirty="0" smtClean="0"/>
              <a:t>   </a:t>
            </a:r>
            <a:endParaRPr lang="en-US" sz="8800" dirty="0" smtClean="0">
              <a:cs typeface="Arial" charset="0"/>
            </a:endParaRPr>
          </a:p>
        </p:txBody>
      </p:sp>
      <p:pic>
        <p:nvPicPr>
          <p:cNvPr id="12292" name="Picture 4" descr="мыло жи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6FBFF"/>
              </a:clrFrom>
              <a:clrTo>
                <a:srgbClr val="F6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0"/>
            <a:ext cx="2217737" cy="2536825"/>
          </a:xfrm>
        </p:spPr>
      </p:pic>
      <p:pic>
        <p:nvPicPr>
          <p:cNvPr id="12296" name="Picture 8" descr="ромаш мыл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549275"/>
            <a:ext cx="1428750" cy="1857375"/>
          </a:xfrm>
        </p:spPr>
      </p:pic>
      <p:pic>
        <p:nvPicPr>
          <p:cNvPr id="12298" name="Picture 10" descr="фейерв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716338"/>
            <a:ext cx="2879725" cy="1873250"/>
          </a:xfrm>
          <a:noFill/>
        </p:spPr>
      </p:pic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468313" y="2492375"/>
            <a:ext cx="311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0">
              <a:latin typeface="Arial" charset="0"/>
            </a:endParaRP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5580063" y="4868863"/>
            <a:ext cx="3563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Бертолетова соль – обязательная часть праздничного фейерверка</a:t>
            </a:r>
          </a:p>
        </p:txBody>
      </p:sp>
      <p:sp>
        <p:nvSpPr>
          <p:cNvPr id="18440" name="Text Box 17"/>
          <p:cNvSpPr txBox="1">
            <a:spLocks noChangeArrowheads="1"/>
          </p:cNvSpPr>
          <p:nvPr/>
        </p:nvSpPr>
        <p:spPr bwMode="auto">
          <a:xfrm>
            <a:off x="250825" y="1844675"/>
            <a:ext cx="3563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>
                <a:solidFill>
                  <a:srgbClr val="FF9900"/>
                </a:solidFill>
                <a:latin typeface="Arial" charset="0"/>
              </a:rPr>
              <a:t>Удобрения</a:t>
            </a:r>
          </a:p>
        </p:txBody>
      </p:sp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5292725" y="2636838"/>
            <a:ext cx="36718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>
                <a:solidFill>
                  <a:srgbClr val="FF9900"/>
                </a:solidFill>
                <a:latin typeface="Arial" charset="0"/>
              </a:rPr>
              <a:t>Тугоплавкое стекло</a:t>
            </a:r>
          </a:p>
        </p:txBody>
      </p:sp>
      <p:sp>
        <p:nvSpPr>
          <p:cNvPr id="21514" name="Line 23"/>
          <p:cNvSpPr>
            <a:spLocks noChangeShapeType="1"/>
          </p:cNvSpPr>
          <p:nvPr/>
        </p:nvSpPr>
        <p:spPr bwMode="auto">
          <a:xfrm flipH="1">
            <a:off x="971550" y="1341438"/>
            <a:ext cx="1223963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Line 25"/>
          <p:cNvSpPr>
            <a:spLocks noChangeShapeType="1"/>
          </p:cNvSpPr>
          <p:nvPr/>
        </p:nvSpPr>
        <p:spPr bwMode="auto">
          <a:xfrm>
            <a:off x="2627313" y="1412875"/>
            <a:ext cx="792162" cy="2303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27"/>
          <p:cNvSpPr>
            <a:spLocks noChangeShapeType="1"/>
          </p:cNvSpPr>
          <p:nvPr/>
        </p:nvSpPr>
        <p:spPr bwMode="auto">
          <a:xfrm>
            <a:off x="2771775" y="1268413"/>
            <a:ext cx="2520950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Line 31"/>
          <p:cNvSpPr>
            <a:spLocks noChangeShapeType="1"/>
          </p:cNvSpPr>
          <p:nvPr/>
        </p:nvSpPr>
        <p:spPr bwMode="auto">
          <a:xfrm flipV="1">
            <a:off x="2771775" y="908050"/>
            <a:ext cx="194310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Line 36"/>
          <p:cNvSpPr>
            <a:spLocks noChangeShapeType="1"/>
          </p:cNvSpPr>
          <p:nvPr/>
        </p:nvSpPr>
        <p:spPr bwMode="auto">
          <a:xfrm flipH="1">
            <a:off x="2051050" y="1412875"/>
            <a:ext cx="360363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37"/>
          <p:cNvSpPr>
            <a:spLocks noChangeShapeType="1"/>
          </p:cNvSpPr>
          <p:nvPr/>
        </p:nvSpPr>
        <p:spPr bwMode="auto">
          <a:xfrm flipH="1">
            <a:off x="1042988" y="2492375"/>
            <a:ext cx="79216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26" name="Picture 38" descr="аккумул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1653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4391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2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4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333375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smtClean="0">
                <a:solidFill>
                  <a:srgbClr val="FF0000"/>
                </a:solidFill>
              </a:rPr>
              <a:t>Na </a:t>
            </a:r>
            <a:r>
              <a:rPr lang="en-US" sz="7200" dirty="0" smtClean="0">
                <a:solidFill>
                  <a:srgbClr val="FF0000"/>
                </a:solidFill>
              </a:rPr>
              <a:t>   </a:t>
            </a:r>
            <a:endParaRPr lang="en-US" sz="5400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7172" name="Picture 4" descr="мыло ниве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205038"/>
            <a:ext cx="1296987" cy="1793875"/>
          </a:xfrm>
        </p:spPr>
      </p:pic>
      <p:pic>
        <p:nvPicPr>
          <p:cNvPr id="7174" name="Picture 6" descr="мыло х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463" y="3429000"/>
            <a:ext cx="1504950" cy="1081088"/>
          </a:xfrm>
        </p:spPr>
      </p:pic>
      <p:pic>
        <p:nvPicPr>
          <p:cNvPr id="7176" name="Picture 8" descr="мыло севг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463" y="4508500"/>
            <a:ext cx="1657350" cy="974725"/>
          </a:xfrm>
        </p:spPr>
      </p:pic>
      <p:pic>
        <p:nvPicPr>
          <p:cNvPr id="7178" name="Picture 10" descr="сода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692150"/>
            <a:ext cx="1524000" cy="1524000"/>
          </a:xfrm>
        </p:spPr>
      </p:pic>
      <p:pic>
        <p:nvPicPr>
          <p:cNvPr id="7180" name="Picture 12" descr="соль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стекло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7" y="4221088"/>
            <a:ext cx="18589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стекло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1428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18"/>
          <p:cNvSpPr>
            <a:spLocks noChangeShapeType="1"/>
          </p:cNvSpPr>
          <p:nvPr/>
        </p:nvSpPr>
        <p:spPr bwMode="auto">
          <a:xfrm>
            <a:off x="971550" y="1412875"/>
            <a:ext cx="71438" cy="1728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>
            <a:off x="1403648" y="1412875"/>
            <a:ext cx="2015827" cy="2520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>
            <a:off x="2124075" y="836613"/>
            <a:ext cx="2376488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>
            <a:off x="1908175" y="1268413"/>
            <a:ext cx="4679950" cy="3240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3668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07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Хранят обычно в керосине,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бегает он по воде,</a:t>
            </a:r>
            <a:br>
              <a:rPr lang="ru-RU" b="1" dirty="0"/>
            </a:br>
            <a:r>
              <a:rPr lang="ru-RU" b="1" dirty="0"/>
              <a:t>В природе, помните, отныне,</a:t>
            </a:r>
            <a:br>
              <a:rPr lang="ru-RU" b="1" dirty="0"/>
            </a:br>
            <a:r>
              <a:rPr lang="ru-RU" b="1" dirty="0"/>
              <a:t>Свободным нет его нигде,</a:t>
            </a:r>
            <a:br>
              <a:rPr lang="ru-RU" b="1" dirty="0"/>
            </a:br>
            <a:r>
              <a:rPr lang="ru-RU" b="1" dirty="0"/>
              <a:t>В солях открыть его возможно</a:t>
            </a:r>
            <a:br>
              <a:rPr lang="ru-RU" b="1" dirty="0"/>
            </a:br>
            <a:r>
              <a:rPr lang="ru-RU" b="1" dirty="0"/>
              <a:t>Желтеет пламя от него</a:t>
            </a:r>
            <a:br>
              <a:rPr lang="ru-RU" b="1" dirty="0"/>
            </a:br>
            <a:r>
              <a:rPr lang="ru-RU" b="1" dirty="0"/>
              <a:t>И получить из соли можно</a:t>
            </a:r>
            <a:br>
              <a:rPr lang="ru-RU" b="1" dirty="0"/>
            </a:br>
            <a:r>
              <a:rPr lang="ru-RU" b="1" dirty="0"/>
              <a:t>Как Дэви получил его.</a:t>
            </a:r>
            <a:br>
              <a:rPr lang="ru-RU" b="1" dirty="0"/>
            </a:br>
            <a:r>
              <a:rPr lang="ru-RU" b="1" dirty="0"/>
              <a:t>О каком элементе идет речь?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48680"/>
            <a:ext cx="5698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2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67675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8800">
                <a:solidFill>
                  <a:srgbClr val="FF0000"/>
                </a:solidFill>
                <a:latin typeface="Arial" charset="0"/>
              </a:rPr>
              <a:t> Li       </a:t>
            </a:r>
            <a:endParaRPr lang="ru-RU" altLang="ru-RU" sz="88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25" name="Picture 5" descr="фарфор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133600"/>
            <a:ext cx="1873250" cy="1296988"/>
          </a:xfrm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76600" y="260350"/>
            <a:ext cx="4895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charset="0"/>
              </a:rPr>
              <a:t>Охладитель в ядерных реакторах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692275" y="3141663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charset="0"/>
              </a:rPr>
              <a:t>В медицине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50825" y="4868863"/>
            <a:ext cx="33131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charset="0"/>
              </a:rPr>
              <a:t>В металлургии для удаления примесей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827088" y="1628775"/>
            <a:ext cx="504825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1763713" y="1557338"/>
            <a:ext cx="9366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2195513" y="1341438"/>
            <a:ext cx="2952750" cy="1295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 flipV="1">
            <a:off x="2268538" y="765175"/>
            <a:ext cx="17272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7" name="Line 15"/>
          <p:cNvSpPr>
            <a:spLocks noChangeShapeType="1"/>
          </p:cNvSpPr>
          <p:nvPr/>
        </p:nvSpPr>
        <p:spPr bwMode="auto">
          <a:xfrm>
            <a:off x="1763713" y="1557338"/>
            <a:ext cx="936625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4932363" y="3573463"/>
            <a:ext cx="4211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charset="0"/>
              </a:rPr>
              <a:t>При изготовлении фарфора</a:t>
            </a:r>
          </a:p>
        </p:txBody>
      </p:sp>
    </p:spTree>
    <p:extLst>
      <p:ext uri="{BB962C8B-B14F-4D97-AF65-F5344CB8AC3E}">
        <p14:creationId xmlns:p14="http://schemas.microsoft.com/office/powerpoint/2010/main" val="426380701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307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74882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8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ru-RU" sz="8800" dirty="0" err="1" smtClean="0">
                <a:solidFill>
                  <a:srgbClr val="FF0000"/>
                </a:solidFill>
                <a:latin typeface="Arial" charset="0"/>
              </a:rPr>
              <a:t>Rb</a:t>
            </a:r>
            <a:endParaRPr lang="ru-RU" altLang="ru-RU" sz="8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92500" y="549275"/>
            <a:ext cx="40322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00FF"/>
                </a:solidFill>
                <a:latin typeface="Arial" charset="0"/>
              </a:rPr>
              <a:t>Изготовление фотоэлементов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356100" y="2636838"/>
            <a:ext cx="43926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charset="0"/>
              </a:rPr>
              <a:t>В медицине как болеутоляющие и успокоительные средства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39750" y="3068638"/>
            <a:ext cx="30241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6000"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0825" y="4221163"/>
            <a:ext cx="4321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0000FF"/>
                </a:solidFill>
                <a:latin typeface="Arial" charset="0"/>
              </a:rPr>
              <a:t>В научных исследованиях</a:t>
            </a: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>
            <a:off x="2411412" y="1268413"/>
            <a:ext cx="14405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2195513" y="1844675"/>
            <a:ext cx="2232025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1331913" y="2060575"/>
            <a:ext cx="0" cy="1873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35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35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339975" y="476250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6000">
              <a:latin typeface="Arial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755650" y="549275"/>
            <a:ext cx="20875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8800">
                <a:solidFill>
                  <a:srgbClr val="FF0000"/>
                </a:solidFill>
                <a:latin typeface="Arial" charset="0"/>
              </a:rPr>
              <a:t>Cs</a:t>
            </a:r>
            <a:endParaRPr lang="ru-RU" altLang="ru-RU" sz="8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140200" y="404813"/>
            <a:ext cx="4679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0000FF"/>
                </a:solidFill>
                <a:latin typeface="Arial" charset="0"/>
              </a:rPr>
              <a:t>Промотор в каталитических процессах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572000" y="3429000"/>
            <a:ext cx="41767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0000FF"/>
                </a:solidFill>
                <a:latin typeface="Arial" charset="0"/>
              </a:rPr>
              <a:t>Производство приборов радиационного контроля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8313" y="3213100"/>
            <a:ext cx="35274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0000FF"/>
                </a:solidFill>
                <a:latin typeface="Arial" charset="0"/>
              </a:rPr>
              <a:t>Производство специальных стекол</a:t>
            </a:r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2411413" y="1125538"/>
            <a:ext cx="17287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1331913" y="2060575"/>
            <a:ext cx="0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2484438" y="2060575"/>
            <a:ext cx="2016125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6431" y="980728"/>
            <a:ext cx="682635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</a:t>
            </a:r>
          </a:p>
          <a:p>
            <a:pPr algn="ctr"/>
            <a:r>
              <a:rPr lang="ru-RU" sz="1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ГРУППАХ</a:t>
            </a:r>
            <a:endParaRPr lang="ru-RU" sz="1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4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оман.123456789\Desktop\504_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4" y="404664"/>
            <a:ext cx="832104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7367" y="1772816"/>
            <a:ext cx="8509958" cy="48197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Химические свойства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Na</a:t>
            </a:r>
            <a:r>
              <a:rPr lang="ru-RU" sz="9600" dirty="0" smtClean="0">
                <a:solidFill>
                  <a:srgbClr val="FF0000"/>
                </a:solidFill>
              </a:rPr>
              <a:t>ОН</a:t>
            </a:r>
            <a:endParaRPr lang="ru-RU" sz="11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ru-RU" sz="1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1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576473" y="1772816"/>
            <a:ext cx="8011744" cy="19205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Суточная потребность </a:t>
            </a:r>
          </a:p>
          <a:p>
            <a:pPr marL="0" indent="0" algn="ctr">
              <a:buNone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Организма в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калие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9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340667"/>
              </p:ext>
            </p:extLst>
          </p:nvPr>
        </p:nvGraphicFramePr>
        <p:xfrm>
          <a:off x="467544" y="404664"/>
          <a:ext cx="8352929" cy="6161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775"/>
                <a:gridCol w="2778775"/>
                <a:gridCol w="2795379"/>
              </a:tblGrid>
              <a:tr h="314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Формула соли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применение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8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NaHCO</a:t>
                      </a:r>
                      <a:r>
                        <a:rPr lang="en-US" sz="2400" baseline="-250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Гидрокарбонат натрия, питьевая или пищевая сода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</a:t>
                      </a:r>
                      <a:r>
                        <a:rPr lang="en-US" sz="2400" baseline="-25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CO</a:t>
                      </a:r>
                      <a:r>
                        <a:rPr lang="en-US" sz="2400" baseline="-250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Карбонат калия, поташ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8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NaCl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Хлорид натрия, поваренная соль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8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</a:t>
                      </a:r>
                      <a:r>
                        <a:rPr lang="en-US" sz="2400" baseline="-25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SO</a:t>
                      </a:r>
                      <a:r>
                        <a:rPr lang="en-US" sz="2400" baseline="-25000">
                          <a:effectLst/>
                        </a:rPr>
                        <a:t>4</a:t>
                      </a:r>
                      <a:r>
                        <a:rPr lang="en-US" sz="2400">
                          <a:effectLst/>
                        </a:rPr>
                        <a:t> ∙ 10 H</a:t>
                      </a:r>
                      <a:r>
                        <a:rPr lang="en-US" sz="2400" baseline="-25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O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Кристаллогидрат сульфата натрия, глауберова соль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8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</a:t>
                      </a:r>
                      <a:r>
                        <a:rPr lang="en-US" sz="2400" baseline="-25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CO</a:t>
                      </a:r>
                      <a:r>
                        <a:rPr lang="en-US" sz="2400" baseline="-25000">
                          <a:effectLst/>
                        </a:rPr>
                        <a:t>3</a:t>
                      </a:r>
                      <a:r>
                        <a:rPr lang="en-US" sz="2400">
                          <a:effectLst/>
                        </a:rPr>
                        <a:t> ∙ 10 H</a:t>
                      </a:r>
                      <a:r>
                        <a:rPr lang="en-US" sz="2400" baseline="-25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O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Кристаллогидрат карбоната натрия, кристаллическая сода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2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§ 11, </a:t>
            </a:r>
            <a:r>
              <a:rPr lang="ru-RU" sz="5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упр.1</a:t>
            </a:r>
          </a:p>
          <a:p>
            <a:pPr marL="0" indent="0">
              <a:buNone/>
            </a:pPr>
            <a:endParaRPr lang="ru-RU" sz="5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6945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  <a:bevelB w="38100" h="38100" prst="angle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" panose="020B0603020102020204" pitchFamily="34" charset="0"/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химия 9 класс">
            <a:hlinkClick r:id="rId2" tooltip="&quot;химия 9 класс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4798268" cy="288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848872" cy="3785652"/>
          </a:xfrm>
          <a:custGeom>
            <a:avLst/>
            <a:gdLst>
              <a:gd name="connsiteX0" fmla="*/ 0 w 5726184"/>
              <a:gd name="connsiteY0" fmla="*/ 0 h 923330"/>
              <a:gd name="connsiteX1" fmla="*/ 5726184 w 5726184"/>
              <a:gd name="connsiteY1" fmla="*/ 0 h 923330"/>
              <a:gd name="connsiteX2" fmla="*/ 5726184 w 5726184"/>
              <a:gd name="connsiteY2" fmla="*/ 923330 h 923330"/>
              <a:gd name="connsiteX3" fmla="*/ 0 w 5726184"/>
              <a:gd name="connsiteY3" fmla="*/ 923330 h 923330"/>
              <a:gd name="connsiteX4" fmla="*/ 0 w 5726184"/>
              <a:gd name="connsiteY4" fmla="*/ 0 h 923330"/>
              <a:gd name="connsiteX0" fmla="*/ 0 w 6758571"/>
              <a:gd name="connsiteY0" fmla="*/ 0 h 2152362"/>
              <a:gd name="connsiteX1" fmla="*/ 5726184 w 6758571"/>
              <a:gd name="connsiteY1" fmla="*/ 0 h 2152362"/>
              <a:gd name="connsiteX2" fmla="*/ 6758571 w 6758571"/>
              <a:gd name="connsiteY2" fmla="*/ 2152362 h 2152362"/>
              <a:gd name="connsiteX3" fmla="*/ 0 w 6758571"/>
              <a:gd name="connsiteY3" fmla="*/ 923330 h 2152362"/>
              <a:gd name="connsiteX4" fmla="*/ 0 w 6758571"/>
              <a:gd name="connsiteY4" fmla="*/ 0 h 2152362"/>
              <a:gd name="connsiteX0" fmla="*/ 0 w 6758571"/>
              <a:gd name="connsiteY0" fmla="*/ 1189703 h 3342065"/>
              <a:gd name="connsiteX1" fmla="*/ 6404610 w 6758571"/>
              <a:gd name="connsiteY1" fmla="*/ 0 h 3342065"/>
              <a:gd name="connsiteX2" fmla="*/ 6758571 w 6758571"/>
              <a:gd name="connsiteY2" fmla="*/ 3342065 h 3342065"/>
              <a:gd name="connsiteX3" fmla="*/ 0 w 6758571"/>
              <a:gd name="connsiteY3" fmla="*/ 2113033 h 3342065"/>
              <a:gd name="connsiteX4" fmla="*/ 0 w 6758571"/>
              <a:gd name="connsiteY4" fmla="*/ 1189703 h 3342065"/>
              <a:gd name="connsiteX0" fmla="*/ 686357 w 7444928"/>
              <a:gd name="connsiteY0" fmla="*/ 1189703 h 3796808"/>
              <a:gd name="connsiteX1" fmla="*/ 7090967 w 7444928"/>
              <a:gd name="connsiteY1" fmla="*/ 0 h 3796808"/>
              <a:gd name="connsiteX2" fmla="*/ 7444928 w 7444928"/>
              <a:gd name="connsiteY2" fmla="*/ 3342065 h 3796808"/>
              <a:gd name="connsiteX3" fmla="*/ 0 w 7444928"/>
              <a:gd name="connsiteY3" fmla="*/ 3708769 h 3796808"/>
              <a:gd name="connsiteX4" fmla="*/ 686357 w 7444928"/>
              <a:gd name="connsiteY4" fmla="*/ 2113033 h 3796808"/>
              <a:gd name="connsiteX5" fmla="*/ 686357 w 7444928"/>
              <a:gd name="connsiteY5" fmla="*/ 1189703 h 3796808"/>
              <a:gd name="connsiteX0" fmla="*/ 125918 w 7444928"/>
              <a:gd name="connsiteY0" fmla="*/ 0 h 4170434"/>
              <a:gd name="connsiteX1" fmla="*/ 7090967 w 7444928"/>
              <a:gd name="connsiteY1" fmla="*/ 373626 h 4170434"/>
              <a:gd name="connsiteX2" fmla="*/ 7444928 w 7444928"/>
              <a:gd name="connsiteY2" fmla="*/ 3715691 h 4170434"/>
              <a:gd name="connsiteX3" fmla="*/ 0 w 7444928"/>
              <a:gd name="connsiteY3" fmla="*/ 4082395 h 4170434"/>
              <a:gd name="connsiteX4" fmla="*/ 686357 w 7444928"/>
              <a:gd name="connsiteY4" fmla="*/ 2486659 h 4170434"/>
              <a:gd name="connsiteX5" fmla="*/ 125918 w 7444928"/>
              <a:gd name="connsiteY5" fmla="*/ 0 h 4170434"/>
              <a:gd name="connsiteX0" fmla="*/ 125918 w 7444928"/>
              <a:gd name="connsiteY0" fmla="*/ 0 h 4170434"/>
              <a:gd name="connsiteX1" fmla="*/ 7090967 w 7444928"/>
              <a:gd name="connsiteY1" fmla="*/ 373626 h 4170434"/>
              <a:gd name="connsiteX2" fmla="*/ 7444928 w 7444928"/>
              <a:gd name="connsiteY2" fmla="*/ 3715691 h 4170434"/>
              <a:gd name="connsiteX3" fmla="*/ 0 w 7444928"/>
              <a:gd name="connsiteY3" fmla="*/ 4082395 h 4170434"/>
              <a:gd name="connsiteX4" fmla="*/ 116086 w 7444928"/>
              <a:gd name="connsiteY4" fmla="*/ 2496491 h 4170434"/>
              <a:gd name="connsiteX5" fmla="*/ 125918 w 7444928"/>
              <a:gd name="connsiteY5" fmla="*/ 0 h 4170434"/>
              <a:gd name="connsiteX0" fmla="*/ 637196 w 7444928"/>
              <a:gd name="connsiteY0" fmla="*/ 1179870 h 3796808"/>
              <a:gd name="connsiteX1" fmla="*/ 7090967 w 7444928"/>
              <a:gd name="connsiteY1" fmla="*/ 0 h 3796808"/>
              <a:gd name="connsiteX2" fmla="*/ 7444928 w 7444928"/>
              <a:gd name="connsiteY2" fmla="*/ 3342065 h 3796808"/>
              <a:gd name="connsiteX3" fmla="*/ 0 w 7444928"/>
              <a:gd name="connsiteY3" fmla="*/ 3708769 h 3796808"/>
              <a:gd name="connsiteX4" fmla="*/ 116086 w 7444928"/>
              <a:gd name="connsiteY4" fmla="*/ 2122865 h 3796808"/>
              <a:gd name="connsiteX5" fmla="*/ 637196 w 7444928"/>
              <a:gd name="connsiteY5" fmla="*/ 1179870 h 37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928" h="3796808">
                <a:moveTo>
                  <a:pt x="637196" y="1179870"/>
                </a:moveTo>
                <a:lnTo>
                  <a:pt x="7090967" y="0"/>
                </a:lnTo>
                <a:lnTo>
                  <a:pt x="7444928" y="3342065"/>
                </a:lnTo>
                <a:cubicBezTo>
                  <a:pt x="5202537" y="2930080"/>
                  <a:pt x="2242391" y="4120754"/>
                  <a:pt x="0" y="3708769"/>
                </a:cubicBezTo>
                <a:lnTo>
                  <a:pt x="116086" y="2122865"/>
                </a:lnTo>
                <a:cubicBezTo>
                  <a:pt x="119363" y="1290701"/>
                  <a:pt x="633919" y="2012034"/>
                  <a:pt x="637196" y="1179870"/>
                </a:cubicBezTo>
                <a:close/>
              </a:path>
            </a:pathLst>
          </a:custGeom>
          <a:noFill/>
          <a:scene3d>
            <a:camera prst="perspectiveContrastingRightFacing" fov="3000000">
              <a:rot lat="324354" lon="18945012" rev="210644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21299999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</a:t>
            </a:r>
            <a:endParaRPr lang="ru-RU" sz="1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1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Он энергично вытесняет </a:t>
            </a:r>
            <a:br>
              <a:rPr lang="ru-RU" b="1" dirty="0"/>
            </a:br>
            <a:r>
              <a:rPr lang="ru-RU" b="1" dirty="0"/>
              <a:t>Из влаги - чистый водород,</a:t>
            </a:r>
            <a:br>
              <a:rPr lang="ru-RU" b="1" dirty="0"/>
            </a:br>
            <a:r>
              <a:rPr lang="ru-RU" b="1" dirty="0"/>
              <a:t>Его при этом заменяет </a:t>
            </a:r>
            <a:br>
              <a:rPr lang="ru-RU" b="1" dirty="0"/>
            </a:br>
            <a:r>
              <a:rPr lang="ru-RU" b="1" dirty="0"/>
              <a:t>И вяжет прочно кислород. </a:t>
            </a:r>
            <a:br>
              <a:rPr lang="ru-RU" b="1" dirty="0"/>
            </a:br>
            <a:r>
              <a:rPr lang="ru-RU" b="1" dirty="0"/>
              <a:t>Тот элемент в растеньях скрыт </a:t>
            </a:r>
            <a:br>
              <a:rPr lang="ru-RU" b="1" dirty="0"/>
            </a:br>
            <a:r>
              <a:rPr lang="ru-RU" b="1" dirty="0"/>
              <a:t>По фиолетовому цвету </a:t>
            </a:r>
            <a:br>
              <a:rPr lang="ru-RU" b="1" dirty="0"/>
            </a:br>
            <a:r>
              <a:rPr lang="ru-RU" b="1" dirty="0"/>
              <a:t>Он может быть в солях открыт.</a:t>
            </a:r>
            <a:br>
              <a:rPr lang="ru-RU" b="1" dirty="0"/>
            </a:br>
            <a:r>
              <a:rPr lang="ru-RU" b="1" dirty="0"/>
              <a:t>О каком элементе идет речь?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48680"/>
            <a:ext cx="5698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9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" name="Picture 2" descr="C:\Users\Роман.123456789\Desktop\1321598533foto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0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u="sng" dirty="0"/>
              <a:t>Ответы:</a:t>
            </a:r>
            <a:r>
              <a:rPr lang="ru-RU" dirty="0"/>
              <a:t> </a:t>
            </a:r>
          </a:p>
          <a:p>
            <a:r>
              <a:rPr lang="ru-RU" sz="2400" b="1" dirty="0"/>
              <a:t>1- г  </a:t>
            </a:r>
          </a:p>
          <a:p>
            <a:r>
              <a:rPr lang="ru-RU" sz="2400" b="1" dirty="0"/>
              <a:t>2 - в  </a:t>
            </a:r>
          </a:p>
          <a:p>
            <a:r>
              <a:rPr lang="ru-RU" sz="2400" b="1" dirty="0"/>
              <a:t>3 - б  </a:t>
            </a:r>
          </a:p>
          <a:p>
            <a:r>
              <a:rPr lang="ru-RU" sz="2400" b="1" dirty="0"/>
              <a:t>4 - в  </a:t>
            </a:r>
          </a:p>
          <a:p>
            <a:r>
              <a:rPr lang="ru-RU" sz="2400" b="1" dirty="0"/>
              <a:t>5 - а  </a:t>
            </a:r>
          </a:p>
          <a:p>
            <a:r>
              <a:rPr lang="ru-RU" sz="2400" b="1" dirty="0"/>
              <a:t>6 - г  </a:t>
            </a:r>
          </a:p>
          <a:p>
            <a:r>
              <a:rPr lang="ru-RU" sz="2400" b="1" dirty="0"/>
              <a:t>7 - б </a:t>
            </a:r>
          </a:p>
          <a:p>
            <a:r>
              <a:rPr lang="ru-RU" sz="2400" b="1" dirty="0"/>
              <a:t>8 - а  </a:t>
            </a:r>
          </a:p>
          <a:p>
            <a:r>
              <a:rPr lang="ru-RU" sz="2400" b="1" dirty="0"/>
              <a:t>9 - б  </a:t>
            </a:r>
          </a:p>
          <a:p>
            <a:r>
              <a:rPr lang="ru-RU" sz="2400" b="1" dirty="0"/>
              <a:t>10 - </a:t>
            </a:r>
            <a:r>
              <a:rPr lang="ru-RU" sz="2400" b="1" dirty="0" smtClean="0"/>
              <a:t>в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solidFill>
                  <a:srgbClr val="7030A0"/>
                </a:solidFill>
              </a:rPr>
              <a:t>Самоконтроль: </a:t>
            </a:r>
            <a:endParaRPr lang="ru-RU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u="sng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нет ошибок – «5», </a:t>
            </a:r>
          </a:p>
          <a:p>
            <a:r>
              <a:rPr lang="ru-RU" dirty="0">
                <a:solidFill>
                  <a:srgbClr val="7030A0"/>
                </a:solidFill>
              </a:rPr>
              <a:t>1,2 ошибки – «4», </a:t>
            </a:r>
          </a:p>
          <a:p>
            <a:r>
              <a:rPr lang="ru-RU" dirty="0">
                <a:solidFill>
                  <a:srgbClr val="7030A0"/>
                </a:solidFill>
              </a:rPr>
              <a:t>3,4 ошибки – «3», </a:t>
            </a:r>
          </a:p>
          <a:p>
            <a:r>
              <a:rPr lang="ru-RU" dirty="0">
                <a:solidFill>
                  <a:srgbClr val="7030A0"/>
                </a:solidFill>
              </a:rPr>
              <a:t>более – «2»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Что мы знаем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 щелочных металлах?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3356992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20963" y="3271336"/>
            <a:ext cx="2543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Щелочные металлы</a:t>
            </a:r>
            <a:endParaRPr lang="ru-RU" sz="4000" i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580112" y="378904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964507" y="3825043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4743">
            <a:off x="5203603" y="4722744"/>
            <a:ext cx="969348" cy="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3917">
            <a:off x="2284650" y="2813620"/>
            <a:ext cx="969348" cy="31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938">
            <a:off x="5186645" y="2807237"/>
            <a:ext cx="969348" cy="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2069">
            <a:off x="2331880" y="4780704"/>
            <a:ext cx="969348" cy="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Что мы знаем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 щелочных металлах?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3356992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20963" y="3271336"/>
            <a:ext cx="2543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Щелочные металлы</a:t>
            </a:r>
            <a:endParaRPr lang="ru-RU" sz="4000" i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580112" y="378904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964507" y="3825043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4743">
            <a:off x="5203603" y="4722744"/>
            <a:ext cx="969348" cy="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3917">
            <a:off x="2284650" y="2813620"/>
            <a:ext cx="969348" cy="31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938">
            <a:off x="5186645" y="2807237"/>
            <a:ext cx="969348" cy="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2069">
            <a:off x="2331880" y="4780704"/>
            <a:ext cx="969348" cy="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1916832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Элементы </a:t>
            </a:r>
            <a:r>
              <a:rPr lang="en-US" dirty="0" smtClean="0"/>
              <a:t>I</a:t>
            </a:r>
            <a:r>
              <a:rPr lang="ru-RU" dirty="0" smtClean="0"/>
              <a:t> группы 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645024"/>
            <a:ext cx="149696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е на внешнем уровне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5301208"/>
            <a:ext cx="181776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Степень окисления +1, восстановители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229200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Мягкие, легкоплавкие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0915" y="3573016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Серебристо-белые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68144" y="1806352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Очень активные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3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.123456789\Desktop\урок\88614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1"/>
          <a:stretch/>
        </p:blipFill>
        <p:spPr bwMode="auto">
          <a:xfrm>
            <a:off x="755576" y="487660"/>
            <a:ext cx="3024336" cy="58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23927" y="404813"/>
            <a:ext cx="4773985" cy="589438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Первой группы элементы</a:t>
            </a:r>
          </a:p>
          <a:p>
            <a:r>
              <a:rPr lang="ru-RU" dirty="0"/>
              <a:t>Одинаково валентны,</a:t>
            </a:r>
          </a:p>
          <a:p>
            <a:r>
              <a:rPr lang="ru-RU" dirty="0"/>
              <a:t>Легкоплавки и мягки,</a:t>
            </a:r>
          </a:p>
          <a:p>
            <a:r>
              <a:rPr lang="ru-RU" dirty="0"/>
              <a:t>Серебристы, как снежки.</a:t>
            </a:r>
          </a:p>
          <a:p>
            <a:r>
              <a:rPr lang="ru-RU" dirty="0"/>
              <a:t>Только с ними не зевай</a:t>
            </a:r>
          </a:p>
          <a:p>
            <a:r>
              <a:rPr lang="ru-RU" dirty="0"/>
              <a:t>-К ним воды не наливай!</a:t>
            </a:r>
          </a:p>
          <a:p>
            <a:r>
              <a:rPr lang="ru-RU" dirty="0"/>
              <a:t>Не послушаешь совета</a:t>
            </a:r>
          </a:p>
          <a:p>
            <a:r>
              <a:rPr lang="ru-RU" dirty="0"/>
              <a:t>И поплатишься за это!</a:t>
            </a:r>
          </a:p>
          <a:p>
            <a:r>
              <a:rPr lang="ru-RU" dirty="0"/>
              <a:t>Не услышишь мой призыв-</a:t>
            </a:r>
          </a:p>
          <a:p>
            <a:r>
              <a:rPr lang="ru-RU" dirty="0"/>
              <a:t>Грянет в классе страшный взрыв!</a:t>
            </a:r>
          </a:p>
          <a:p>
            <a:r>
              <a:rPr lang="ru-RU" dirty="0"/>
              <a:t>И тогда ты, наш дружок,</a:t>
            </a:r>
          </a:p>
          <a:p>
            <a:r>
              <a:rPr lang="ru-RU" dirty="0"/>
              <a:t>Испытаешь страшный шок!</a:t>
            </a:r>
          </a:p>
          <a:p>
            <a:r>
              <a:rPr lang="ru-RU" dirty="0"/>
              <a:t>Потому что двойку сразу</a:t>
            </a:r>
          </a:p>
          <a:p>
            <a:r>
              <a:rPr lang="ru-RU" dirty="0"/>
              <a:t>Ты получишь за урок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3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Роман.123456789\Desktop\урок\картинки\мы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89" y="3356992"/>
            <a:ext cx="3518187" cy="23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оман.123456789\Desktop\урок\картинки\фото сод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160061" cy="30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оман.123456789\Desktop\урок\картинки\со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905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оман.123456789\Desktop\урок\картинки\bafe160340841d256c55bfa0247f8a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4" y="4653136"/>
            <a:ext cx="230906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Роман.123456789\Desktop\урок\картинки\фото батарей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1655"/>
            <a:ext cx="2615897" cy="17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Роман.123456789\Desktop\урок\картинки\стака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44" y="116632"/>
            <a:ext cx="2440511" cy="2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276</Words>
  <Application>Microsoft Office PowerPoint</Application>
  <PresentationFormat>Экран (4:3)</PresentationFormat>
  <Paragraphs>98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ТЕСТ</vt:lpstr>
      <vt:lpstr>Что мы знаем  о щелочных металлах?</vt:lpstr>
      <vt:lpstr>Что мы знаем  о щелочных металлах?</vt:lpstr>
      <vt:lpstr>Презентация PowerPoint</vt:lpstr>
      <vt:lpstr>Презентация PowerPoint</vt:lpstr>
      <vt:lpstr>Тема урока: СОЕДИНЕНИЯ ЩЕЛОЧНЫХ 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К    </vt:lpstr>
      <vt:lpstr>  Na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55</cp:revision>
  <dcterms:created xsi:type="dcterms:W3CDTF">2013-08-21T10:35:21Z</dcterms:created>
  <dcterms:modified xsi:type="dcterms:W3CDTF">2014-10-07T17:20:14Z</dcterms:modified>
</cp:coreProperties>
</file>