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2" r:id="rId4"/>
    <p:sldId id="263" r:id="rId5"/>
    <p:sldId id="270" r:id="rId6"/>
    <p:sldId id="271" r:id="rId7"/>
    <p:sldId id="272" r:id="rId8"/>
    <p:sldId id="273" r:id="rId9"/>
    <p:sldId id="258" r:id="rId10"/>
    <p:sldId id="259" r:id="rId11"/>
    <p:sldId id="260" r:id="rId12"/>
    <p:sldId id="261" r:id="rId13"/>
    <p:sldId id="264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28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974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3DE83-CDCB-47A4-993C-DE77DEF60A01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9C88F-E6E9-4632-B7A0-6AAD0F609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9C88F-E6E9-4632-B7A0-6AAD0F6091A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31AF-C8B0-4A41-B976-28620D1F01BF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90599-7040-4DB0-8A64-0D5004A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/>
          <a:lstStyle>
            <a:lvl1pPr>
              <a:defRPr b="1" i="0" u="sng"/>
            </a:lvl1pPr>
          </a:lstStyle>
          <a:p>
            <a:r>
              <a:rPr lang="ru-RU" dirty="0" smtClean="0"/>
              <a:t>Генетическая связь между основными классами веществ</a:t>
            </a:r>
            <a:endParaRPr lang="ru-RU" dirty="0"/>
          </a:p>
        </p:txBody>
      </p:sp>
      <p:sp>
        <p:nvSpPr>
          <p:cNvPr id="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129358" cy="1781172"/>
          </a:xfrm>
        </p:spPr>
        <p:txBody>
          <a:bodyPr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Цель урока: установить взаимосвязь между веществами разных классов.</a:t>
            </a:r>
            <a:endParaRPr lang="ru-RU" dirty="0"/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CCCF5D-EAF4-4284-82DE-50C6816D2F1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571604" y="46434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/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>
        <p:tmplLst>
          <p:tmpl lvl="1">
            <p:tnLst>
              <p:par>
                <p:cTn presetID="17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2000" fill="hold"/>
                        <p:tgtEl>
                          <p:spTgt spid="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schemeClr val="bg1"/>
                </a:solidFill>
              </a:rPr>
              <a:t>ГЕНЕТИЧЕСКИЙ РЯД МЕТАЛЛА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25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2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CCCF5D-EAF4-4284-82DE-50C6816D2F1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57158" y="3071810"/>
            <a:ext cx="171451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МЕТАЛЛ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00298" y="3071810"/>
            <a:ext cx="2214578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ОСНОВНЫЙ ОКСИД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00628" y="3071810"/>
            <a:ext cx="221457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ОСНОВАНИЕ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500958" y="3071810"/>
            <a:ext cx="1285852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СОЛЬ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2000232" y="3500438"/>
            <a:ext cx="500066" cy="50006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000232" y="3500438"/>
            <a:ext cx="54978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4429124" y="3500438"/>
            <a:ext cx="571504" cy="484632"/>
          </a:xfrm>
          <a:prstGeom prst="rightArrow">
            <a:avLst>
              <a:gd name="adj1" fmla="val 4197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7072330" y="3429000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928926" y="4643446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Li</a:t>
            </a:r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2976" y="4643446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Li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57818" y="4643446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chemeClr val="tx2">
                    <a:lumMod val="50000"/>
                  </a:schemeClr>
                </a:solidFill>
              </a:rPr>
              <a:t>LiOH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15206" y="4643446"/>
            <a:ext cx="2143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Li</a:t>
            </a:r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PO</a:t>
            </a:r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1928794" y="47863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>
            <a:off x="4286248" y="47863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6929454" y="4857760"/>
            <a:ext cx="4286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8" grpId="0" animBg="1"/>
      <p:bldP spid="29" grpId="0" animBg="1"/>
      <p:bldP spid="30" grpId="0" animBg="1"/>
      <p:bldP spid="35" grpId="0"/>
      <p:bldP spid="36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CCCF5D-EAF4-4284-82DE-50C6816D2F1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10" y="1357298"/>
            <a:ext cx="7715304" cy="34778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Генетический ряд неметаллов отражает взаимосвязь веществ разных классов , в основу которой положен один и тот же неметалл.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571480"/>
            <a:ext cx="82296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ГЕНЕТИЧЕСКИЙ РЯД НЕМЕТАЛЛА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5CCCF5D-EAF4-4284-82DE-50C6816D2F1B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071810"/>
            <a:ext cx="2071670" cy="11430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НЕМЕТАЛЛ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3071810"/>
            <a:ext cx="2214578" cy="12144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 КИСЛОТНЫЙ ОКСИД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6380" y="3071810"/>
            <a:ext cx="1928826" cy="12144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КИСЛОТА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8148" y="3071810"/>
            <a:ext cx="1285852" cy="121444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СОЛЬ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143108" y="3500438"/>
            <a:ext cx="500066" cy="50006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500562" y="4857760"/>
            <a:ext cx="549780" cy="50006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786578" y="4857760"/>
            <a:ext cx="571504" cy="484632"/>
          </a:xfrm>
          <a:prstGeom prst="rightArrow">
            <a:avLst>
              <a:gd name="adj1" fmla="val 41971"/>
              <a:gd name="adj2" fmla="val 5000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7358082" y="3500438"/>
            <a:ext cx="478342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143240" y="4643446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Р</a:t>
            </a:r>
            <a:r>
              <a:rPr lang="ru-RU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2976" y="4643446"/>
            <a:ext cx="857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Р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43504" y="4714884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Н</a:t>
            </a:r>
            <a:r>
              <a:rPr lang="ru-RU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РО</a:t>
            </a:r>
            <a:r>
              <a:rPr lang="ru-RU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15206" y="4643446"/>
            <a:ext cx="2143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Li</a:t>
            </a:r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</a:rPr>
              <a:t>PO</a:t>
            </a:r>
            <a:r>
              <a:rPr lang="en-US" sz="4800" b="1" baseline="-250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sz="4800" b="1" baseline="-25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928794" y="4786322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857752" y="3500438"/>
            <a:ext cx="42862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58162" cy="1000132"/>
          </a:xfrm>
        </p:spPr>
        <p:txBody>
          <a:bodyPr>
            <a:normAutofit/>
          </a:bodyPr>
          <a:lstStyle/>
          <a:p>
            <a:r>
              <a:rPr lang="ru-RU" dirty="0" smtClean="0"/>
              <a:t>Цепочка превращений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en-US" dirty="0" smtClean="0"/>
              <a:t>                         </a:t>
            </a:r>
            <a:r>
              <a:rPr lang="ru-RU" dirty="0" smtClean="0"/>
              <a:t>4</a:t>
            </a:r>
            <a:r>
              <a:rPr lang="en-US" dirty="0" smtClean="0"/>
              <a:t>P +  5O</a:t>
            </a:r>
            <a:r>
              <a:rPr lang="en-US" baseline="-25000" dirty="0" smtClean="0"/>
              <a:t>2</a:t>
            </a:r>
            <a:r>
              <a:rPr lang="en-US" dirty="0" smtClean="0"/>
              <a:t>= 2P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 smtClean="0"/>
              <a:t>             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2857488" y="2285992"/>
            <a:ext cx="4429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5</a:t>
            </a:r>
            <a:r>
              <a:rPr lang="en-US" sz="3200" dirty="0" smtClean="0"/>
              <a:t> +  3H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=2H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</a:t>
            </a:r>
            <a:endParaRPr lang="ru-RU" sz="32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2928934"/>
            <a:ext cx="550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+ 3LiOH= Li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+ 3H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786050" y="3500438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4Li +O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=2Li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786050" y="4143380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Li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+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= 2LiOH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74" y="4857760"/>
            <a:ext cx="5643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6LiOH+ P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5</a:t>
            </a:r>
            <a:r>
              <a:rPr lang="en-US" sz="3200" dirty="0" smtClean="0"/>
              <a:t>=2Li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PO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+ 3H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ru-RU" sz="3200" dirty="0"/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 приведенных ниже формул выпишите вещества</a:t>
            </a:r>
            <a:r>
              <a:rPr lang="en-US" dirty="0" smtClean="0"/>
              <a:t>,c</a:t>
            </a:r>
            <a:r>
              <a:rPr lang="ru-RU" dirty="0" smtClean="0"/>
              <a:t>оставляющие генетический ряд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643183"/>
            <a:ext cx="8229600" cy="4214818"/>
          </a:xfrm>
        </p:spPr>
        <p:txBody>
          <a:bodyPr/>
          <a:lstStyle/>
          <a:p>
            <a:r>
              <a:rPr lang="ru-RU" dirty="0" smtClean="0"/>
              <a:t>1 вариант металла         2 вариант неметалла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71736" y="3286124"/>
            <a:ext cx="43577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   KOH     S      K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  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SO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      SO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    K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SO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    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    K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SO</a:t>
            </a:r>
            <a:r>
              <a:rPr lang="en-US" sz="4000" baseline="-25000" dirty="0" smtClean="0"/>
              <a:t>4 </a:t>
            </a:r>
            <a:r>
              <a:rPr lang="en-US" sz="4000" dirty="0" smtClean="0"/>
              <a:t>    K      KNO</a:t>
            </a:r>
            <a:r>
              <a:rPr lang="en-US" sz="4000" baseline="-25000" dirty="0" smtClean="0"/>
              <a:t>3</a:t>
            </a:r>
            <a:endParaRPr lang="ru-RU" sz="4000" baseline="-25000" dirty="0"/>
          </a:p>
        </p:txBody>
      </p:sp>
      <p:pic>
        <p:nvPicPr>
          <p:cNvPr id="1026" name="Picture 2" descr="C:\Documents and Settings\Учитель\Рабочий стол\рисунки\BD0014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4572008"/>
            <a:ext cx="1817687" cy="17954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42873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ru-RU" sz="3200" dirty="0" smtClean="0"/>
              <a:t>ВАРИАНТ </a:t>
            </a:r>
            <a:r>
              <a:rPr lang="en-US" sz="3200" dirty="0" smtClean="0"/>
              <a:t>  K           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    </a:t>
            </a:r>
            <a:r>
              <a:rPr lang="ru-RU" sz="3200" dirty="0" smtClean="0"/>
              <a:t>    </a:t>
            </a:r>
            <a:r>
              <a:rPr lang="en-US" sz="3200" dirty="0" smtClean="0"/>
              <a:t>   KOH          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285688" y="2500306"/>
            <a:ext cx="88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</a:t>
            </a:r>
            <a:r>
              <a:rPr lang="ru-RU" sz="3200" dirty="0" smtClean="0"/>
              <a:t>ВАРИАНТ    </a:t>
            </a:r>
            <a:r>
              <a:rPr lang="en-US" sz="3200" dirty="0" smtClean="0"/>
              <a:t>S           SO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       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         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3</a:t>
            </a:r>
            <a:endParaRPr lang="ru-RU" sz="3200" baseline="-250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071802" y="1643050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714876" y="1643050"/>
            <a:ext cx="621218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flipV="1">
            <a:off x="6286512" y="1643050"/>
            <a:ext cx="72641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flipV="1">
            <a:off x="2928926" y="2714620"/>
            <a:ext cx="5497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572000" y="2714620"/>
            <a:ext cx="69265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500826" y="2714620"/>
            <a:ext cx="692656" cy="71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Учитель\Рабочий стол\рисунки\PE057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571876"/>
            <a:ext cx="3363899" cy="24257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4</a:t>
            </a:r>
            <a:r>
              <a:rPr lang="en-US" sz="3600" dirty="0" smtClean="0"/>
              <a:t>K +O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=2K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207167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O+H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O=2KOH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357298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2KOH+SO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=K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+H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357554" y="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1ВАРИАНТ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342900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2ВАРИАНТ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5072074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+H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O=H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3</a:t>
            </a:r>
            <a:endParaRPr lang="ru-RU" sz="36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62" y="585789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+K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O=K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+H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4286256"/>
            <a:ext cx="4636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</a:rPr>
              <a:t>S+O</a:t>
            </a:r>
            <a:r>
              <a:rPr lang="en-US" sz="3600" baseline="-25000" dirty="0" smtClean="0">
                <a:solidFill>
                  <a:prstClr val="black"/>
                </a:solidFill>
              </a:rPr>
              <a:t>2</a:t>
            </a:r>
            <a:r>
              <a:rPr lang="en-US" sz="3600" dirty="0" smtClean="0">
                <a:solidFill>
                  <a:prstClr val="black"/>
                </a:solidFill>
              </a:rPr>
              <a:t>=SO</a:t>
            </a:r>
            <a:r>
              <a:rPr lang="en-US" sz="3600" baseline="-25000" dirty="0" smtClean="0">
                <a:solidFill>
                  <a:prstClr val="black"/>
                </a:solidFill>
              </a:rPr>
              <a:t>2</a:t>
            </a:r>
            <a:endParaRPr lang="ru-RU" sz="3600" baseline="-250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2928934"/>
            <a:ext cx="37862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Молодцы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Documents and Settings\Учитель\Рабочий стол\рисунки\GRADGU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357166"/>
            <a:ext cx="2371725" cy="273685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>
            <a:lvl1pPr>
              <a:defRPr spc="600" baseline="0"/>
            </a:lvl1pPr>
          </a:lstStyle>
          <a:p>
            <a:r>
              <a:rPr lang="ru-RU" b="1" dirty="0" smtClean="0"/>
              <a:t>ВЕЩЕСТВА</a:t>
            </a:r>
            <a:endParaRPr lang="ru-RU" b="1" dirty="0"/>
          </a:p>
        </p:txBody>
      </p:sp>
      <p:sp>
        <p:nvSpPr>
          <p:cNvPr id="49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14348" y="1857364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ПРОСТЫЕ</a:t>
            </a:r>
            <a:endParaRPr lang="ru-RU" sz="3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215042" y="1857364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СЛОЖНЫЕ</a:t>
            </a:r>
            <a:endParaRPr lang="ru-RU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57224" y="2571744"/>
            <a:ext cx="3571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МЕТАЛЛЫ</a:t>
            </a:r>
            <a:endParaRPr lang="ru-RU" sz="2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143108" y="2786058"/>
            <a:ext cx="2143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НЕМЕТАЛЛЫ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857620" y="2857496"/>
            <a:ext cx="1075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ОКСИДЫ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643306" y="3643314"/>
            <a:ext cx="285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ОСНОВНЫЕ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714876" y="3643314"/>
            <a:ext cx="3276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КИСЛОТНЫЕ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 flipH="1">
            <a:off x="6143636" y="2714620"/>
            <a:ext cx="285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ОСНОВАНИЯ</a:t>
            </a:r>
            <a:endParaRPr lang="ru-RU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072330" y="2786058"/>
            <a:ext cx="3571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КИСЛОТЫ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8072462" y="3667598"/>
            <a:ext cx="428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СОЛИ</a:t>
            </a:r>
            <a:endParaRPr lang="ru-RU" sz="2400" b="1" dirty="0"/>
          </a:p>
        </p:txBody>
      </p:sp>
      <p:cxnSp>
        <p:nvCxnSpPr>
          <p:cNvPr id="61" name="Прямая со стрелкой 60"/>
          <p:cNvCxnSpPr>
            <a:stCxn id="48" idx="2"/>
            <a:endCxn id="51" idx="0"/>
          </p:cNvCxnSpPr>
          <p:nvPr/>
        </p:nvCxnSpPr>
        <p:spPr>
          <a:xfrm flipH="1">
            <a:off x="1657876" y="1500166"/>
            <a:ext cx="2956958" cy="357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48" idx="2"/>
            <a:endCxn id="52" idx="0"/>
          </p:cNvCxnSpPr>
          <p:nvPr/>
        </p:nvCxnSpPr>
        <p:spPr>
          <a:xfrm rot="16200000" flipH="1">
            <a:off x="5968578" y="146421"/>
            <a:ext cx="357198" cy="3064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51" idx="2"/>
            <a:endCxn id="53" idx="0"/>
          </p:cNvCxnSpPr>
          <p:nvPr/>
        </p:nvCxnSpPr>
        <p:spPr>
          <a:xfrm flipH="1">
            <a:off x="1035819" y="2442139"/>
            <a:ext cx="622057" cy="129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1" idx="2"/>
            <a:endCxn id="54" idx="0"/>
          </p:cNvCxnSpPr>
          <p:nvPr/>
        </p:nvCxnSpPr>
        <p:spPr>
          <a:xfrm>
            <a:off x="1657876" y="2442139"/>
            <a:ext cx="592389" cy="343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52" idx="2"/>
            <a:endCxn id="60" idx="0"/>
          </p:cNvCxnSpPr>
          <p:nvPr/>
        </p:nvCxnSpPr>
        <p:spPr>
          <a:xfrm rot="16200000" flipH="1">
            <a:off x="7370419" y="2751240"/>
            <a:ext cx="1225459" cy="607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52" idx="2"/>
            <a:endCxn id="59" idx="0"/>
          </p:cNvCxnSpPr>
          <p:nvPr/>
        </p:nvCxnSpPr>
        <p:spPr>
          <a:xfrm rot="5400000">
            <a:off x="7293264" y="2399800"/>
            <a:ext cx="343919" cy="428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2" idx="2"/>
            <a:endCxn id="58" idx="0"/>
          </p:cNvCxnSpPr>
          <p:nvPr/>
        </p:nvCxnSpPr>
        <p:spPr>
          <a:xfrm rot="5400000">
            <a:off x="6846777" y="1881875"/>
            <a:ext cx="272481" cy="1393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52" idx="2"/>
            <a:endCxn id="55" idx="0"/>
          </p:cNvCxnSpPr>
          <p:nvPr/>
        </p:nvCxnSpPr>
        <p:spPr>
          <a:xfrm flipH="1">
            <a:off x="4395524" y="2442139"/>
            <a:ext cx="3283997" cy="415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55" idx="2"/>
            <a:endCxn id="56" idx="0"/>
          </p:cNvCxnSpPr>
          <p:nvPr/>
        </p:nvCxnSpPr>
        <p:spPr>
          <a:xfrm flipH="1">
            <a:off x="3786182" y="3226828"/>
            <a:ext cx="609342" cy="416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57" idx="0"/>
          </p:cNvCxnSpPr>
          <p:nvPr/>
        </p:nvCxnSpPr>
        <p:spPr>
          <a:xfrm>
            <a:off x="4429124" y="3286124"/>
            <a:ext cx="4495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2357453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Определить   к какому классу относятся вещества  </a:t>
            </a:r>
            <a:r>
              <a:rPr lang="en-US" dirty="0" smtClean="0"/>
              <a:t>, </a:t>
            </a:r>
            <a:r>
              <a:rPr lang="ru-RU" dirty="0" smtClean="0"/>
              <a:t>формулы которых представлены ниже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071810"/>
            <a:ext cx="7358114" cy="2428892"/>
          </a:xfrm>
        </p:spPr>
        <p:txBody>
          <a:bodyPr/>
          <a:lstStyle/>
          <a:p>
            <a:r>
              <a:rPr lang="en-US" b="1" dirty="0" smtClean="0">
                <a:solidFill>
                  <a:srgbClr val="4D28EA"/>
                </a:solidFill>
              </a:rPr>
              <a:t>  H</a:t>
            </a:r>
            <a:r>
              <a:rPr lang="en-US" b="1" baseline="-25000" dirty="0" smtClean="0">
                <a:solidFill>
                  <a:srgbClr val="4D28EA"/>
                </a:solidFill>
              </a:rPr>
              <a:t>3</a:t>
            </a:r>
            <a:r>
              <a:rPr lang="en-US" b="1" dirty="0" smtClean="0">
                <a:solidFill>
                  <a:srgbClr val="4D28EA"/>
                </a:solidFill>
              </a:rPr>
              <a:t>P O</a:t>
            </a:r>
            <a:r>
              <a:rPr lang="en-US" b="1" baseline="-25000" dirty="0" smtClean="0">
                <a:solidFill>
                  <a:srgbClr val="4D28EA"/>
                </a:solidFill>
              </a:rPr>
              <a:t> 4            </a:t>
            </a:r>
            <a:r>
              <a:rPr lang="en-US" b="1" dirty="0" smtClean="0">
                <a:solidFill>
                  <a:srgbClr val="4D28EA"/>
                </a:solidFill>
              </a:rPr>
              <a:t> Li</a:t>
            </a:r>
            <a:r>
              <a:rPr lang="en-US" b="1" baseline="-25000" dirty="0" smtClean="0">
                <a:solidFill>
                  <a:srgbClr val="4D28EA"/>
                </a:solidFill>
              </a:rPr>
              <a:t> 2</a:t>
            </a:r>
            <a:r>
              <a:rPr lang="en-US" b="1" dirty="0" smtClean="0">
                <a:solidFill>
                  <a:srgbClr val="4D28EA"/>
                </a:solidFill>
              </a:rPr>
              <a:t>O            Li OH     Li    P    P</a:t>
            </a:r>
            <a:r>
              <a:rPr lang="en-US" b="1" baseline="-25000" dirty="0" smtClean="0">
                <a:solidFill>
                  <a:srgbClr val="4D28EA"/>
                </a:solidFill>
              </a:rPr>
              <a:t>2</a:t>
            </a:r>
            <a:r>
              <a:rPr lang="en-US" b="1" dirty="0" smtClean="0">
                <a:solidFill>
                  <a:srgbClr val="4D28EA"/>
                </a:solidFill>
              </a:rPr>
              <a:t>O</a:t>
            </a:r>
            <a:r>
              <a:rPr lang="en-US" b="1" baseline="-25000" dirty="0" smtClean="0">
                <a:solidFill>
                  <a:srgbClr val="4D28EA"/>
                </a:solidFill>
              </a:rPr>
              <a:t> 5                       </a:t>
            </a:r>
            <a:endParaRPr lang="ru-RU" b="1" baseline="-25000" dirty="0">
              <a:solidFill>
                <a:srgbClr val="4D28EA"/>
              </a:solidFill>
            </a:endParaRPr>
          </a:p>
        </p:txBody>
      </p:sp>
      <p:pic>
        <p:nvPicPr>
          <p:cNvPr id="1026" name="Picture 2" descr="C:\Documents and Settings\Учитель\Рабочий стол\рисунки\IN066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786190"/>
            <a:ext cx="2175307" cy="24314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4357694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4D28EA"/>
                </a:solidFill>
              </a:rPr>
              <a:t>Li</a:t>
            </a:r>
            <a:r>
              <a:rPr lang="en-US" sz="3200" b="1" baseline="-25000" dirty="0" smtClean="0">
                <a:solidFill>
                  <a:srgbClr val="4D28EA"/>
                </a:solidFill>
              </a:rPr>
              <a:t>3 </a:t>
            </a:r>
            <a:r>
              <a:rPr lang="en-US" sz="3200" b="1" dirty="0" smtClean="0">
                <a:solidFill>
                  <a:srgbClr val="4D28EA"/>
                </a:solidFill>
              </a:rPr>
              <a:t>PO</a:t>
            </a:r>
            <a:r>
              <a:rPr lang="en-US" sz="3200" b="1" baseline="-25000" dirty="0" smtClean="0">
                <a:solidFill>
                  <a:srgbClr val="4D28EA"/>
                </a:solidFill>
              </a:rPr>
              <a:t>4</a:t>
            </a:r>
            <a:endParaRPr lang="ru-RU" sz="3200" b="1" baseline="-25000" dirty="0">
              <a:solidFill>
                <a:srgbClr val="4D28EA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>
            <a:lvl1pPr>
              <a:defRPr spc="600" baseline="0"/>
            </a:lvl1pPr>
          </a:lstStyle>
          <a:p>
            <a:r>
              <a:rPr lang="ru-RU" b="1" dirty="0" smtClean="0"/>
              <a:t>ВЕЩЕСТВА</a:t>
            </a:r>
            <a:endParaRPr lang="ru-RU" b="1" dirty="0"/>
          </a:p>
        </p:txBody>
      </p:sp>
      <p:sp>
        <p:nvSpPr>
          <p:cNvPr id="49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93E1B6C-67A6-4AFE-B6D0-2B39B35A57DB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0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714348" y="1857364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ПРОСТЫЕ</a:t>
            </a:r>
            <a:endParaRPr lang="ru-RU" sz="3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215042" y="1857364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СЛОЖНЫЕ</a:t>
            </a:r>
            <a:endParaRPr lang="ru-RU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57224" y="2571744"/>
            <a:ext cx="35719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МЕТАЛЛЫ</a:t>
            </a:r>
            <a:endParaRPr lang="ru-RU" sz="28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143108" y="2786058"/>
            <a:ext cx="2143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НЕМЕТАЛЛЫ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857620" y="2857496"/>
            <a:ext cx="111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ОКСИДЫ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643306" y="3643314"/>
            <a:ext cx="285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ОСНОВНЫЕ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714876" y="3643314"/>
            <a:ext cx="3276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КИСЛОТНЫЕ</a:t>
            </a:r>
            <a:endParaRPr lang="ru-RU" b="1" dirty="0"/>
          </a:p>
        </p:txBody>
      </p:sp>
      <p:sp>
        <p:nvSpPr>
          <p:cNvPr id="58" name="TextBox 57"/>
          <p:cNvSpPr txBox="1"/>
          <p:nvPr/>
        </p:nvSpPr>
        <p:spPr>
          <a:xfrm flipH="1">
            <a:off x="6143636" y="2714620"/>
            <a:ext cx="285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ОСНОВАНИЯ</a:t>
            </a:r>
            <a:endParaRPr lang="ru-RU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072330" y="2786058"/>
            <a:ext cx="3571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КИСЛОТЫ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8072462" y="3667598"/>
            <a:ext cx="4286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СОЛИ</a:t>
            </a:r>
            <a:endParaRPr lang="ru-RU" sz="2400" b="1" dirty="0"/>
          </a:p>
        </p:txBody>
      </p:sp>
      <p:cxnSp>
        <p:nvCxnSpPr>
          <p:cNvPr id="61" name="Прямая со стрелкой 60"/>
          <p:cNvCxnSpPr>
            <a:stCxn id="48" idx="2"/>
            <a:endCxn id="51" idx="0"/>
          </p:cNvCxnSpPr>
          <p:nvPr/>
        </p:nvCxnSpPr>
        <p:spPr>
          <a:xfrm flipH="1">
            <a:off x="1657876" y="1571604"/>
            <a:ext cx="2956958" cy="285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48" idx="2"/>
            <a:endCxn id="52" idx="0"/>
          </p:cNvCxnSpPr>
          <p:nvPr/>
        </p:nvCxnSpPr>
        <p:spPr>
          <a:xfrm rot="16200000" flipH="1">
            <a:off x="6004297" y="182140"/>
            <a:ext cx="285760" cy="3064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51" idx="2"/>
            <a:endCxn id="53" idx="0"/>
          </p:cNvCxnSpPr>
          <p:nvPr/>
        </p:nvCxnSpPr>
        <p:spPr>
          <a:xfrm flipH="1">
            <a:off x="1035819" y="2442139"/>
            <a:ext cx="622057" cy="129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1" idx="2"/>
            <a:endCxn id="54" idx="0"/>
          </p:cNvCxnSpPr>
          <p:nvPr/>
        </p:nvCxnSpPr>
        <p:spPr>
          <a:xfrm>
            <a:off x="1657876" y="2442139"/>
            <a:ext cx="592389" cy="343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52" idx="2"/>
            <a:endCxn id="60" idx="0"/>
          </p:cNvCxnSpPr>
          <p:nvPr/>
        </p:nvCxnSpPr>
        <p:spPr>
          <a:xfrm rot="16200000" flipH="1">
            <a:off x="7370419" y="2751240"/>
            <a:ext cx="1225459" cy="607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52" idx="2"/>
            <a:endCxn id="59" idx="0"/>
          </p:cNvCxnSpPr>
          <p:nvPr/>
        </p:nvCxnSpPr>
        <p:spPr>
          <a:xfrm rot="5400000">
            <a:off x="7293264" y="2399800"/>
            <a:ext cx="343919" cy="428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2" idx="2"/>
            <a:endCxn id="58" idx="0"/>
          </p:cNvCxnSpPr>
          <p:nvPr/>
        </p:nvCxnSpPr>
        <p:spPr>
          <a:xfrm rot="5400000">
            <a:off x="6846777" y="1881875"/>
            <a:ext cx="272481" cy="1393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52" idx="2"/>
            <a:endCxn id="55" idx="0"/>
          </p:cNvCxnSpPr>
          <p:nvPr/>
        </p:nvCxnSpPr>
        <p:spPr>
          <a:xfrm rot="5400000">
            <a:off x="5840392" y="1018366"/>
            <a:ext cx="415357" cy="3262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55" idx="2"/>
            <a:endCxn id="56" idx="0"/>
          </p:cNvCxnSpPr>
          <p:nvPr/>
        </p:nvCxnSpPr>
        <p:spPr>
          <a:xfrm rot="5400000">
            <a:off x="3893158" y="3119853"/>
            <a:ext cx="416486" cy="630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57" idx="0"/>
          </p:cNvCxnSpPr>
          <p:nvPr/>
        </p:nvCxnSpPr>
        <p:spPr>
          <a:xfrm>
            <a:off x="4429124" y="3286124"/>
            <a:ext cx="4495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57224" y="5949280"/>
            <a:ext cx="61843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71670" y="6286520"/>
            <a:ext cx="30328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14744" y="6215082"/>
            <a:ext cx="566181" cy="369332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O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0" y="6215082"/>
            <a:ext cx="78581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O</a:t>
            </a:r>
            <a:r>
              <a:rPr lang="en-US" baseline="-25000" dirty="0" smtClean="0">
                <a:solidFill>
                  <a:schemeClr val="bg1"/>
                </a:solidFill>
              </a:rPr>
              <a:t>5</a:t>
            </a:r>
            <a:endParaRPr lang="ru-RU" baseline="-25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29322" y="6215082"/>
            <a:ext cx="71438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LiOH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54" y="6143644"/>
            <a:ext cx="85725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PO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ru-RU" baseline="-250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72462" y="6215082"/>
            <a:ext cx="857224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PO</a:t>
            </a:r>
            <a:r>
              <a:rPr lang="en-US" baseline="-25000" dirty="0" smtClean="0">
                <a:solidFill>
                  <a:schemeClr val="bg1"/>
                </a:solidFill>
              </a:rPr>
              <a:t>4</a:t>
            </a:r>
            <a:endParaRPr lang="ru-RU" baseline="-2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 простых веществ </a:t>
            </a:r>
            <a:r>
              <a:rPr lang="en-US" dirty="0" smtClean="0"/>
              <a:t>P,Li,O</a:t>
            </a:r>
            <a:r>
              <a:rPr lang="en-US" baseline="-25000" dirty="0" smtClean="0"/>
              <a:t>2 ,</a:t>
            </a:r>
            <a:r>
              <a:rPr lang="ru-RU" dirty="0" smtClean="0"/>
              <a:t>получите фосфат лития </a:t>
            </a:r>
            <a:r>
              <a:rPr lang="en-US" dirty="0" smtClean="0"/>
              <a:t>L</a:t>
            </a:r>
            <a:r>
              <a:rPr lang="en-US" dirty="0" smtClean="0"/>
              <a:t>i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baseline="-25000" dirty="0" smtClean="0"/>
              <a:t>.</a:t>
            </a:r>
            <a:endParaRPr lang="ru-RU" baseline="-25000" dirty="0"/>
          </a:p>
        </p:txBody>
      </p:sp>
      <p:pic>
        <p:nvPicPr>
          <p:cNvPr id="1026" name="Picture 2" descr="C:\Documents and Settings\Учитель\Рабочий стол\рисунки\BUSIN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714488"/>
            <a:ext cx="4719329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71546"/>
            <a:ext cx="614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  Li             Li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endParaRPr lang="ru-RU" sz="5400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2643174" y="121442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71604" y="2357430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4Li+O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=2Li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3857628"/>
            <a:ext cx="7715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Li </a:t>
            </a:r>
            <a:r>
              <a:rPr lang="en-US" sz="4800" baseline="-25000" dirty="0" smtClean="0"/>
              <a:t>2</a:t>
            </a:r>
            <a:r>
              <a:rPr lang="en-US" sz="4800" dirty="0" smtClean="0"/>
              <a:t>O                         </a:t>
            </a:r>
            <a:r>
              <a:rPr lang="en-US" sz="4800" dirty="0" err="1" smtClean="0"/>
              <a:t>LiOH</a:t>
            </a:r>
            <a:endParaRPr lang="ru-RU" sz="48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571868" y="41433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428728" y="550070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Li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O+H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O=2LiOH</a:t>
            </a:r>
            <a:endParaRPr lang="ru-RU" sz="36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285728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            P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5</a:t>
            </a:r>
            <a:endParaRPr lang="ru-RU" sz="4000" baseline="-25000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3500430" y="500042"/>
            <a:ext cx="97840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500298" y="1428736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4P+5O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=2P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5</a:t>
            </a:r>
            <a:endParaRPr lang="ru-RU" sz="3600" b="1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2857496"/>
            <a:ext cx="5715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5</a:t>
            </a:r>
            <a:r>
              <a:rPr lang="en-US" sz="4000" dirty="0" smtClean="0"/>
              <a:t>                  H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PO</a:t>
            </a:r>
            <a:r>
              <a:rPr lang="en-US" sz="4000" baseline="-25000" dirty="0" smtClean="0"/>
              <a:t>4</a:t>
            </a:r>
            <a:endParaRPr lang="ru-RU" sz="4000" baseline="-25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3857620" y="30003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285984" y="4357694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5</a:t>
            </a:r>
            <a:r>
              <a:rPr lang="en-US" sz="3600" b="1" dirty="0" smtClean="0"/>
              <a:t>+3H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0=2H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PO</a:t>
            </a:r>
            <a:r>
              <a:rPr lang="en-US" sz="3600" b="1" baseline="-25000" dirty="0" smtClean="0"/>
              <a:t>4</a:t>
            </a:r>
            <a:endParaRPr lang="ru-RU" sz="3600" b="1" baseline="-25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150017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57290" y="2071678"/>
            <a:ext cx="7215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3</a:t>
            </a:r>
            <a:r>
              <a:rPr lang="en-US" sz="4400" b="1" dirty="0" smtClean="0"/>
              <a:t>LiOH+H</a:t>
            </a:r>
            <a:r>
              <a:rPr lang="en-US" sz="4400" b="1" baseline="-25000" dirty="0" smtClean="0"/>
              <a:t>3</a:t>
            </a:r>
            <a:r>
              <a:rPr lang="en-US" sz="4400" b="1" dirty="0" smtClean="0"/>
              <a:t>PO</a:t>
            </a:r>
            <a:r>
              <a:rPr lang="en-US" sz="4400" b="1" baseline="-25000" dirty="0" smtClean="0"/>
              <a:t>4</a:t>
            </a:r>
            <a:r>
              <a:rPr lang="en-US" sz="4400" b="1" dirty="0" smtClean="0"/>
              <a:t>=Li</a:t>
            </a:r>
            <a:r>
              <a:rPr lang="en-US" sz="4400" b="1" baseline="-25000" dirty="0" smtClean="0"/>
              <a:t>3</a:t>
            </a:r>
            <a:r>
              <a:rPr lang="en-US" sz="4400" b="1" dirty="0" smtClean="0"/>
              <a:t>PO</a:t>
            </a:r>
            <a:r>
              <a:rPr lang="en-US" sz="4400" b="1" baseline="-25000" dirty="0" smtClean="0"/>
              <a:t>4</a:t>
            </a:r>
            <a:r>
              <a:rPr lang="en-US" sz="4400" b="1" dirty="0" smtClean="0"/>
              <a:t>+3H</a:t>
            </a:r>
            <a:r>
              <a:rPr lang="en-US" sz="4400" b="1" baseline="-25000" dirty="0" smtClean="0"/>
              <a:t>2</a:t>
            </a:r>
            <a:r>
              <a:rPr lang="en-US" sz="4400" b="1" dirty="0" smtClean="0"/>
              <a:t>O                          </a:t>
            </a:r>
            <a:endParaRPr lang="ru-RU" sz="44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477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Генетический ряд металлов отражает взаимосвязь веществ разных классов , в основу которой положен один и тот же металл.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257</Words>
  <Application>Microsoft Office PowerPoint</Application>
  <PresentationFormat>Экран (4:3)</PresentationFormat>
  <Paragraphs>96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Генетическая связь между основными классами веществ</vt:lpstr>
      <vt:lpstr>ВЕЩЕСТВА</vt:lpstr>
      <vt:lpstr>Определить   к какому классу относятся вещества  , формулы которых представлены ниже  </vt:lpstr>
      <vt:lpstr>ВЕЩЕСТВА</vt:lpstr>
      <vt:lpstr>Из простых веществ P,Li,O2 ,получите фосфат лития Li3PO4.</vt:lpstr>
      <vt:lpstr>Слайд 6</vt:lpstr>
      <vt:lpstr>Слайд 7</vt:lpstr>
      <vt:lpstr>Слайд 8</vt:lpstr>
      <vt:lpstr>Слайд 9</vt:lpstr>
      <vt:lpstr>ГЕНЕТИЧЕСКИЙ РЯД МЕТАЛЛА</vt:lpstr>
      <vt:lpstr>Слайд 11</vt:lpstr>
      <vt:lpstr>Слайд 12</vt:lpstr>
      <vt:lpstr>Цепочка превращений</vt:lpstr>
      <vt:lpstr>Из приведенных ниже формул выпишите вещества,cоставляющие генетический ряд</vt:lpstr>
      <vt:lpstr>Слайд 15</vt:lpstr>
      <vt:lpstr>Слайд 16</vt:lpstr>
      <vt:lpstr>Слайд 17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Генетическая связь между основными классами веществ</dc:title>
  <dc:creator>Учитель</dc:creator>
  <cp:lastModifiedBy>Учитель</cp:lastModifiedBy>
  <cp:revision>74</cp:revision>
  <dcterms:created xsi:type="dcterms:W3CDTF">2007-05-05T16:31:03Z</dcterms:created>
  <dcterms:modified xsi:type="dcterms:W3CDTF">2014-04-30T06:39:05Z</dcterms:modified>
</cp:coreProperties>
</file>