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A3983-A607-4DF6-AEAE-F4AD09990FEB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2EE80-B853-40C9-ADB2-B0B046BF4A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31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2EE80-B853-40C9-ADB2-B0B046BF4AB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2EE80-B853-40C9-ADB2-B0B046BF4AB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52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004048" y="980728"/>
            <a:ext cx="3960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«Горе от ума» есть… галерея живых типов…</a:t>
            </a:r>
          </a:p>
          <a:p>
            <a:r>
              <a:rPr lang="ru-RU" sz="2800" dirty="0" smtClean="0">
                <a:latin typeface="Monotype Corsiva" pitchFamily="66" charset="0"/>
              </a:rPr>
              <a:t>(в комедии) нет ни одного бледного пятна, ни одного постороннего, лишнего штриха и звука…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И.А.Гончаров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56448"/>
            <a:ext cx="576964" cy="344304"/>
          </a:xfrm>
          <a:prstGeom prst="rect">
            <a:avLst/>
          </a:prstGeom>
          <a:solidFill>
            <a:srgbClr val="E8F2F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285660" tIns="0" rIns="285660" bIns="6665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" name="Рисунок 24" descr="0011-009-Griboedov-Gore-ot-uma-ur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32656"/>
            <a:ext cx="4841068" cy="532859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Грибоедов\0_6cc97_6e43cee4_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2" r="65988" b="10318"/>
          <a:stretch/>
        </p:blipFill>
        <p:spPr bwMode="auto">
          <a:xfrm>
            <a:off x="971600" y="908720"/>
            <a:ext cx="1800200" cy="52565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836712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Назовите героиню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1556792"/>
            <a:ext cx="3392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Графиня </a:t>
            </a:r>
            <a:r>
              <a:rPr lang="ru-RU" sz="2800" dirty="0" err="1" smtClean="0">
                <a:latin typeface="Georgia" panose="02040502050405020303" pitchFamily="18" charset="0"/>
              </a:rPr>
              <a:t>Хрюмина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7325" y="2780928"/>
            <a:ext cx="3028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София Павловна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3933056"/>
            <a:ext cx="3124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Старуха </a:t>
            </a:r>
            <a:r>
              <a:rPr lang="ru-RU" sz="2800" dirty="0" err="1" smtClean="0">
                <a:latin typeface="Georgia" panose="02040502050405020303" pitchFamily="18" charset="0"/>
              </a:rPr>
              <a:t>Хлёстова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5445224"/>
            <a:ext cx="4317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</a:rPr>
              <a:t>Над старостью смеяться грех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36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Грибоедов\12_M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1" t="2300" r="27199" b="6650"/>
          <a:stretch/>
        </p:blipFill>
        <p:spPr bwMode="auto">
          <a:xfrm>
            <a:off x="1187624" y="764704"/>
            <a:ext cx="2123987" cy="534962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42023" y="761574"/>
            <a:ext cx="2294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</a:rPr>
              <a:t>Назовите героя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1772816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Чацкий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177281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Молчалин 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1771" y="2996952"/>
            <a:ext cx="173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Скалозуб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3969" y="5245838"/>
            <a:ext cx="5840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</a:rPr>
              <a:t>Мне только бы досталось в генералы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98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Грибоедов\0_6cc94_2ed22fb0_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2750" r="26000" b="4550"/>
          <a:stretch/>
        </p:blipFill>
        <p:spPr bwMode="auto">
          <a:xfrm>
            <a:off x="1835696" y="548680"/>
            <a:ext cx="1916063" cy="538239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7391" y="620688"/>
            <a:ext cx="1328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</a:rPr>
              <a:t>Кто он?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3637" y="3697868"/>
            <a:ext cx="195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Молчалин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3625860"/>
            <a:ext cx="173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Скалозуб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4705980"/>
            <a:ext cx="1617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Фамусов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8761" y="1682805"/>
            <a:ext cx="41456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</a:rPr>
              <a:t>Что за комиссия, создатель,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Быть взрослой дочери отцом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149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Грибоедов\0_6cc93_5f514687_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6" t="5750" r="19200" b="9201"/>
          <a:stretch/>
        </p:blipFill>
        <p:spPr bwMode="auto">
          <a:xfrm>
            <a:off x="827584" y="908720"/>
            <a:ext cx="2619475" cy="48965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692696"/>
            <a:ext cx="2634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Узнайте героя?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1700808"/>
            <a:ext cx="2712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Georgia" panose="02040502050405020303" pitchFamily="18" charset="0"/>
              </a:rPr>
              <a:t>Молчалин</a:t>
            </a:r>
            <a:endParaRPr lang="ru-RU" sz="40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5082" y="2708920"/>
            <a:ext cx="2403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Georgia" panose="02040502050405020303" pitchFamily="18" charset="0"/>
              </a:rPr>
              <a:t>Скалозуб</a:t>
            </a:r>
            <a:endParaRPr lang="ru-RU" sz="4000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0989" y="3789040"/>
            <a:ext cx="2047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Georgia" panose="02040502050405020303" pitchFamily="18" charset="0"/>
              </a:rPr>
              <a:t>Чацкий</a:t>
            </a:r>
            <a:endParaRPr lang="ru-RU" sz="4000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4869160"/>
            <a:ext cx="6604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</a:rPr>
              <a:t>Бегу, не оглянусь, пойду искать по свету,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Где оскорблённому есть чувству уголок!..</a:t>
            </a:r>
          </a:p>
          <a:p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smtClean="0">
                <a:latin typeface="Monotype Corsiva" panose="03010101010201010101" pitchFamily="66" charset="0"/>
              </a:rPr>
              <a:t>  Карету мне, карету!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7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5976" y="2799506"/>
            <a:ext cx="44999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Мне не случалось в жизни… видеть человека, который бы так пламенно, так страстно любил Отечество, как  </a:t>
            </a:r>
          </a:p>
          <a:p>
            <a:pPr algn="r"/>
            <a:endParaRPr lang="ru-RU" dirty="0" smtClean="0">
              <a:latin typeface="Monotype Corsiva" pitchFamily="66" charset="0"/>
            </a:endParaRPr>
          </a:p>
          <a:p>
            <a:pPr algn="r"/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9" name="Рисунок 8" descr="cistieprudi_19.jpg"/>
          <p:cNvPicPr>
            <a:picLocks noChangeAspect="1"/>
          </p:cNvPicPr>
          <p:nvPr/>
        </p:nvPicPr>
        <p:blipFill>
          <a:blip r:embed="rId2" cstate="print"/>
          <a:srcRect t="-546" r="17895" b="-10403"/>
          <a:stretch>
            <a:fillRect/>
          </a:stretch>
        </p:blipFill>
        <p:spPr>
          <a:xfrm>
            <a:off x="537642" y="764704"/>
            <a:ext cx="3854063" cy="46085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TextBox 10"/>
          <p:cNvSpPr txBox="1"/>
          <p:nvPr/>
        </p:nvSpPr>
        <p:spPr>
          <a:xfrm>
            <a:off x="3707904" y="4509120"/>
            <a:ext cx="50405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        Грибоедов     любил   Россию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5229200"/>
            <a:ext cx="5190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dirty="0" smtClean="0">
                <a:latin typeface="Monotype Corsiva" pitchFamily="66" charset="0"/>
              </a:rPr>
              <a:t>Из воспоминаний современника </a:t>
            </a:r>
            <a:r>
              <a:rPr lang="ru-RU" sz="2400" dirty="0" err="1" smtClean="0">
                <a:latin typeface="Monotype Corsiva" pitchFamily="66" charset="0"/>
              </a:rPr>
              <a:t>Грибоедова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onument_griboedov_3.jpg"/>
          <p:cNvPicPr>
            <a:picLocks noChangeAspect="1"/>
          </p:cNvPicPr>
          <p:nvPr/>
        </p:nvPicPr>
        <p:blipFill>
          <a:blip r:embed="rId2" cstate="print"/>
          <a:srcRect b="10242"/>
          <a:stretch>
            <a:fillRect/>
          </a:stretch>
        </p:blipFill>
        <p:spPr>
          <a:xfrm>
            <a:off x="461436" y="692696"/>
            <a:ext cx="8443171" cy="5328592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6cca0_9d765fbd_L.jpg"/>
          <p:cNvPicPr>
            <a:picLocks noChangeAspect="1"/>
          </p:cNvPicPr>
          <p:nvPr/>
        </p:nvPicPr>
        <p:blipFill>
          <a:blip r:embed="rId3" cstate="print"/>
          <a:srcRect l="6048" t="2699" r="6257" b="7013"/>
          <a:stretch>
            <a:fillRect/>
          </a:stretch>
        </p:blipFill>
        <p:spPr>
          <a:xfrm>
            <a:off x="480892" y="476672"/>
            <a:ext cx="3776771" cy="51845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" name="TextBox 13"/>
          <p:cNvSpPr txBox="1"/>
          <p:nvPr/>
        </p:nvSpPr>
        <p:spPr>
          <a:xfrm>
            <a:off x="4211960" y="755993"/>
            <a:ext cx="47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Узнайте героев комедии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6" y="5517232"/>
            <a:ext cx="2231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Фамусов 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626" y="5445224"/>
            <a:ext cx="2403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Скалозуб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3728" y="5301208"/>
            <a:ext cx="4499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Князь </a:t>
            </a:r>
            <a:r>
              <a:rPr lang="ru-RU" sz="2800" dirty="0" err="1" smtClean="0">
                <a:latin typeface="Georgia" pitchFamily="18" charset="0"/>
              </a:rPr>
              <a:t>Тугоуховский</a:t>
            </a:r>
            <a:r>
              <a:rPr lang="ru-RU" sz="2800" dirty="0" smtClean="0">
                <a:latin typeface="Georgia" pitchFamily="18" charset="0"/>
              </a:rPr>
              <a:t> </a:t>
            </a:r>
          </a:p>
          <a:p>
            <a:pPr algn="ctr"/>
            <a:r>
              <a:rPr lang="ru-RU" sz="2800" dirty="0" smtClean="0">
                <a:latin typeface="Georgia" pitchFamily="18" charset="0"/>
              </a:rPr>
              <a:t>и княгиня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2204864"/>
            <a:ext cx="493305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prstClr val="black"/>
              </a:solidFill>
              <a:latin typeface="Monotype Corsiva" pitchFamily="66" charset="0"/>
            </a:endParaRPr>
          </a:p>
          <a:p>
            <a:pPr lvl="0"/>
            <a:r>
              <a:rPr lang="ru-RU" sz="2200" dirty="0" smtClean="0">
                <a:solidFill>
                  <a:prstClr val="black"/>
                </a:solidFill>
                <a:latin typeface="Monotype Corsiva" pitchFamily="66" charset="0"/>
              </a:rPr>
              <a:t>«К нам на вечер, в четверг, проси скорее</a:t>
            </a:r>
          </a:p>
          <a:p>
            <a:pPr lvl="0"/>
            <a:r>
              <a:rPr lang="ru-RU" sz="2200" dirty="0" smtClean="0">
                <a:solidFill>
                  <a:prstClr val="black"/>
                </a:solidFill>
                <a:latin typeface="Monotype Corsiva" pitchFamily="66" charset="0"/>
              </a:rPr>
              <a:t>Натальи Дмитриевны знакомого: вот он»</a:t>
            </a:r>
            <a:endParaRPr lang="ru-RU" sz="2200" dirty="0">
              <a:solidFill>
                <a:prstClr val="black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Грибоедов\0_6cc96_5c5e2bec_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4"/>
          <a:stretch/>
        </p:blipFill>
        <p:spPr bwMode="auto">
          <a:xfrm>
            <a:off x="610347" y="836712"/>
            <a:ext cx="3913858" cy="491301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692696"/>
            <a:ext cx="2595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Назовите героя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3913892"/>
            <a:ext cx="1617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Фамусов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24059" y="3913892"/>
            <a:ext cx="173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Скалозуб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5085184"/>
            <a:ext cx="1943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Репетилов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204864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И  я в чины бы лез, да неудачи встретил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Грибоедов\0_6cc9e_757e00e7_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2" r="30352" b="7936"/>
          <a:stretch/>
        </p:blipFill>
        <p:spPr bwMode="auto">
          <a:xfrm>
            <a:off x="856823" y="1124744"/>
            <a:ext cx="2953376" cy="490991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83374" y="611977"/>
            <a:ext cx="2468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Кто эти двое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823942" y="1772816"/>
            <a:ext cx="543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София и Молчалин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4057908"/>
            <a:ext cx="2993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София и Чацкий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3165" y="2977788"/>
            <a:ext cx="3547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Georgia" panose="02040502050405020303" pitchFamily="18" charset="0"/>
              </a:rPr>
              <a:t>Горичи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5731" y="5301208"/>
            <a:ext cx="4744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</a:rPr>
              <a:t>Послушайся разочек,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Мой милый, застегнись скорей.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410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Грибоедов\0_6cc99_e08be1b3_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1" t="5905" r="35569" b="7094"/>
          <a:stretch/>
        </p:blipFill>
        <p:spPr bwMode="auto">
          <a:xfrm>
            <a:off x="2051720" y="260648"/>
            <a:ext cx="1885424" cy="53084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75101" y="692696"/>
            <a:ext cx="3033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Назовите героиню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1700808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София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5134" y="2708920"/>
            <a:ext cx="1713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Georgia" panose="02040502050405020303" pitchFamily="18" charset="0"/>
              </a:rPr>
              <a:t>Хлёстова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7734" y="3789040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Лиза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551723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</a:rPr>
              <a:t>А как не полюбить буфетчика Петрушу!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707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Грибоедов\0_6cc98_b5baa505_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1" t="10097" r="39369" b="5771"/>
          <a:stretch/>
        </p:blipFill>
        <p:spPr bwMode="auto">
          <a:xfrm>
            <a:off x="1403648" y="764704"/>
            <a:ext cx="1623544" cy="529426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476672"/>
            <a:ext cx="2916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Узнайте героиню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1916832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Лиза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3645024"/>
            <a:ext cx="5040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Графиня внучка </a:t>
            </a:r>
            <a:r>
              <a:rPr lang="ru-RU" sz="2800" dirty="0" err="1" smtClean="0">
                <a:latin typeface="Georgia" panose="02040502050405020303" pitchFamily="18" charset="0"/>
              </a:rPr>
              <a:t>Хрюмина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1916832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София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5733256"/>
            <a:ext cx="4612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</a:rPr>
              <a:t>Счастливые часов не наблюдают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581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Грибоедов\0_6cc97_6e43cee4_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9" t="5750" r="24601" b="13737"/>
          <a:stretch/>
        </p:blipFill>
        <p:spPr bwMode="auto">
          <a:xfrm>
            <a:off x="1547664" y="620688"/>
            <a:ext cx="2097356" cy="48734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6738" y="476672"/>
            <a:ext cx="2595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Назовите героя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1700808"/>
            <a:ext cx="173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Скалозуб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3004419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Чацкий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414908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Молчалин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5373216"/>
            <a:ext cx="7002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</a:rPr>
              <a:t>Так: частенько там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Мы покровительство находим, где не метим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16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231</Words>
  <Application>Microsoft Office PowerPoint</Application>
  <PresentationFormat>Экран (4:3)</PresentationFormat>
  <Paragraphs>67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Сергей</cp:lastModifiedBy>
  <cp:revision>53</cp:revision>
  <dcterms:modified xsi:type="dcterms:W3CDTF">2013-12-04T14:30:15Z</dcterms:modified>
</cp:coreProperties>
</file>