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2" r:id="rId2"/>
    <p:sldId id="264" r:id="rId3"/>
    <p:sldId id="272" r:id="rId4"/>
    <p:sldId id="269" r:id="rId5"/>
    <p:sldId id="270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6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F5AE1-2ABA-49E2-881C-4324BA1770BE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CD04A-760E-41CF-9F9B-559741FFB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7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B303-3474-478A-9876-9395FE857368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51580-5089-48EF-8FFB-E64263CC5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77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B546C-E046-41E6-BB4C-B5326BA11C9F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B433F-2F69-4AEC-ADF8-B0862AAEB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65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5E1EC-D3E2-4DEF-910C-79CA0DE75377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274CF-16EF-45D5-B683-46195BE59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6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D418-BD6B-49BE-9379-7322372E0789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6161B-B7DC-412E-A19C-C1E314DCA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43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7B024-4C5B-4D0A-A848-551F5751B1F8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95D30-B8B8-4D60-851D-EE4C0DD56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82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D0128-CCFE-459C-B2C7-AA16F33DCA14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3948C-4824-4D3A-BE02-64F6DF364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3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F1E95-B48F-42E0-9D25-35E5A13730D3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72F0-FDA2-4484-8033-6B8003F04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48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B40AD-8C42-4D3F-9377-89B271F2E092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FC3EE-C3D5-474F-8BD2-806D7A10C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30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4BBC1-5AED-48DC-8407-AFFDA2F87050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9708-17C3-462B-9C69-882F8686F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55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05CE3-DCE5-42FA-AE66-5FB7C51DA8E4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DD93-717F-43F7-8302-C8222BE14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15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91AC49-0E32-46C2-BD09-16FE8A138C28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C7D5A3-2514-4930-A665-7660F5F16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10" Type="http://schemas.openxmlformats.org/officeDocument/2006/relationships/image" Target="../media/image15.jpeg"/><Relationship Id="rId4" Type="http://schemas.openxmlformats.org/officeDocument/2006/relationships/image" Target="../media/image7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jpeg"/><Relationship Id="rId7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9.jpeg"/><Relationship Id="rId5" Type="http://schemas.openxmlformats.org/officeDocument/2006/relationships/image" Target="../media/image7.png"/><Relationship Id="rId10" Type="http://schemas.openxmlformats.org/officeDocument/2006/relationships/image" Target="../media/image28.jpeg"/><Relationship Id="rId4" Type="http://schemas.openxmlformats.org/officeDocument/2006/relationships/image" Target="../media/image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0"/>
            <a:ext cx="8270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9838"/>
            <a:ext cx="8270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1263"/>
            <a:ext cx="8270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8270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7"/>
          <a:stretch>
            <a:fillRect/>
          </a:stretch>
        </p:blipFill>
        <p:spPr bwMode="auto">
          <a:xfrm>
            <a:off x="0" y="6129338"/>
            <a:ext cx="827088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Мама\Desktop\АТТЕСТАЦИЯ\41692402_266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0"/>
          <a:stretch/>
        </p:blipFill>
        <p:spPr bwMode="auto">
          <a:xfrm>
            <a:off x="3783107" y="2136718"/>
            <a:ext cx="2019300" cy="2222365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1975" y="1196975"/>
            <a:ext cx="6553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Boyarsky" pitchFamily="33" charset="0"/>
                <a:cs typeface="+mn-cs"/>
              </a:rPr>
              <a:t>К 200-летию со дня рождения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Boyarsky" pitchFamily="33" charset="0"/>
                <a:cs typeface="+mn-cs"/>
              </a:rPr>
              <a:t>Николая Васильевича Гоголя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4447" y="4398825"/>
            <a:ext cx="680321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ArtScript" pitchFamily="34" charset="0"/>
                <a:cs typeface="+mn-cs"/>
              </a:rPr>
              <a:t>ПОВЕСТЬ «ПОРТРЕТ»</a:t>
            </a:r>
          </a:p>
        </p:txBody>
      </p:sp>
      <p:pic>
        <p:nvPicPr>
          <p:cNvPr id="2059" name="Picture 4" descr="C:\Users\Мама\Desktop\АТТЕСТАЦИЯ\top_left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424973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5" descr="C:\Users\Мама\Desktop\АТТЕСТАЦИЯ\top_right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40671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3"/>
          <p:cNvSpPr txBox="1">
            <a:spLocks noChangeArrowheads="1"/>
          </p:cNvSpPr>
          <p:nvPr/>
        </p:nvSpPr>
        <p:spPr bwMode="auto">
          <a:xfrm>
            <a:off x="2824163" y="5287963"/>
            <a:ext cx="4568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>
                <a:latin typeface="ArtScript"/>
              </a:rPr>
              <a:t>Подготовила  учитель МОУ лицея №17 г. Владимира</a:t>
            </a:r>
          </a:p>
          <a:p>
            <a:pPr algn="ctr" eaLnBrk="1" hangingPunct="1"/>
            <a:r>
              <a:rPr lang="ru-RU" b="1">
                <a:latin typeface="ArtScript"/>
              </a:rPr>
              <a:t>Какшина Ирина Евгеньевна</a:t>
            </a:r>
          </a:p>
          <a:p>
            <a:pPr algn="ctr" eaLnBrk="1" hangingPunct="1"/>
            <a:r>
              <a:rPr lang="ru-RU" b="1">
                <a:latin typeface="ArtScript"/>
              </a:rPr>
              <a:t>2008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0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9838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1263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7"/>
          <a:stretch>
            <a:fillRect/>
          </a:stretch>
        </p:blipFill>
        <p:spPr bwMode="auto">
          <a:xfrm>
            <a:off x="0" y="6129338"/>
            <a:ext cx="6413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7463"/>
            <a:ext cx="4283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7463"/>
            <a:ext cx="4252912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4" name="Прямоугольник 3"/>
          <p:cNvSpPr>
            <a:spLocks noChangeArrowheads="1"/>
          </p:cNvSpPr>
          <p:nvPr/>
        </p:nvSpPr>
        <p:spPr bwMode="auto">
          <a:xfrm>
            <a:off x="1003300" y="784225"/>
            <a:ext cx="7843838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704850" algn="l"/>
              </a:tabLst>
            </a:pPr>
            <a:r>
              <a:rPr lang="ru-RU" sz="2400" b="1" i="1">
                <a:latin typeface="Georgia" pitchFamily="18" charset="0"/>
                <a:ea typeface="Calibri" pitchFamily="34" charset="0"/>
                <a:cs typeface="Times New Roman" pitchFamily="18" charset="0"/>
              </a:rPr>
              <a:t>Задание классу</a:t>
            </a:r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704850" algn="l"/>
              </a:tabLst>
            </a:pPr>
            <a:r>
              <a:rPr lang="ru-RU" b="1" i="1">
                <a:latin typeface="Georgia" pitchFamily="18" charset="0"/>
                <a:ea typeface="Calibri" pitchFamily="34" charset="0"/>
                <a:cs typeface="Times New Roman" pitchFamily="18" charset="0"/>
              </a:rPr>
              <a:t>1.  Сопоставьте начало каждой из частей повести. В чём их схожесть? Что дополняют они к характеристике Чарткова?</a:t>
            </a:r>
          </a:p>
          <a:p>
            <a:pPr algn="just">
              <a:tabLst>
                <a:tab pos="704850" algn="l"/>
              </a:tabLst>
            </a:pPr>
            <a:r>
              <a:rPr lang="ru-RU" b="1" i="1">
                <a:latin typeface="Georgia" pitchFamily="18" charset="0"/>
                <a:ea typeface="Calibri" pitchFamily="34" charset="0"/>
                <a:cs typeface="Times New Roman" pitchFamily="18" charset="0"/>
              </a:rPr>
              <a:t>2. Как вы думаете, почему Н.В. Гоголь использует приём обратной композиции?</a:t>
            </a:r>
          </a:p>
          <a:p>
            <a:pPr algn="just">
              <a:tabLst>
                <a:tab pos="704850" algn="l"/>
              </a:tabLst>
            </a:pPr>
            <a:r>
              <a:rPr lang="ru-RU" b="1" i="1">
                <a:latin typeface="Georgia" pitchFamily="18" charset="0"/>
                <a:ea typeface="Calibri" pitchFamily="34" charset="0"/>
                <a:cs typeface="Times New Roman" pitchFamily="18" charset="0"/>
              </a:rPr>
              <a:t>3.  Какое значении в повести имеет эпизод о жизни в Коломне?</a:t>
            </a:r>
          </a:p>
          <a:p>
            <a:pPr algn="just">
              <a:tabLst>
                <a:tab pos="704850" algn="l"/>
              </a:tabLst>
            </a:pPr>
            <a:r>
              <a:rPr lang="ru-RU" b="1" i="1">
                <a:latin typeface="Georgia" pitchFamily="18" charset="0"/>
                <a:ea typeface="Calibri" pitchFamily="34" charset="0"/>
                <a:cs typeface="Times New Roman" pitchFamily="18" charset="0"/>
              </a:rPr>
              <a:t>4.  К кому из героев произведения можно отнести духовный совет Св. Феофана Затворника, данный в качестве эпиграфа, и почему?</a:t>
            </a:r>
          </a:p>
          <a:p>
            <a:pPr algn="just">
              <a:tabLst>
                <a:tab pos="704850" algn="l"/>
              </a:tabLst>
            </a:pPr>
            <a:r>
              <a:rPr lang="ru-RU" b="1" i="1">
                <a:latin typeface="Georgia" pitchFamily="18" charset="0"/>
                <a:ea typeface="Calibri" pitchFamily="34" charset="0"/>
                <a:cs typeface="Times New Roman" pitchFamily="18" charset="0"/>
              </a:rPr>
              <a:t>5. Почему свои суждения об искусстве, о роли в нём художника Гоголь вкладывает в уста монаха-иконописца?</a:t>
            </a:r>
          </a:p>
          <a:p>
            <a:pPr algn="just">
              <a:tabLst>
                <a:tab pos="704850" algn="l"/>
              </a:tabLst>
            </a:pPr>
            <a:r>
              <a:rPr lang="ru-RU" b="1" i="1">
                <a:latin typeface="Georgia" pitchFamily="18" charset="0"/>
                <a:ea typeface="Calibri" pitchFamily="34" charset="0"/>
                <a:cs typeface="Times New Roman" pitchFamily="18" charset="0"/>
              </a:rPr>
              <a:t>6.  Какие чувства, мысли вызывает у героев повести и её читателей происшествие, связанное с исчезновением портрета «ужасного ростовщика»?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0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9838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1263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7"/>
          <a:stretch>
            <a:fillRect/>
          </a:stretch>
        </p:blipFill>
        <p:spPr bwMode="auto">
          <a:xfrm>
            <a:off x="0" y="6129338"/>
            <a:ext cx="6413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7463"/>
            <a:ext cx="4283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7463"/>
            <a:ext cx="4252912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Мама\Desktop\АТТЕСТАЦИЯ\-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1" y="1556792"/>
            <a:ext cx="2736304" cy="3872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9" name="Прямоугольник 3"/>
          <p:cNvSpPr>
            <a:spLocks noChangeArrowheads="1"/>
          </p:cNvSpPr>
          <p:nvPr/>
        </p:nvSpPr>
        <p:spPr bwMode="auto">
          <a:xfrm>
            <a:off x="3392488" y="1662113"/>
            <a:ext cx="5573712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tabLst>
                <a:tab pos="704850" algn="l"/>
              </a:tabLst>
            </a:pPr>
            <a:r>
              <a:rPr lang="ru-RU" b="1" i="1">
                <a:solidFill>
                  <a:srgbClr val="3333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«Тебе предстоит путь, по которому отныне потечёт жизнь твоя. Не совратись с него. У тебя есть талант; талант есть драгоценнейший дар Бога – не погуби его. Исследуй, изучай всё, что ни видишь, покори все кисти, но во всём умей находить внутреннюю мысль и пуще всего старайся постигнуть высокую тайну созиданья. Блажен избранник, владеющий ею». </a:t>
            </a:r>
          </a:p>
          <a:p>
            <a:pPr algn="r">
              <a:lnSpc>
                <a:spcPct val="115000"/>
              </a:lnSpc>
              <a:tabLst>
                <a:tab pos="704850" algn="l"/>
              </a:tabLst>
            </a:pPr>
            <a:r>
              <a:rPr lang="ru-RU" b="1" i="1">
                <a:solidFill>
                  <a:srgbClr val="3333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Н.В. Гоголь</a:t>
            </a:r>
            <a:endParaRPr lang="ru-RU" b="1" i="1">
              <a:solidFill>
                <a:srgbClr val="333300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704850" algn="l"/>
              </a:tabLst>
            </a:pPr>
            <a:r>
              <a:rPr lang="ru-RU" b="1">
                <a:solidFill>
                  <a:srgbClr val="3333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>
              <a:solidFill>
                <a:srgbClr val="3333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300" name="Прямоугольник 5"/>
          <p:cNvSpPr>
            <a:spLocks noChangeArrowheads="1"/>
          </p:cNvSpPr>
          <p:nvPr/>
        </p:nvSpPr>
        <p:spPr bwMode="auto">
          <a:xfrm>
            <a:off x="3492500" y="846138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333300"/>
                </a:solidFill>
                <a:latin typeface="ArtScript"/>
                <a:ea typeface="Calibri" pitchFamily="34" charset="0"/>
                <a:cs typeface="Times New Roman" pitchFamily="18" charset="0"/>
              </a:rPr>
              <a:t>Блажен  избранник…</a:t>
            </a:r>
            <a:endParaRPr lang="ru-RU" sz="2800">
              <a:solidFill>
                <a:srgbClr val="333300"/>
              </a:solidFill>
              <a:latin typeface="ArtScript"/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0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9838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1263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7"/>
          <a:stretch>
            <a:fillRect/>
          </a:stretch>
        </p:blipFill>
        <p:spPr bwMode="auto">
          <a:xfrm>
            <a:off x="0" y="6129338"/>
            <a:ext cx="6413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7463"/>
            <a:ext cx="4283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7463"/>
            <a:ext cx="4252912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Прямоугольник 4"/>
          <p:cNvSpPr>
            <a:spLocks noChangeArrowheads="1"/>
          </p:cNvSpPr>
          <p:nvPr/>
        </p:nvSpPr>
        <p:spPr bwMode="auto">
          <a:xfrm>
            <a:off x="3325813" y="1627188"/>
            <a:ext cx="56880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704850" algn="l"/>
              </a:tabLst>
            </a:pPr>
            <a:r>
              <a:rPr lang="ru-RU" b="1" i="1">
                <a:solidFill>
                  <a:srgbClr val="3333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Гоголь был художником высочайшего уровня, но он обладал и обострённой религиозной одарённостью. В конце концов, она возобладала в нём над чисто художественной жаждой творчества. Гоголь осознавал: искусство, как бы высоко оно ни возносилось, останется пребывать среди сокровищ на земле. Для Гоголя же стали потребнее сокровища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704850" algn="l"/>
              </a:tabLst>
            </a:pPr>
            <a:r>
              <a:rPr lang="ru-RU" b="1" i="1">
                <a:solidFill>
                  <a:srgbClr val="3333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на небе. </a:t>
            </a:r>
            <a:r>
              <a:rPr lang="ru-RU" b="1">
                <a:solidFill>
                  <a:srgbClr val="3333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704850" algn="l"/>
              </a:tabLst>
            </a:pPr>
            <a:r>
              <a:rPr lang="ru-RU" b="1">
                <a:solidFill>
                  <a:srgbClr val="3333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М.М. Дунаев</a:t>
            </a:r>
            <a:r>
              <a:rPr lang="ru-RU" b="1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solidFill>
                <a:srgbClr val="000000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704850" algn="l"/>
              </a:tabLst>
            </a:pP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19" name="Picture 3" descr="C:\Users\Мама\Desktop\АТТЕСТАЦИЯ\0_5a55_8d7bbb93_orig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30" y="1331671"/>
            <a:ext cx="2716374" cy="32619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0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9838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1263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7"/>
          <a:stretch>
            <a:fillRect/>
          </a:stretch>
        </p:blipFill>
        <p:spPr bwMode="auto">
          <a:xfrm>
            <a:off x="0" y="6129338"/>
            <a:ext cx="6413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7463"/>
            <a:ext cx="4283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7463"/>
            <a:ext cx="4252912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" name="Прямоугольник 4"/>
          <p:cNvSpPr>
            <a:spLocks noChangeArrowheads="1"/>
          </p:cNvSpPr>
          <p:nvPr/>
        </p:nvSpPr>
        <p:spPr bwMode="auto">
          <a:xfrm>
            <a:off x="2124075" y="644525"/>
            <a:ext cx="61198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4A452A"/>
                </a:solidFill>
                <a:latin typeface="ArtScript"/>
              </a:rPr>
              <a:t>Петербург  глазами Н.В. Гоголя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0650" y="5605463"/>
            <a:ext cx="1362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ArtScript" pitchFamily="34" charset="0"/>
                <a:cs typeface="+mn-cs"/>
              </a:rPr>
              <a:t>И  днем…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1188" y="5576888"/>
            <a:ext cx="14541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ArtScript" pitchFamily="34" charset="0"/>
                <a:cs typeface="+mn-cs"/>
              </a:rPr>
              <a:t>И  ночью…</a:t>
            </a:r>
          </a:p>
        </p:txBody>
      </p:sp>
      <p:pic>
        <p:nvPicPr>
          <p:cNvPr id="2052" name="Picture 4" descr="C:\Users\Мама\Desktop\АТТЕСТАЦИЯ\kaz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43342"/>
            <a:ext cx="2592288" cy="3533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Мама\Desktop\АТТЕСТАЦИЯ\piter_gogo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85" y="2071917"/>
            <a:ext cx="2282056" cy="3533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0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9838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1263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7"/>
          <a:stretch>
            <a:fillRect/>
          </a:stretch>
        </p:blipFill>
        <p:spPr bwMode="auto">
          <a:xfrm>
            <a:off x="0" y="6129338"/>
            <a:ext cx="6413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7463"/>
            <a:ext cx="4284663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7463"/>
            <a:ext cx="4252912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" name="Прямоугольник 3"/>
          <p:cNvSpPr>
            <a:spLocks noChangeArrowheads="1"/>
          </p:cNvSpPr>
          <p:nvPr/>
        </p:nvSpPr>
        <p:spPr bwMode="auto">
          <a:xfrm>
            <a:off x="2178050" y="635000"/>
            <a:ext cx="56769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4A452A"/>
                </a:solidFill>
                <a:latin typeface="Boyarsky" pitchFamily="33" charset="0"/>
                <a:ea typeface="Adobe Myungjo Std M" pitchFamily="18" charset="-128"/>
                <a:cs typeface="Calibri" pitchFamily="34" charset="0"/>
              </a:rPr>
              <a:t>Петербургские повести</a:t>
            </a:r>
            <a:br>
              <a:rPr lang="ru-RU" sz="3200" b="1">
                <a:solidFill>
                  <a:srgbClr val="4A452A"/>
                </a:solidFill>
                <a:latin typeface="Boyarsky" pitchFamily="33" charset="0"/>
                <a:ea typeface="Adobe Myungjo Std M" pitchFamily="18" charset="-128"/>
                <a:cs typeface="Calibri" pitchFamily="34" charset="0"/>
              </a:rPr>
            </a:br>
            <a:endParaRPr lang="ru-RU">
              <a:solidFill>
                <a:srgbClr val="000000"/>
              </a:solidFill>
              <a:ea typeface="Adobe Myungjo Std M" pitchFamily="18" charset="-128"/>
              <a:cs typeface="Calibri" pitchFamily="34" charset="0"/>
            </a:endParaRPr>
          </a:p>
        </p:txBody>
      </p:sp>
      <p:sp>
        <p:nvSpPr>
          <p:cNvPr id="4107" name="TextBox 4"/>
          <p:cNvSpPr txBox="1">
            <a:spLocks noChangeArrowheads="1"/>
          </p:cNvSpPr>
          <p:nvPr/>
        </p:nvSpPr>
        <p:spPr bwMode="auto">
          <a:xfrm>
            <a:off x="2609850" y="3665538"/>
            <a:ext cx="435768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333300"/>
                </a:solidFill>
                <a:latin typeface="ArtScript"/>
              </a:rPr>
              <a:t>… Я совершу ! Жизнь кипит во мне. Труды мои будут вдохновенны. Над ними будет веять недоступное земле Божество! Я совершу …</a:t>
            </a:r>
          </a:p>
          <a:p>
            <a:pPr algn="ctr" eaLnBrk="1" hangingPunct="1"/>
            <a:r>
              <a:rPr lang="ru-RU" sz="2400" b="1">
                <a:solidFill>
                  <a:srgbClr val="333300"/>
                </a:solidFill>
                <a:latin typeface="ArtScript"/>
              </a:rPr>
              <a:t>Н. В. Гоголь</a:t>
            </a:r>
          </a:p>
        </p:txBody>
      </p:sp>
      <p:pic>
        <p:nvPicPr>
          <p:cNvPr id="6" name="Picture 2" descr="C:\Users\Мама\Desktop\АТТЕСТАЦИЯ\3646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75" y="1285875"/>
            <a:ext cx="1800225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Мама\Desktop\АТТЕСТАЦИЯ\2370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5" y="3643313"/>
            <a:ext cx="180022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Мама\Desktop\АТТЕСТАЦИЯ\1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50" y="1357313"/>
            <a:ext cx="1944688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Мама\Desktop\АТТЕСТАЦИЯ\125233610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38" y="3714750"/>
            <a:ext cx="180657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Мама\Desktop\АТТЕСТАЦИЯ\16336144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9999"/>
            <a:ext cx="2376263" cy="238007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0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9838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1263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7"/>
          <a:stretch>
            <a:fillRect/>
          </a:stretch>
        </p:blipFill>
        <p:spPr bwMode="auto">
          <a:xfrm>
            <a:off x="0" y="6129338"/>
            <a:ext cx="6413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7463"/>
            <a:ext cx="4283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7463"/>
            <a:ext cx="4252912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714375"/>
            <a:ext cx="938212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1" name="TextBox 6"/>
          <p:cNvSpPr txBox="1">
            <a:spLocks noChangeArrowheads="1"/>
          </p:cNvSpPr>
          <p:nvPr/>
        </p:nvSpPr>
        <p:spPr bwMode="auto">
          <a:xfrm>
            <a:off x="1143000" y="665163"/>
            <a:ext cx="67865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sz="3200" b="1">
                <a:solidFill>
                  <a:srgbClr val="333300"/>
                </a:solidFill>
                <a:latin typeface="ArtScript"/>
              </a:rPr>
              <a:t>С  Гоголя  начался  русский  роман</a:t>
            </a:r>
            <a:r>
              <a:rPr lang="en-US" sz="3200" b="1">
                <a:solidFill>
                  <a:srgbClr val="333300"/>
                </a:solidFill>
                <a:latin typeface="ArtScript"/>
              </a:rPr>
              <a:t> </a:t>
            </a:r>
            <a:r>
              <a:rPr lang="ru-RU" sz="3200" b="1">
                <a:solidFill>
                  <a:srgbClr val="333300"/>
                </a:solidFill>
                <a:latin typeface="ArtScript"/>
              </a:rPr>
              <a:t>и  русская  повесть…</a:t>
            </a:r>
          </a:p>
          <a:p>
            <a:pPr algn="r" eaLnBrk="1" hangingPunct="1"/>
            <a:r>
              <a:rPr lang="ru-RU" sz="3200" b="1">
                <a:solidFill>
                  <a:srgbClr val="333300"/>
                </a:solidFill>
                <a:latin typeface="ArtScript"/>
              </a:rPr>
              <a:t>В.Г. Белинский</a:t>
            </a:r>
          </a:p>
        </p:txBody>
      </p:sp>
      <p:sp>
        <p:nvSpPr>
          <p:cNvPr id="5132" name="TextBox 3"/>
          <p:cNvSpPr txBox="1">
            <a:spLocks noChangeArrowheads="1"/>
          </p:cNvSpPr>
          <p:nvPr/>
        </p:nvSpPr>
        <p:spPr bwMode="auto">
          <a:xfrm>
            <a:off x="4233863" y="3644900"/>
            <a:ext cx="45878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b="1" i="1">
                <a:solidFill>
                  <a:srgbClr val="333300"/>
                </a:solidFill>
                <a:latin typeface="Georgia" pitchFamily="18" charset="0"/>
              </a:rPr>
              <a:t>Подумаем  над символическим</a:t>
            </a:r>
          </a:p>
          <a:p>
            <a:pPr algn="ctr" eaLnBrk="1" hangingPunct="1"/>
            <a:r>
              <a:rPr lang="ru-RU" sz="2000" b="1" i="1">
                <a:solidFill>
                  <a:srgbClr val="333300"/>
                </a:solidFill>
                <a:latin typeface="Georgia" pitchFamily="18" charset="0"/>
              </a:rPr>
              <a:t>названием повести.</a:t>
            </a:r>
          </a:p>
          <a:p>
            <a:pPr algn="ctr" eaLnBrk="1" hangingPunct="1"/>
            <a:endParaRPr lang="ru-RU" sz="2000" b="1" i="1">
              <a:solidFill>
                <a:srgbClr val="333300"/>
              </a:solidFill>
              <a:latin typeface="Georgia" pitchFamily="18" charset="0"/>
            </a:endParaRPr>
          </a:p>
          <a:p>
            <a:pPr algn="ctr" eaLnBrk="1" hangingPunct="1"/>
            <a:r>
              <a:rPr lang="ru-RU" sz="2000" b="1" i="1">
                <a:solidFill>
                  <a:srgbClr val="333300"/>
                </a:solidFill>
                <a:latin typeface="Georgia" pitchFamily="18" charset="0"/>
              </a:rPr>
              <a:t>Что такое портрет?</a:t>
            </a:r>
          </a:p>
          <a:p>
            <a:pPr algn="ctr" eaLnBrk="1" hangingPunct="1"/>
            <a:endParaRPr lang="ru-RU" sz="2400" b="1" i="1">
              <a:solidFill>
                <a:srgbClr val="333300"/>
              </a:solidFill>
              <a:latin typeface="Georgia" pitchFamily="18" charset="0"/>
            </a:endParaRPr>
          </a:p>
        </p:txBody>
      </p:sp>
      <p:pic>
        <p:nvPicPr>
          <p:cNvPr id="513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14413"/>
            <a:ext cx="4424362" cy="593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0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9838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1263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7"/>
          <a:stretch>
            <a:fillRect/>
          </a:stretch>
        </p:blipFill>
        <p:spPr bwMode="auto">
          <a:xfrm>
            <a:off x="0" y="6129338"/>
            <a:ext cx="6413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7463"/>
            <a:ext cx="4283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7463"/>
            <a:ext cx="4252912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681038"/>
            <a:ext cx="938212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84438" y="5297488"/>
            <a:ext cx="5219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 i="1">
                <a:solidFill>
                  <a:srgbClr val="333300"/>
                </a:solidFill>
                <a:latin typeface="Georgia" pitchFamily="18" charset="0"/>
              </a:rPr>
              <a:t>Как  распорядиться  даром и </a:t>
            </a:r>
          </a:p>
          <a:p>
            <a:pPr algn="ctr" eaLnBrk="1" hangingPunct="1"/>
            <a:r>
              <a:rPr lang="ru-RU" sz="2400" b="1" i="1">
                <a:solidFill>
                  <a:srgbClr val="333300"/>
                </a:solidFill>
                <a:latin typeface="Georgia" pitchFamily="18" charset="0"/>
              </a:rPr>
              <a:t>не потерять себя?..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452938" y="2670175"/>
            <a:ext cx="2287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3333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ИСКУССТВО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984875" y="4156075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3333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ИСКУС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94288" y="3317875"/>
            <a:ext cx="255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400" b="1" i="1">
                <a:solidFill>
                  <a:srgbClr val="333300"/>
                </a:solidFill>
                <a:latin typeface="Georgia" pitchFamily="18" charset="0"/>
              </a:rPr>
              <a:t>ИСКУШЕНИЕ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71813" y="857250"/>
            <a:ext cx="4848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333300"/>
                </a:solidFill>
                <a:latin typeface="ArtScript"/>
              </a:rPr>
              <a:t>Приведите однокоренные слова к слову искусство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0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9838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1263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7"/>
          <a:stretch>
            <a:fillRect/>
          </a:stretch>
        </p:blipFill>
        <p:spPr bwMode="auto">
          <a:xfrm>
            <a:off x="0" y="6129338"/>
            <a:ext cx="6413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7463"/>
            <a:ext cx="4283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7463"/>
            <a:ext cx="4252912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703263"/>
            <a:ext cx="93345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9" name="Прямоугольник 5"/>
          <p:cNvSpPr>
            <a:spLocks noChangeArrowheads="1"/>
          </p:cNvSpPr>
          <p:nvPr/>
        </p:nvSpPr>
        <p:spPr bwMode="auto">
          <a:xfrm>
            <a:off x="3070225" y="1485900"/>
            <a:ext cx="3314700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tabLst>
                <a:tab pos="704850" algn="l"/>
              </a:tabLst>
            </a:pPr>
            <a:r>
              <a:rPr lang="ru-RU" sz="2000" b="1" i="1">
                <a:solidFill>
                  <a:srgbClr val="3333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Есть ли смысл в самом посвящении себя занятию искусством? </a:t>
            </a:r>
            <a:br>
              <a:rPr lang="ru-RU" sz="2000" b="1" i="1">
                <a:solidFill>
                  <a:srgbClr val="3333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i="1">
                <a:solidFill>
                  <a:srgbClr val="3333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Не губит ли человек саму жизнь свою, предаваясь этому занятию, подчиняя себя кумиру земной красоты?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704850" algn="l"/>
              </a:tabLst>
            </a:pP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4" descr="C:\Users\Мама\Desktop\АТТЕСТАЦИЯ\gog1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" t="3414" r="5684" b="4626"/>
          <a:stretch/>
        </p:blipFill>
        <p:spPr bwMode="auto">
          <a:xfrm>
            <a:off x="790305" y="1491357"/>
            <a:ext cx="2304256" cy="3530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5" descr="C:\Users\Мама\Desktop\АТТЕСТАЦИЯ\f_4c1292d57208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58775"/>
            <a:ext cx="19050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Мама\Desktop\АТТЕСТАЦИЯ\gog17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" t="3667" r="4337" b="5428"/>
          <a:stretch/>
        </p:blipFill>
        <p:spPr bwMode="auto">
          <a:xfrm>
            <a:off x="6478133" y="1725705"/>
            <a:ext cx="2304256" cy="3507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3" name="TextBox 9"/>
          <p:cNvSpPr txBox="1">
            <a:spLocks noChangeArrowheads="1"/>
          </p:cNvSpPr>
          <p:nvPr/>
        </p:nvSpPr>
        <p:spPr bwMode="auto">
          <a:xfrm>
            <a:off x="3094038" y="847725"/>
            <a:ext cx="4237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333300"/>
                </a:solidFill>
                <a:latin typeface="ArtScript"/>
              </a:rPr>
              <a:t>Гоголь  размышлял</a:t>
            </a:r>
            <a:r>
              <a:rPr lang="ru-RU" sz="4000" b="1">
                <a:solidFill>
                  <a:srgbClr val="333300"/>
                </a:solidFill>
                <a:latin typeface="ArtScript"/>
              </a:rPr>
              <a:t>…</a:t>
            </a:r>
          </a:p>
        </p:txBody>
      </p:sp>
      <p:sp>
        <p:nvSpPr>
          <p:cNvPr id="7184" name="TextBox 10"/>
          <p:cNvSpPr txBox="1">
            <a:spLocks noChangeArrowheads="1"/>
          </p:cNvSpPr>
          <p:nvPr/>
        </p:nvSpPr>
        <p:spPr bwMode="auto">
          <a:xfrm>
            <a:off x="1547813" y="5472113"/>
            <a:ext cx="597693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2000" b="1" i="1">
                <a:solidFill>
                  <a:srgbClr val="333300"/>
                </a:solidFill>
                <a:latin typeface="Georgia" pitchFamily="18" charset="0"/>
              </a:rPr>
              <a:t>А какие вопросы зададите вы и </a:t>
            </a:r>
          </a:p>
          <a:p>
            <a:pPr algn="r" eaLnBrk="1" hangingPunct="1">
              <a:lnSpc>
                <a:spcPct val="150000"/>
              </a:lnSpc>
            </a:pPr>
            <a:r>
              <a:rPr lang="ru-RU" sz="2000" b="1" i="1">
                <a:solidFill>
                  <a:srgbClr val="333300"/>
                </a:solidFill>
                <a:latin typeface="Georgia" pitchFamily="18" charset="0"/>
              </a:rPr>
              <a:t>как на них ответите?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0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9838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1263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7"/>
          <a:stretch>
            <a:fillRect/>
          </a:stretch>
        </p:blipFill>
        <p:spPr bwMode="auto">
          <a:xfrm>
            <a:off x="0" y="6129338"/>
            <a:ext cx="6413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7463"/>
            <a:ext cx="4283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7463"/>
            <a:ext cx="4252912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773113"/>
            <a:ext cx="93345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3" name="Прямоугольник 3"/>
          <p:cNvSpPr>
            <a:spLocks noChangeArrowheads="1"/>
          </p:cNvSpPr>
          <p:nvPr/>
        </p:nvSpPr>
        <p:spPr bwMode="auto">
          <a:xfrm>
            <a:off x="1328738" y="1770063"/>
            <a:ext cx="6691312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tabLst>
                <a:tab pos="704850" algn="l"/>
              </a:tabLst>
            </a:pPr>
            <a:endParaRPr lang="ru-RU" sz="2000" b="1" i="1">
              <a:solidFill>
                <a:srgbClr val="333300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tabLst>
                <a:tab pos="704850" algn="l"/>
              </a:tabLst>
            </a:pPr>
            <a:r>
              <a:rPr lang="ru-RU" b="1" i="1">
                <a:solidFill>
                  <a:srgbClr val="3333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Каковы причины гибели художника Чарткова, героя гоголевской повести? </a:t>
            </a:r>
          </a:p>
          <a:p>
            <a:pPr algn="just">
              <a:lnSpc>
                <a:spcPct val="115000"/>
              </a:lnSpc>
              <a:tabLst>
                <a:tab pos="704850" algn="l"/>
              </a:tabLst>
            </a:pPr>
            <a:endParaRPr lang="ru-RU" b="1" i="1">
              <a:solidFill>
                <a:srgbClr val="333300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tabLst>
                <a:tab pos="704850" algn="l"/>
              </a:tabLst>
            </a:pPr>
            <a:r>
              <a:rPr lang="ru-RU" b="1" i="1">
                <a:solidFill>
                  <a:srgbClr val="3333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Какое значение в повествовании играет фантастический образ портрета старика- ростовщика?</a:t>
            </a:r>
          </a:p>
          <a:p>
            <a:pPr algn="just">
              <a:lnSpc>
                <a:spcPct val="115000"/>
              </a:lnSpc>
              <a:tabLst>
                <a:tab pos="704850" algn="l"/>
              </a:tabLst>
            </a:pPr>
            <a:endParaRPr lang="ru-RU" b="1" i="1">
              <a:solidFill>
                <a:srgbClr val="333300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tabLst>
                <a:tab pos="704850" algn="l"/>
              </a:tabLst>
            </a:pPr>
            <a:r>
              <a:rPr lang="ru-RU" b="1" i="1">
                <a:solidFill>
                  <a:srgbClr val="3333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Проследим  вместе с писателем, как шаг за шагом  угасает талант Андрея Петровича Чарткова. </a:t>
            </a:r>
          </a:p>
        </p:txBody>
      </p:sp>
      <p:sp>
        <p:nvSpPr>
          <p:cNvPr id="8205" name="TextBox 4"/>
          <p:cNvSpPr txBox="1">
            <a:spLocks noChangeArrowheads="1"/>
          </p:cNvSpPr>
          <p:nvPr/>
        </p:nvSpPr>
        <p:spPr bwMode="auto">
          <a:xfrm>
            <a:off x="1033463" y="1087438"/>
            <a:ext cx="6985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333300"/>
                </a:solidFill>
                <a:latin typeface="ArtScript"/>
              </a:rPr>
              <a:t>А пока ответим на вопросы к повести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0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9838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1263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7"/>
          <a:stretch>
            <a:fillRect/>
          </a:stretch>
        </p:blipFill>
        <p:spPr bwMode="auto">
          <a:xfrm>
            <a:off x="0" y="6129338"/>
            <a:ext cx="6413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7463"/>
            <a:ext cx="4283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7463"/>
            <a:ext cx="4252912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773113"/>
            <a:ext cx="93345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7" name="Прямоугольник 4"/>
          <p:cNvSpPr>
            <a:spLocks noChangeArrowheads="1"/>
          </p:cNvSpPr>
          <p:nvPr/>
        </p:nvSpPr>
        <p:spPr bwMode="auto">
          <a:xfrm>
            <a:off x="971550" y="803275"/>
            <a:ext cx="6840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ru-RU" b="1" i="1">
                <a:solidFill>
                  <a:srgbClr val="3333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Как шаг за шагом  угасает талант Андрея Петровича Чарткова. </a:t>
            </a:r>
          </a:p>
        </p:txBody>
      </p:sp>
      <p:pic>
        <p:nvPicPr>
          <p:cNvPr id="5123" name="Picture 3" descr="C:\Users\Мама\Desktop\АТТЕСТАЦИЯ\gog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4061" r="10634" b="7144"/>
          <a:stretch/>
        </p:blipFill>
        <p:spPr bwMode="auto">
          <a:xfrm>
            <a:off x="641530" y="1381186"/>
            <a:ext cx="1512168" cy="2370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ама\Desktop\АТТЕСТАЦИЯ\gog9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t="23333" r="11559" b="4477"/>
          <a:stretch/>
        </p:blipFill>
        <p:spPr bwMode="auto">
          <a:xfrm>
            <a:off x="1397614" y="3631483"/>
            <a:ext cx="1728192" cy="2481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Мама\Desktop\АТТЕСТАЦИЯ\gog1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t="4061" r="8202" b="6572"/>
          <a:stretch/>
        </p:blipFill>
        <p:spPr bwMode="auto">
          <a:xfrm>
            <a:off x="2915816" y="2852936"/>
            <a:ext cx="1728192" cy="2477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Мама\Desktop\АТТЕСТАЦИЯ\gog14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" t="6000" r="7176" b="5048"/>
          <a:stretch/>
        </p:blipFill>
        <p:spPr bwMode="auto">
          <a:xfrm>
            <a:off x="4403610" y="4079099"/>
            <a:ext cx="1721431" cy="2477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2" name="Прямоугольник 5"/>
          <p:cNvSpPr>
            <a:spLocks noChangeArrowheads="1"/>
          </p:cNvSpPr>
          <p:nvPr/>
        </p:nvSpPr>
        <p:spPr bwMode="auto">
          <a:xfrm>
            <a:off x="2262188" y="1568450"/>
            <a:ext cx="5838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704850" algn="l"/>
              </a:tabLst>
            </a:pPr>
            <a:r>
              <a:rPr lang="ru-RU" sz="2000" b="1">
                <a:solidFill>
                  <a:srgbClr val="333300"/>
                </a:solidFill>
                <a:latin typeface="ArtScript"/>
                <a:ea typeface="Calibri" pitchFamily="34" charset="0"/>
                <a:cs typeface="Times New Roman" pitchFamily="18" charset="0"/>
              </a:rPr>
              <a:t>«Смотри, брат, у тебя есть талант; грешно будет, если ты его погубишь…Смотри, чтобы из тебя не вышел модный живописец.»</a:t>
            </a:r>
          </a:p>
        </p:txBody>
      </p:sp>
      <p:pic>
        <p:nvPicPr>
          <p:cNvPr id="5128" name="Picture 8" descr="C:\Users\Мама\Desktop\АТТЕСТАЦИЯ\gog13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 t="5809" r="8652" b="6762"/>
          <a:stretch/>
        </p:blipFill>
        <p:spPr bwMode="auto">
          <a:xfrm>
            <a:off x="5868144" y="2764761"/>
            <a:ext cx="1752263" cy="2473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Мама\Desktop\АТТЕСТАЦИЯ\gog17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t="4061" r="4599" b="5429"/>
          <a:stretch/>
        </p:blipFill>
        <p:spPr bwMode="auto">
          <a:xfrm>
            <a:off x="7282171" y="4221088"/>
            <a:ext cx="1751671" cy="2477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0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9838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1263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641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C:\Users\Мама\Desktop\АТТЕСТАЦИЯ\1990049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7"/>
          <a:stretch>
            <a:fillRect/>
          </a:stretch>
        </p:blipFill>
        <p:spPr bwMode="auto">
          <a:xfrm>
            <a:off x="0" y="6129338"/>
            <a:ext cx="6413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7463"/>
            <a:ext cx="4283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7463"/>
            <a:ext cx="4252912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773113"/>
            <a:ext cx="93345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1" name="Прямоугольник 3"/>
          <p:cNvSpPr>
            <a:spLocks noChangeArrowheads="1"/>
          </p:cNvSpPr>
          <p:nvPr/>
        </p:nvSpPr>
        <p:spPr bwMode="auto">
          <a:xfrm>
            <a:off x="1493838" y="773113"/>
            <a:ext cx="698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ru-RU" sz="2400" b="1">
                <a:solidFill>
                  <a:srgbClr val="333300"/>
                </a:solidFill>
                <a:latin typeface="ArtScript"/>
                <a:ea typeface="Calibri" pitchFamily="34" charset="0"/>
                <a:cs typeface="Times New Roman" pitchFamily="18" charset="0"/>
              </a:rPr>
              <a:t>«Но точно ли был у меня талант?»</a:t>
            </a:r>
            <a:endParaRPr lang="ru-RU" sz="2400">
              <a:solidFill>
                <a:srgbClr val="333300"/>
              </a:solidFill>
              <a:latin typeface="ArtScrip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47" name="Picture 3" descr="C:\Users\Мама\Desktop\АТТЕСТАЦИЯ\f_12308426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1"/>
          <a:stretch/>
        </p:blipFill>
        <p:spPr bwMode="auto">
          <a:xfrm>
            <a:off x="673865" y="1003944"/>
            <a:ext cx="1306314" cy="1798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3" name="Прямоугольник 6"/>
          <p:cNvSpPr>
            <a:spLocks noChangeArrowheads="1"/>
          </p:cNvSpPr>
          <p:nvPr/>
        </p:nvSpPr>
        <p:spPr bwMode="auto">
          <a:xfrm>
            <a:off x="2268538" y="1235075"/>
            <a:ext cx="6480175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704850" algn="l"/>
              </a:tabLst>
            </a:pPr>
            <a:r>
              <a:rPr lang="ru-RU" b="1" i="1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Вопросы к эпизоду:</a:t>
            </a:r>
          </a:p>
          <a:p>
            <a:pPr algn="just">
              <a:lnSpc>
                <a:spcPct val="115000"/>
              </a:lnSpc>
              <a:tabLst>
                <a:tab pos="704850" algn="l"/>
              </a:tabLst>
            </a:pPr>
            <a:endParaRPr lang="ru-RU" b="1" i="1">
              <a:solidFill>
                <a:srgbClr val="000000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tabLst>
                <a:tab pos="704850" algn="l"/>
              </a:tabLst>
            </a:pPr>
            <a:r>
              <a:rPr lang="ru-RU" b="1" i="1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1.Чем так поразила Андрея Чарткова картина, написанная бывшим его сокурсником? </a:t>
            </a:r>
          </a:p>
          <a:p>
            <a:pPr algn="just">
              <a:lnSpc>
                <a:spcPct val="115000"/>
              </a:lnSpc>
              <a:tabLst>
                <a:tab pos="704850" algn="l"/>
              </a:tabLst>
            </a:pPr>
            <a:r>
              <a:rPr lang="ru-RU" b="1" i="1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2.Чья оценка отразилась в высказывании: «Чистое и непорочное, как невеста, стояло перед ним произведение художника»? Приведите доказательства из текста.</a:t>
            </a:r>
          </a:p>
          <a:p>
            <a:pPr algn="just">
              <a:lnSpc>
                <a:spcPct val="115000"/>
              </a:lnSpc>
              <a:tabLst>
                <a:tab pos="704850" algn="l"/>
              </a:tabLst>
            </a:pPr>
            <a:r>
              <a:rPr lang="ru-RU" b="1" i="1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3. Какие изменения произошли в душе Чарткова?  Почему идея изобразить «падшего ангела»  соответствовала его состоянию? </a:t>
            </a:r>
          </a:p>
          <a:p>
            <a:pPr algn="just">
              <a:lnSpc>
                <a:spcPct val="115000"/>
              </a:lnSpc>
              <a:tabLst>
                <a:tab pos="704850" algn="l"/>
              </a:tabLst>
            </a:pPr>
            <a:r>
              <a:rPr lang="ru-RU" b="1" i="1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4. Была ли гармония в мире, где проживал  Андрей Петрович Чартков?</a:t>
            </a:r>
          </a:p>
          <a:p>
            <a:pPr algn="just">
              <a:lnSpc>
                <a:spcPct val="115000"/>
              </a:lnSpc>
              <a:tabLst>
                <a:tab pos="704850" algn="l"/>
              </a:tabLst>
            </a:pPr>
            <a:r>
              <a:rPr lang="ru-RU" b="1" i="1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5. Как расплатился Чартков за свою сделку с дьяволом?</a:t>
            </a:r>
            <a:r>
              <a:rPr lang="ru-RU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557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Kakshina Irina</cp:lastModifiedBy>
  <cp:revision>116</cp:revision>
  <dcterms:created xsi:type="dcterms:W3CDTF">2010-06-12T19:05:42Z</dcterms:created>
  <dcterms:modified xsi:type="dcterms:W3CDTF">2013-12-29T00:47:32Z</dcterms:modified>
</cp:coreProperties>
</file>