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7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9" r:id="rId19"/>
    <p:sldId id="271" r:id="rId20"/>
    <p:sldId id="272" r:id="rId21"/>
    <p:sldId id="273" r:id="rId22"/>
    <p:sldId id="274" r:id="rId23"/>
    <p:sldId id="280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60"/>
  </p:normalViewPr>
  <p:slideViewPr>
    <p:cSldViewPr>
      <p:cViewPr varScale="1">
        <p:scale>
          <a:sx n="68" d="100"/>
          <a:sy n="68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CCDC23-2AC9-4301-BE85-DBD8808DDC2A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DE9F2D-090C-4B42-9C61-48F1E08EF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tsennye-kamni.ru/i-klass/rubi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ragotsennye-kamni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tsennye-kamni.ru/i-klass/goluboj-sapfir" TargetMode="External"/><Relationship Id="rId2" Type="http://schemas.openxmlformats.org/officeDocument/2006/relationships/hyperlink" Target="http://dragotsennye-kamni.ru/i-klass/alma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ragotsennye-kamni.ru/iv-klass/beril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ragotsennye-kamni.ru/iskusstvennye-kamni/iskusstvennye-rubin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tsennye-kamni.ru/i-klass/almaz" TargetMode="External"/><Relationship Id="rId2" Type="http://schemas.openxmlformats.org/officeDocument/2006/relationships/hyperlink" Target="http://dragotsennye-kamn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ragotsennye-kamni.ru/iv-klass/beril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ragotsennye-kamni.ru/stupenchataya-ogrank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ragotsennye-kamni.ru/ii-klass/aleksandr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tsennye-kamni.ru/i-klass/almaz" TargetMode="External"/><Relationship Id="rId2" Type="http://schemas.openxmlformats.org/officeDocument/2006/relationships/hyperlink" Target="http://dragotsennye-kamn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ragotsennye-kamni.ru/iv-klass/almandin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tsennye-kamni.ru/vidy-ogranki" TargetMode="External"/><Relationship Id="rId2" Type="http://schemas.openxmlformats.org/officeDocument/2006/relationships/hyperlink" Target="http://dragotsennye-kamni.ru/kabosh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ragotsennye-kamni.ru/stupenchataya-ogranka" TargetMode="External"/><Relationship Id="rId4" Type="http://schemas.openxmlformats.org/officeDocument/2006/relationships/hyperlink" Target="http://dragotsennye-kamni.ru/ogranka-brilliantov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ragotsennye-kamni.ru/iv-klass/granat" TargetMode="External"/><Relationship Id="rId3" Type="http://schemas.openxmlformats.org/officeDocument/2006/relationships/hyperlink" Target="http://dragotsennye-kamni.ru/i-klass/izumrud" TargetMode="External"/><Relationship Id="rId7" Type="http://schemas.openxmlformats.org/officeDocument/2006/relationships/hyperlink" Target="http://dragotsennye-kamni.ru/iv-klass/ametist" TargetMode="External"/><Relationship Id="rId2" Type="http://schemas.openxmlformats.org/officeDocument/2006/relationships/hyperlink" Target="http://dragotsennye-kamni.ru/i-klass/rub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ragotsennye-kamni.ru/iii-klass/akvamarin" TargetMode="External"/><Relationship Id="rId5" Type="http://schemas.openxmlformats.org/officeDocument/2006/relationships/hyperlink" Target="http://dragotsennye-kamni.ru/i-klass/almaz" TargetMode="External"/><Relationship Id="rId4" Type="http://schemas.openxmlformats.org/officeDocument/2006/relationships/hyperlink" Target="http://dragotsennye-kamni.ru/i-klass/goluboj-sapfir" TargetMode="External"/><Relationship Id="rId9" Type="http://schemas.openxmlformats.org/officeDocument/2006/relationships/hyperlink" Target="http://dragotsennye-kamni.ru/iii-klass/topa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tsennye-kamni.ru/i-klass/rubin" TargetMode="External"/><Relationship Id="rId2" Type="http://schemas.openxmlformats.org/officeDocument/2006/relationships/hyperlink" Target="http://dragotsennye-kamn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ragotsennye-kamni.ru/ogranka-brilliantov" TargetMode="External"/><Relationship Id="rId5" Type="http://schemas.openxmlformats.org/officeDocument/2006/relationships/hyperlink" Target="http://dragotsennye-kamni.ru/i-klass/goluboj-sapfir" TargetMode="External"/><Relationship Id="rId4" Type="http://schemas.openxmlformats.org/officeDocument/2006/relationships/hyperlink" Target="http://dragotsennye-kamni.ru/i-klass/izumru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ragotsennye-kamni.ru/znamenitye-kamni/sinij-brilliant-nadezhd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ragotsennye-kamni.ru/interesnoe/kimberlitovye-trubk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rag-kamn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20" y="4286256"/>
            <a:ext cx="7858180" cy="2286016"/>
          </a:xfrm>
        </p:spPr>
        <p:txBody>
          <a:bodyPr>
            <a:normAutofit/>
          </a:bodyPr>
          <a:lstStyle/>
          <a:p>
            <a:r>
              <a:rPr lang="ru-RU" sz="6000" b="1" i="1" spc="300" dirty="0" smtClean="0">
                <a:solidFill>
                  <a:srgbClr val="FF0000"/>
                </a:solidFill>
                <a:cs typeface="Mangal" pitchFamily="2"/>
              </a:rPr>
              <a:t>Драгоценные </a:t>
            </a:r>
            <a:r>
              <a:rPr lang="ru-RU" sz="6000" b="1" i="1" spc="300" dirty="0" smtClean="0">
                <a:solidFill>
                  <a:srgbClr val="FF0000"/>
                </a:solidFill>
                <a:cs typeface="Mangal" pitchFamily="2"/>
              </a:rPr>
              <a:t>камни</a:t>
            </a:r>
            <a:endParaRPr lang="ru-RU" sz="6000" b="1" i="1" spc="300" dirty="0">
              <a:solidFill>
                <a:srgbClr val="FF0000"/>
              </a:solidFill>
              <a:cs typeface="Mangal" pitchFamily="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MS Mincho" pitchFamily="49" charset="-128"/>
                <a:ea typeface="MS Mincho" pitchFamily="49" charset="-128"/>
              </a:rPr>
              <a:t>Сколько стоят алмазы?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71546"/>
            <a:ext cx="83582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aramond" pitchFamily="18" charset="0"/>
              </a:rPr>
              <a:t>Цена на алмазы напрямую зависит от его качества и размеров. К примеру, ограненный алмаз весом в 1 карат считается крупным камнем и стоит довольно дорого. Можно купить бриллиант высшего качества в 1 карат за 20 000 $, а вот средний по качеству камень такого размера можно приобрести по цене от 1000 до 1500$. Цена на бриллианты сильно зависит от характеристик, таких как чистота камня, цвет бриллианта, качество огранки. Чем выше все эти показатели тем выше стоимость бриллианта.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ull-images-ruby-gemstones-01-926556-250x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286280" cy="2143116"/>
          </a:xfrm>
        </p:spPr>
        <p:txBody>
          <a:bodyPr>
            <a:normAutofit/>
          </a:bodyPr>
          <a:lstStyle/>
          <a:p>
            <a:r>
              <a:rPr lang="ru-RU" sz="9600" b="1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hlinkClick r:id="rId3"/>
              </a:rPr>
              <a:t>Рубин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 descr="1292855910_b2b4c56911dcf72cd53f46a4a66784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43356"/>
            <a:ext cx="2941438" cy="2714644"/>
          </a:xfrm>
          <a:prstGeom prst="rect">
            <a:avLst/>
          </a:prstGeom>
        </p:spPr>
      </p:pic>
      <p:pic>
        <p:nvPicPr>
          <p:cNvPr id="6" name="Рисунок 5" descr="44122947_Rubi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18" y="2800769"/>
            <a:ext cx="2786082" cy="405723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71480"/>
            <a:ext cx="76438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Рубины были известны древним египтянам, грекам, римлянам, их добыча велась уже 2000 лет назад в Бирме и Индии. На Руси рубины носили название Красный яхонт.</a:t>
            </a:r>
          </a:p>
          <a:p>
            <a:pPr algn="just"/>
            <a:r>
              <a:rPr lang="ru-RU" sz="2800" b="1" i="1" dirty="0" err="1">
                <a:solidFill>
                  <a:srgbClr val="7030A0"/>
                </a:solidFill>
                <a:latin typeface="Monotype Corsiva" pitchFamily="66" charset="0"/>
              </a:rPr>
              <a:t>Руби́н</a:t>
            </a:r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 (лат. </a:t>
            </a:r>
            <a:r>
              <a:rPr lang="ru-RU" sz="2800" b="1" i="1" dirty="0" err="1">
                <a:solidFill>
                  <a:srgbClr val="7030A0"/>
                </a:solidFill>
                <a:latin typeface="Monotype Corsiva" pitchFamily="66" charset="0"/>
              </a:rPr>
              <a:t>rubinus</a:t>
            </a:r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 — красный), Al</a:t>
            </a:r>
            <a:r>
              <a:rPr lang="ru-RU" sz="2800" b="1" i="1" baseline="-25000" dirty="0">
                <a:solidFill>
                  <a:srgbClr val="7030A0"/>
                </a:solidFill>
                <a:latin typeface="Monotype Corsiva" pitchFamily="66" charset="0"/>
              </a:rPr>
              <a:t>2</a:t>
            </a:r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O</a:t>
            </a:r>
            <a:r>
              <a:rPr lang="ru-RU" sz="2800" b="1" i="1" baseline="-25000" dirty="0">
                <a:solidFill>
                  <a:srgbClr val="7030A0"/>
                </a:solidFill>
                <a:latin typeface="Monotype Corsiva" pitchFamily="66" charset="0"/>
              </a:rPr>
              <a:t>3</a:t>
            </a:r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 — </a:t>
            </a:r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  <a:hlinkClick r:id="rId2"/>
              </a:rPr>
              <a:t>драгоценный камень</a:t>
            </a:r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, одна из разновидностей корунда, красный цвет получается из-за примеси хрома (</a:t>
            </a:r>
            <a:r>
              <a:rPr lang="ru-RU" sz="2800" b="1" i="1" dirty="0" err="1">
                <a:solidFill>
                  <a:srgbClr val="7030A0"/>
                </a:solidFill>
                <a:latin typeface="Monotype Corsiva" pitchFamily="66" charset="0"/>
              </a:rPr>
              <a:t>Cr</a:t>
            </a:r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), синие корунды являются Сапфирами. Рубин относится к классу окислов.  Твёрдость — 9, плотность 3,97 — 4,05.</a:t>
            </a:r>
          </a:p>
          <a:p>
            <a:r>
              <a:rPr lang="ru-RU" sz="2800" b="1" i="1" dirty="0">
                <a:solidFill>
                  <a:srgbClr val="7030A0"/>
                </a:solidFill>
                <a:latin typeface="Monotype Corsiva" pitchFamily="66" charset="0"/>
              </a:rPr>
              <a:t>Рубины довольно распространены хоть и редки, находятся на всех континентах кроме (пока кроме) Антарктиды. Цвет колеблется от светло - красного до насыщенного ярко - красного.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8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Большие рубины встречаются значительно реже, чем аналогичные 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  <a:hlinkClick r:id="rId2"/>
              </a:rPr>
              <a:t>алмазы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. Самый большой из известных на данный момент рубинов имеет массу камня 459 г (2475 карат) и обладает им обычный, небогатый индийский адвокат </a:t>
            </a:r>
            <a:r>
              <a:rPr lang="ru-RU" sz="2400" b="1" i="1" dirty="0" err="1">
                <a:latin typeface="Lucida Sans Unicode" pitchFamily="34" charset="0"/>
                <a:cs typeface="Lucida Sans Unicode" pitchFamily="34" charset="0"/>
              </a:rPr>
              <a:t>Дж.Виджая-раджа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, который получил его в качестве наследства. Камень носит название "Раджа </a:t>
            </a:r>
            <a:r>
              <a:rPr lang="ru-RU" sz="2400" b="1" i="1" dirty="0" err="1">
                <a:latin typeface="Lucida Sans Unicode" pitchFamily="34" charset="0"/>
                <a:cs typeface="Lucida Sans Unicode" pitchFamily="34" charset="0"/>
              </a:rPr>
              <a:t>ратна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" ("Царь самоцветов").</a:t>
            </a:r>
            <a:br>
              <a:rPr lang="ru-RU" sz="2400" b="1" i="1" dirty="0">
                <a:latin typeface="Lucida Sans Unicode" pitchFamily="34" charset="0"/>
                <a:cs typeface="Lucida Sans Unicode" pitchFamily="34" charset="0"/>
              </a:rPr>
            </a:br>
            <a:r>
              <a:rPr lang="ru-RU" sz="2400" b="1" i="1" dirty="0" smtClean="0">
                <a:latin typeface="Lucida Sans Unicode" pitchFamily="34" charset="0"/>
                <a:cs typeface="Lucida Sans Unicode" pitchFamily="34" charset="0"/>
              </a:rPr>
              <a:t>В 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США у частного коллекционера в коллекции находится рубиновый кабошон с просто гигантскими размерами 7,94 </a:t>
            </a:r>
            <a:r>
              <a:rPr lang="ru-RU" sz="2400" b="1" i="1" dirty="0" err="1">
                <a:latin typeface="Lucida Sans Unicode" pitchFamily="34" charset="0"/>
                <a:cs typeface="Lucida Sans Unicode" pitchFamily="34" charset="0"/>
              </a:rPr>
              <a:t>х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 6,35 </a:t>
            </a:r>
            <a:r>
              <a:rPr lang="ru-RU" sz="2400" b="1" i="1" dirty="0" err="1">
                <a:latin typeface="Lucida Sans Unicode" pitchFamily="34" charset="0"/>
                <a:cs typeface="Lucida Sans Unicode" pitchFamily="34" charset="0"/>
              </a:rPr>
              <a:t>х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 3,81 см и массой без малого 360 г (около 1800 карат) вместе с не менее значимым огромным 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  <a:hlinkClick r:id="rId3"/>
              </a:rPr>
              <a:t>сапфиром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 с массой камня 5600 карат и не меньшим зеленым 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  <a:hlinkClick r:id="rId4"/>
              </a:rPr>
              <a:t>бериллом</a:t>
            </a:r>
            <a:r>
              <a:rPr lang="ru-RU" sz="2400" b="1" i="1" dirty="0">
                <a:latin typeface="Lucida Sans Unicode" pitchFamily="34" charset="0"/>
                <a:cs typeface="Lucida Sans Unicode" pitchFamily="34" charset="0"/>
              </a:rPr>
              <a:t> с массой камня 1180 карат.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8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Monotype Corsiva" pitchFamily="66" charset="0"/>
              </a:rPr>
              <a:t>В </a:t>
            </a:r>
            <a:r>
              <a:rPr lang="ru-RU" sz="2400" b="1" i="1" dirty="0" err="1">
                <a:latin typeface="Monotype Corsiva" pitchFamily="66" charset="0"/>
              </a:rPr>
              <a:t>Смитсоновском</a:t>
            </a:r>
            <a:r>
              <a:rPr lang="ru-RU" sz="2400" b="1" i="1" dirty="0">
                <a:latin typeface="Monotype Corsiva" pitchFamily="66" charset="0"/>
              </a:rPr>
              <a:t> институте в США хранится звездчатый рубин ограненный овальным кабошоном, имеющий завораживающий, глубокий вишневый цвет.  Размеры этого чуда 3,15 </a:t>
            </a:r>
            <a:r>
              <a:rPr lang="ru-RU" sz="2400" b="1" i="1" dirty="0" err="1">
                <a:latin typeface="Monotype Corsiva" pitchFamily="66" charset="0"/>
              </a:rPr>
              <a:t>х</a:t>
            </a:r>
            <a:r>
              <a:rPr lang="ru-RU" sz="2400" b="1" i="1" dirty="0">
                <a:latin typeface="Monotype Corsiva" pitchFamily="66" charset="0"/>
              </a:rPr>
              <a:t> 2,65 </a:t>
            </a:r>
            <a:r>
              <a:rPr lang="ru-RU" sz="2400" b="1" i="1" dirty="0" err="1">
                <a:latin typeface="Monotype Corsiva" pitchFamily="66" charset="0"/>
              </a:rPr>
              <a:t>х</a:t>
            </a:r>
            <a:r>
              <a:rPr lang="ru-RU" sz="2400" b="1" i="1" dirty="0">
                <a:latin typeface="Monotype Corsiva" pitchFamily="66" charset="0"/>
              </a:rPr>
              <a:t> 1,91 см, масса 136,72 карата, найден был на Шри-Ланке, назван "</a:t>
            </a:r>
            <a:r>
              <a:rPr lang="ru-RU" sz="2400" b="1" i="1" dirty="0" err="1">
                <a:latin typeface="Monotype Corsiva" pitchFamily="66" charset="0"/>
              </a:rPr>
              <a:t>Россер</a:t>
            </a:r>
            <a:r>
              <a:rPr lang="ru-RU" sz="2400" b="1" i="1" dirty="0">
                <a:latin typeface="Monotype Corsiva" pitchFamily="66" charset="0"/>
              </a:rPr>
              <a:t> </a:t>
            </a:r>
            <a:r>
              <a:rPr lang="ru-RU" sz="2400" b="1" i="1" dirty="0" err="1">
                <a:latin typeface="Monotype Corsiva" pitchFamily="66" charset="0"/>
              </a:rPr>
              <a:t>Ривз</a:t>
            </a:r>
            <a:r>
              <a:rPr lang="ru-RU" sz="2400" b="1" i="1" dirty="0">
                <a:latin typeface="Monotype Corsiva" pitchFamily="66" charset="0"/>
              </a:rPr>
              <a:t>"  по имени дарителя. Миру известны довольно крупные рубины с вырезанными изображениями: "Милосердие" (14 Х 8 см), а также "Свобода" (14 </a:t>
            </a:r>
            <a:r>
              <a:rPr lang="ru-RU" sz="2400" b="1" i="1" dirty="0" err="1">
                <a:latin typeface="Monotype Corsiva" pitchFamily="66" charset="0"/>
              </a:rPr>
              <a:t>х</a:t>
            </a:r>
            <a:r>
              <a:rPr lang="ru-RU" sz="2400" b="1" i="1" dirty="0">
                <a:latin typeface="Monotype Corsiva" pitchFamily="66" charset="0"/>
              </a:rPr>
              <a:t> 9 см),  и третий это "Добрый самаритянин" (16 </a:t>
            </a:r>
            <a:r>
              <a:rPr lang="ru-RU" sz="2400" b="1" i="1" dirty="0" err="1">
                <a:latin typeface="Monotype Corsiva" pitchFamily="66" charset="0"/>
              </a:rPr>
              <a:t>х</a:t>
            </a:r>
            <a:r>
              <a:rPr lang="ru-RU" sz="2400" b="1" i="1" dirty="0">
                <a:latin typeface="Monotype Corsiva" pitchFamily="66" charset="0"/>
              </a:rPr>
              <a:t> 13 см), название получены  из-за изображения вырезанного на камне (сцена из библии).</a:t>
            </a:r>
          </a:p>
          <a:p>
            <a:pPr algn="just"/>
            <a:r>
              <a:rPr lang="ru-RU" sz="2400" b="1" i="1" dirty="0">
                <a:latin typeface="Monotype Corsiva" pitchFamily="66" charset="0"/>
              </a:rPr>
              <a:t>Рубин был первым драгоценным камнем, который человечество начало выращивать искусственно (метод </a:t>
            </a:r>
            <a:r>
              <a:rPr lang="ru-RU" sz="2400" b="1" i="1" dirty="0" err="1">
                <a:latin typeface="Monotype Corsiva" pitchFamily="66" charset="0"/>
              </a:rPr>
              <a:t>Вернейля</a:t>
            </a:r>
            <a:r>
              <a:rPr lang="ru-RU" sz="2400" b="1" i="1" dirty="0">
                <a:latin typeface="Monotype Corsiva" pitchFamily="66" charset="0"/>
              </a:rPr>
              <a:t>). За 4-5 часов выращивается кристалл (стержень ) диаметром 1,5 сантиметра и высотой в несколько сантиметров (250-500 карат). Введением в состав рутила получаются и синтетические аналоги рубина (звездчатого). </a:t>
            </a:r>
            <a:r>
              <a:rPr lang="ru-RU" sz="2400" b="1" i="1" dirty="0">
                <a:latin typeface="Monotype Corsiva" pitchFamily="66" charset="0"/>
                <a:hlinkClick r:id="rId2"/>
              </a:rPr>
              <a:t>Искусственно выращенный рубин</a:t>
            </a:r>
            <a:r>
              <a:rPr lang="ru-RU" sz="2400" b="1" i="1" dirty="0">
                <a:latin typeface="Monotype Corsiva" pitchFamily="66" charset="0"/>
              </a:rPr>
              <a:t> в отличие от настоящего, природного пропускает ультрафиолетовые лучи.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929330"/>
            <a:ext cx="8183880" cy="60577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Сколько стоят рубины?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28605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cs typeface="Mangal" pitchFamily="2"/>
              </a:rPr>
              <a:t>Настоящие рубины, по праву, признаются одними из самых дорогих драгоценных камней в мире. Оцениваются они по своим качественным характеристикам, по насыщенности цвета, а также по своему весу.  Цена на камни размер, которых не превышает двух карат, может быть от 500$ - 2000$. А если камень чуть более трех карат, его можно приобрести по цене 30 000$ за карат. Такая высокая стоимость крупных рубинов объясняется тем, что они встречаются в природе крайне редко. А вот чтобы купить рубин весом от 12 до 15 карат может понадобиться приблизительно от 24 000 000 $ до 32 000 000 $.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2RlbGFub3VuYXMucnUvaW1hZ2VzL2ltZy9hLzIvYTI5c2VXRnVMbTVsZEM5MWNHeHZZV1J6TDNCdmMzUnpMekl3TVRFdE1Ea3ZNVE14TmpFeE1ERTVNRjlwZW5WdGNuVmtNREF4TG1wd1p3PT0uanBnP19faWQ9MTU1NjM=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4786346" cy="785818"/>
          </a:xfrm>
        </p:spPr>
        <p:txBody>
          <a:bodyPr>
            <a:noAutofit/>
          </a:bodyPr>
          <a:lstStyle/>
          <a:p>
            <a:r>
              <a:rPr lang="ru-RU" sz="4800" dirty="0" smtClean="0"/>
              <a:t>И </a:t>
            </a:r>
            <a:r>
              <a:rPr lang="ru-RU" sz="4800" dirty="0" err="1" smtClean="0"/>
              <a:t>з</a:t>
            </a:r>
            <a:r>
              <a:rPr lang="ru-RU" sz="4800" dirty="0" smtClean="0"/>
              <a:t> у м </a:t>
            </a:r>
            <a:r>
              <a:rPr lang="ru-RU" sz="4800" dirty="0" err="1" smtClean="0"/>
              <a:t>р</a:t>
            </a:r>
            <a:r>
              <a:rPr lang="ru-RU" sz="4800" dirty="0" smtClean="0"/>
              <a:t> у </a:t>
            </a:r>
            <a:r>
              <a:rPr lang="ru-RU" sz="4800" dirty="0" err="1" smtClean="0"/>
              <a:t>д</a:t>
            </a:r>
            <a:endParaRPr lang="ru-RU" sz="4800" dirty="0"/>
          </a:p>
        </p:txBody>
      </p:sp>
      <p:pic>
        <p:nvPicPr>
          <p:cNvPr id="5" name="Рисунок 4" descr="3013991_phoca_thumb_l_32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1" y="0"/>
            <a:ext cx="2200279" cy="3088111"/>
          </a:xfrm>
          <a:prstGeom prst="rect">
            <a:avLst/>
          </a:prstGeom>
        </p:spPr>
      </p:pic>
      <p:pic>
        <p:nvPicPr>
          <p:cNvPr id="6" name="Рисунок 5" descr="lo-smeraldo-chal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4286256"/>
            <a:ext cx="4357718" cy="222354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Зеленые кристаллы сказочной, восхитительной красоты - это изумруды</a:t>
            </a:r>
            <a:r>
              <a:rPr lang="ru-RU" sz="2400" b="1" i="1" dirty="0" smtClean="0"/>
              <a:t>. </a:t>
            </a:r>
            <a:r>
              <a:rPr lang="ru-RU" sz="2400" b="1" i="1" dirty="0" smtClean="0">
                <a:hlinkClick r:id="rId2"/>
              </a:rPr>
              <a:t>Драгоценные </a:t>
            </a:r>
            <a:r>
              <a:rPr lang="ru-RU" sz="2400" b="1" i="1" dirty="0">
                <a:hlinkClick r:id="rId2"/>
              </a:rPr>
              <a:t>камни</a:t>
            </a:r>
            <a:r>
              <a:rPr lang="ru-RU" sz="2400" b="1" i="1" dirty="0"/>
              <a:t> что имеют вес более 5 карат и имеющие глубокий и густой цвет и тон ценятся даже дороже </a:t>
            </a:r>
            <a:r>
              <a:rPr lang="ru-RU" sz="2400" b="1" i="1" dirty="0">
                <a:hlinkClick r:id="rId3"/>
              </a:rPr>
              <a:t>алмазов</a:t>
            </a:r>
            <a:r>
              <a:rPr lang="ru-RU" sz="2400" b="1" i="1" dirty="0"/>
              <a:t>.</a:t>
            </a:r>
          </a:p>
          <a:p>
            <a:pPr algn="just"/>
            <a:r>
              <a:rPr lang="ru-RU" sz="2400" b="1" i="1" dirty="0"/>
              <a:t>Изумруд это одна из разновидностей </a:t>
            </a:r>
            <a:r>
              <a:rPr lang="ru-RU" sz="2400" b="1" i="1" dirty="0">
                <a:hlinkClick r:id="rId4"/>
              </a:rPr>
              <a:t>берилла</a:t>
            </a:r>
            <a:r>
              <a:rPr lang="ru-RU" sz="2400" b="1" i="1" dirty="0"/>
              <a:t>, травянисто-зелёный цвет придаёт минералу примеси оксидов хрома или ванадия, в южноафриканских изумрудах это может быть примесь оксида железа. Формула - Be</a:t>
            </a:r>
            <a:r>
              <a:rPr lang="ru-RU" sz="2400" b="1" i="1" baseline="-25000" dirty="0"/>
              <a:t>3</a:t>
            </a:r>
            <a:r>
              <a:rPr lang="ru-RU" sz="2400" b="1" i="1" dirty="0"/>
              <a:t>Al</a:t>
            </a:r>
            <a:r>
              <a:rPr lang="ru-RU" sz="2400" b="1" i="1" baseline="-25000" dirty="0"/>
              <a:t>2</a:t>
            </a:r>
            <a:r>
              <a:rPr lang="ru-RU" sz="2400" b="1" i="1" dirty="0"/>
              <a:t>(SiO</a:t>
            </a:r>
            <a:r>
              <a:rPr lang="ru-RU" sz="2400" b="1" i="1" baseline="-25000" dirty="0"/>
              <a:t>3</a:t>
            </a:r>
            <a:r>
              <a:rPr lang="ru-RU" sz="2400" b="1" i="1" dirty="0"/>
              <a:t>)</a:t>
            </a:r>
            <a:r>
              <a:rPr lang="ru-RU" sz="2400" b="1" i="1" baseline="-25000" dirty="0"/>
              <a:t>6 </a:t>
            </a:r>
            <a:r>
              <a:rPr lang="ru-RU" sz="2400" b="1" i="1" dirty="0"/>
              <a:t>Твёрдость изумруда 7,5-8 единиц (у алмаза — 10).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6000" i="1" dirty="0" err="1" smtClean="0">
                <a:latin typeface="Book Antiqua" pitchFamily="18" charset="0"/>
              </a:rPr>
              <a:t>Изумру́д</a:t>
            </a:r>
            <a:r>
              <a:rPr lang="ru-RU" sz="6000" i="1" dirty="0" smtClean="0">
                <a:latin typeface="Book Antiqua" pitchFamily="18" charset="0"/>
              </a:rPr>
              <a:t> (устар. смарагд) — зеленые минералы 1-го класса.</a:t>
            </a:r>
          </a:p>
          <a:p>
            <a:pPr algn="just">
              <a:buNone/>
            </a:pPr>
            <a:r>
              <a:rPr lang="ru-RU" sz="6000" i="1" dirty="0" smtClean="0">
                <a:latin typeface="Book Antiqua" pitchFamily="18" charset="0"/>
              </a:rPr>
              <a:t>Натуральные изумруды практически всегда не обходятся </a:t>
            </a:r>
            <a:r>
              <a:rPr lang="ru-RU" sz="6000" i="1" dirty="0" smtClean="0">
                <a:latin typeface="Book Antiqua" pitchFamily="18" charset="0"/>
              </a:rPr>
              <a:t>без трещин</a:t>
            </a:r>
            <a:r>
              <a:rPr lang="ru-RU" sz="6000" i="1" dirty="0" smtClean="0">
                <a:latin typeface="Book Antiqua" pitchFamily="18" charset="0"/>
              </a:rPr>
              <a:t>. Идеальные камни изумруда прозрачные и имеют распределенный равномерно цвет. Главный критерий качества и цены изумруда — это цвет и только на втором месте как это не странно — прозрачность. Изумруд без изъянов это что-то недостижимое, практически фантастика, так как, к огромному сожалению, в 99,9% камней имеются дефекты, Более того, этих минералов весом свыше пяти карат абсолютно без дефектов фактически нет. Это могут быть включения (пирит, молибденит, </a:t>
            </a:r>
            <a:r>
              <a:rPr lang="ru-RU" sz="6000" i="1" dirty="0" err="1" smtClean="0">
                <a:latin typeface="Book Antiqua" pitchFamily="18" charset="0"/>
              </a:rPr>
              <a:t>пентландит</a:t>
            </a:r>
            <a:r>
              <a:rPr lang="ru-RU" sz="6000" i="1" dirty="0" smtClean="0">
                <a:latin typeface="Book Antiqua" pitchFamily="18" charset="0"/>
              </a:rPr>
              <a:t>, биотит, хромит, кальцит) или трещины, что очень сильно понижает ценность этих камней. При слишком большом количестве изъянов грани камня покрывают очень сложной гравировкой, чтобы постараться скрыть дефекты. Для гравировки изумрудов придумана специальная </a:t>
            </a:r>
            <a:r>
              <a:rPr lang="ru-RU" sz="6000" i="1" dirty="0" smtClean="0">
                <a:latin typeface="Book Antiqua" pitchFamily="18" charset="0"/>
                <a:hlinkClick r:id="rId2"/>
              </a:rPr>
              <a:t>ступенчатая огранка </a:t>
            </a:r>
            <a:r>
              <a:rPr lang="ru-RU" sz="6000" i="1" dirty="0" smtClean="0">
                <a:latin typeface="Book Antiqua" pitchFamily="18" charset="0"/>
              </a:rPr>
              <a:t>правильной восьмиугольной формы.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00042"/>
            <a:ext cx="8286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Garamond" pitchFamily="18" charset="0"/>
              </a:rPr>
              <a:t>Где в основном добывают изумруды? Среди основных мест можно назвать Колумбию </a:t>
            </a:r>
            <a:r>
              <a:rPr lang="ru-RU" sz="2000" b="1" i="1" dirty="0" smtClean="0">
                <a:latin typeface="Garamond" pitchFamily="18" charset="0"/>
              </a:rPr>
              <a:t>( </a:t>
            </a:r>
            <a:r>
              <a:rPr lang="ru-RU" sz="2000" b="1" i="1" dirty="0" err="1" smtClean="0">
                <a:latin typeface="Garamond" pitchFamily="18" charset="0"/>
              </a:rPr>
              <a:t>Мусо</a:t>
            </a:r>
            <a:r>
              <a:rPr lang="ru-RU" sz="2000" b="1" i="1" dirty="0" smtClean="0">
                <a:latin typeface="Garamond" pitchFamily="18" charset="0"/>
              </a:rPr>
              <a:t> ) , </a:t>
            </a:r>
            <a:r>
              <a:rPr lang="ru-RU" sz="2000" b="1" i="1" dirty="0">
                <a:latin typeface="Garamond" pitchFamily="18" charset="0"/>
              </a:rPr>
              <a:t>ЮАР (Трансваале) и Россия (Урал). Колумбийские копи </a:t>
            </a:r>
            <a:r>
              <a:rPr lang="ru-RU" sz="2000" b="1" i="1" dirty="0" err="1" smtClean="0">
                <a:latin typeface="Garamond" pitchFamily="18" charset="0"/>
              </a:rPr>
              <a:t>Мусо</a:t>
            </a:r>
            <a:r>
              <a:rPr lang="ru-RU" sz="2000" b="1" i="1" dirty="0" smtClean="0">
                <a:latin typeface="Garamond" pitchFamily="18" charset="0"/>
              </a:rPr>
              <a:t>  были </a:t>
            </a:r>
            <a:r>
              <a:rPr lang="ru-RU" sz="2000" b="1" i="1" dirty="0">
                <a:latin typeface="Garamond" pitchFamily="18" charset="0"/>
              </a:rPr>
              <a:t>открыты еще в пятнадцатом веке. В этом месте добывают изумруды высокого качества. А камни качества похуже находят в Ирландии и Норвегии. А российские кристаллы изумруда отличаются большими размерами, в тех же местах добывают уникальные кристаллы </a:t>
            </a:r>
            <a:r>
              <a:rPr lang="ru-RU" sz="2000" b="1" i="1" dirty="0">
                <a:latin typeface="Garamond" pitchFamily="18" charset="0"/>
                <a:hlinkClick r:id="rId2"/>
              </a:rPr>
              <a:t>александрита.</a:t>
            </a:r>
            <a:r>
              <a:rPr lang="ru-RU" sz="2000" b="1" i="1" dirty="0">
                <a:latin typeface="Garamond" pitchFamily="18" charset="0"/>
              </a:rPr>
              <a:t> Также широко известны месторождения изумрудов расположенные в пятидесяти километрах от Красного моря (Асуана). В этом месте располагаются древнейшие месторождения, которые разрабатывали еще во времена египетских фараонов.</a:t>
            </a:r>
          </a:p>
          <a:p>
            <a:r>
              <a:rPr lang="ru-RU" sz="2000" b="1" i="1" dirty="0">
                <a:latin typeface="Garamond" pitchFamily="18" charset="0"/>
              </a:rPr>
              <a:t>Среди известных изумрудов можно назвать «Девонширский изумруд», вес которого составляет 304 грамма. Этот экспонат был найден в </a:t>
            </a:r>
            <a:r>
              <a:rPr lang="ru-RU" sz="2000" b="1" i="1" dirty="0" err="1">
                <a:latin typeface="Garamond" pitchFamily="18" charset="0"/>
              </a:rPr>
              <a:t>Мусо</a:t>
            </a:r>
            <a:r>
              <a:rPr lang="ru-RU" sz="2000" b="1" i="1" dirty="0">
                <a:latin typeface="Garamond" pitchFamily="18" charset="0"/>
              </a:rPr>
              <a:t> (Южная Америка) еще в 1831 г. А в 1695 году был найден знаменитый изумруд «Могол». Вес этого камня составил 217 карат. Известный изумруд найденный на Урале носит название </a:t>
            </a:r>
            <a:r>
              <a:rPr lang="ru-RU" sz="2000" b="1" i="1" dirty="0" smtClean="0">
                <a:latin typeface="Garamond" pitchFamily="18" charset="0"/>
              </a:rPr>
              <a:t>« </a:t>
            </a:r>
            <a:r>
              <a:rPr lang="ru-RU" sz="2000" b="1" i="1" dirty="0" err="1" smtClean="0">
                <a:latin typeface="Garamond" pitchFamily="18" charset="0"/>
              </a:rPr>
              <a:t>Коковинский</a:t>
            </a:r>
            <a:r>
              <a:rPr lang="ru-RU" sz="2000" b="1" i="1" dirty="0" smtClean="0">
                <a:latin typeface="Garamond" pitchFamily="18" charset="0"/>
              </a:rPr>
              <a:t> </a:t>
            </a:r>
            <a:r>
              <a:rPr lang="ru-RU" sz="2000" b="1" i="1" dirty="0">
                <a:latin typeface="Garamond" pitchFamily="18" charset="0"/>
              </a:rPr>
              <a:t>изумруд». Этот экспонат обнаружили еще в 1833г. Вес его составлял чуть больше 400 граммов и отличался он необыкновенной красотой цвета. Некоторые участки кристалла были совершенно прозрачными</a:t>
            </a:r>
            <a:r>
              <a:rPr lang="ru-RU" sz="2000" b="1" i="1" dirty="0">
                <a:solidFill>
                  <a:srgbClr val="0070C0"/>
                </a:solidFill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5"/>
            <a:ext cx="78581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solidFill>
                  <a:srgbClr val="FF0000"/>
                </a:solidFill>
                <a:latin typeface="Monotype Corsiva" pitchFamily="66" charset="0"/>
              </a:rPr>
              <a:t>Драгоценные камни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 – это минералы, которые благодаря своим свойствам подходят для изготовления ювелирных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изделий.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Среди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многочисленных достоинств драгоценного камня можно назвать его </a:t>
            </a:r>
            <a:r>
              <a:rPr lang="ru-RU" sz="3200" b="1" i="1" dirty="0">
                <a:latin typeface="Monotype Corsiva" pitchFamily="66" charset="0"/>
              </a:rPr>
              <a:t>неповторимую красоту, окраску, блеск.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Выделяются также </a:t>
            </a:r>
            <a:r>
              <a:rPr lang="ru-RU" sz="3200" b="1" i="1" dirty="0">
                <a:latin typeface="Monotype Corsiva" pitchFamily="66" charset="0"/>
              </a:rPr>
              <a:t>прозрачность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камней, то, как они </a:t>
            </a:r>
            <a:r>
              <a:rPr lang="ru-RU" sz="3200" b="1" i="1" dirty="0">
                <a:latin typeface="Monotype Corsiva" pitchFamily="66" charset="0"/>
              </a:rPr>
              <a:t>реагируют на свет и степень твердости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 Все эти факторы, а в особенности последний играет важную роль в том, насколько долговечным является драгоценный камень. А именно, как долго он сможет сохранить свои отличительные свойства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marag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642918"/>
            <a:ext cx="3238527" cy="24288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1214422"/>
            <a:ext cx="3714776" cy="1928826"/>
          </a:xfrm>
        </p:spPr>
        <p:txBody>
          <a:bodyPr>
            <a:no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Garamond" pitchFamily="18" charset="0"/>
              </a:rPr>
              <a:t>Сколько стоят изумруды?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143248"/>
            <a:ext cx="82590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Решив купить изумруд, человек должен понимать, что чистые изумруды, прошедшие огранку, но не облагороженные стоят достаточно дорого. Их можно приобрести по цене приблизительно за 2000$ - 15 000$ за один карат. А камни более 2-х карат по цене 4 000$ - 25 000$. Цены во многом зависят от качества и размеров камней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b1948dd9da6172695ba7bf736680ab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4488"/>
            <a:ext cx="8658196" cy="1143000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Г о л у б о </a:t>
            </a:r>
            <a:r>
              <a:rPr lang="ru-RU" sz="8000" b="1" i="1" dirty="0" err="1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й</a:t>
            </a:r>
            <a:r>
              <a:rPr lang="ru-RU" sz="8000" b="1" i="1" dirty="0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 </a:t>
            </a:r>
            <a:br>
              <a:rPr lang="ru-RU" sz="8000" b="1" i="1" dirty="0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</a:br>
            <a:r>
              <a:rPr lang="ru-RU" sz="8000" b="1" i="1" dirty="0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с а </a:t>
            </a:r>
            <a:r>
              <a:rPr lang="ru-RU" sz="8000" b="1" i="1" dirty="0" err="1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п</a:t>
            </a:r>
            <a:r>
              <a:rPr lang="ru-RU" sz="8000" b="1" i="1" dirty="0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 </a:t>
            </a:r>
            <a:r>
              <a:rPr lang="ru-RU" sz="8000" b="1" i="1" dirty="0" err="1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ф</a:t>
            </a:r>
            <a:r>
              <a:rPr lang="ru-RU" sz="8000" b="1" i="1" dirty="0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 и </a:t>
            </a:r>
            <a:r>
              <a:rPr lang="ru-RU" sz="8000" b="1" i="1" dirty="0" err="1" smtClean="0">
                <a:solidFill>
                  <a:srgbClr val="FF0000"/>
                </a:solidFill>
                <a:latin typeface="MS Reference Sans Serif" pitchFamily="34" charset="0"/>
                <a:ea typeface="MS Mincho" pitchFamily="49" charset="-128"/>
              </a:rPr>
              <a:t>р</a:t>
            </a:r>
            <a:endParaRPr lang="ru-RU" sz="8000" b="1" i="1" dirty="0">
              <a:solidFill>
                <a:srgbClr val="FF0000"/>
              </a:solidFill>
              <a:latin typeface="MS Reference Sans Serif" pitchFamily="34" charset="0"/>
              <a:ea typeface="MS Mincho" pitchFamily="49" charset="-12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>
                <a:latin typeface="Sylfaen" pitchFamily="18" charset="0"/>
                <a:ea typeface="MS Mincho" pitchFamily="49" charset="-128"/>
              </a:rPr>
              <a:t>Голубой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 сапфир синего или </a:t>
            </a:r>
            <a:r>
              <a:rPr lang="ru-RU" sz="2400" b="1" i="1" dirty="0" err="1">
                <a:latin typeface="Sylfaen" pitchFamily="18" charset="0"/>
                <a:ea typeface="MS Mincho" pitchFamily="49" charset="-128"/>
              </a:rPr>
              <a:t>голубого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 цвета </a:t>
            </a:r>
            <a:r>
              <a:rPr lang="ru-RU" sz="2400" b="1" i="1" dirty="0">
                <a:latin typeface="Sylfaen" pitchFamily="18" charset="0"/>
                <a:ea typeface="MS Mincho" pitchFamily="49" charset="-128"/>
                <a:hlinkClick r:id="rId2"/>
              </a:rPr>
              <a:t>драгоценный камень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. Буквально название «сапфир» означает «синий камень». Этот минерал относится к корундам. По сути, </a:t>
            </a:r>
            <a:r>
              <a:rPr lang="ru-RU" sz="2400" b="1" i="1" dirty="0" err="1">
                <a:latin typeface="Sylfaen" pitchFamily="18" charset="0"/>
                <a:ea typeface="MS Mincho" pitchFamily="49" charset="-128"/>
              </a:rPr>
              <a:t>голубой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 сапфир – оксид алюминия. Благодаря своим уникальным свойствам сапфир относят к драгоценным камням первой категории.</a:t>
            </a:r>
          </a:p>
          <a:p>
            <a:pPr algn="just"/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Основной характерной чертой сапфира является его высокая твердость. По твердости сапфир уступает только </a:t>
            </a:r>
            <a:r>
              <a:rPr lang="ru-RU" sz="2400" b="1" i="1" dirty="0">
                <a:latin typeface="Sylfaen" pitchFamily="18" charset="0"/>
                <a:ea typeface="MS Mincho" pitchFamily="49" charset="-128"/>
                <a:hlinkClick r:id="rId3"/>
              </a:rPr>
              <a:t>алмазу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. Согласно шкале </a:t>
            </a:r>
            <a:r>
              <a:rPr lang="ru-RU" sz="2400" b="1" i="1" dirty="0" err="1">
                <a:latin typeface="Sylfaen" pitchFamily="18" charset="0"/>
                <a:ea typeface="MS Mincho" pitchFamily="49" charset="-128"/>
              </a:rPr>
              <a:t>Мооса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 его твердость – 9 единиц, в то время как у алмаза – 10. Отличительной особенностью камня является очень сильный блеск и прозрачная структура. Плотность </a:t>
            </a:r>
            <a:r>
              <a:rPr lang="ru-RU" sz="2400" b="1" i="1" dirty="0" err="1">
                <a:latin typeface="Sylfaen" pitchFamily="18" charset="0"/>
                <a:ea typeface="MS Mincho" pitchFamily="49" charset="-128"/>
              </a:rPr>
              <a:t>голубого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 сапфира также очень высока (3,95 — 4,00 г/см³) Подобный показатель плотности встречается у </a:t>
            </a:r>
            <a:r>
              <a:rPr lang="ru-RU" sz="2400" b="1" i="1" dirty="0">
                <a:latin typeface="Sylfaen" pitchFamily="18" charset="0"/>
                <a:ea typeface="MS Mincho" pitchFamily="49" charset="-128"/>
                <a:hlinkClick r:id="rId4"/>
              </a:rPr>
              <a:t>альмандина</a:t>
            </a:r>
            <a:r>
              <a:rPr lang="ru-RU" sz="2400" b="1" i="1" dirty="0">
                <a:latin typeface="Sylfaen" pitchFamily="18" charset="0"/>
                <a:ea typeface="MS Mincho" pitchFamily="49" charset="-128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382734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i="1" dirty="0" err="1" smtClean="0">
                <a:solidFill>
                  <a:srgbClr val="FF0000"/>
                </a:solidFill>
                <a:latin typeface="Arial Narrow" pitchFamily="34" charset="0"/>
              </a:rPr>
              <a:t>Голубой</a:t>
            </a:r>
            <a:r>
              <a:rPr lang="ru-RU" sz="2400" b="1" i="1" dirty="0" smtClean="0">
                <a:solidFill>
                  <a:srgbClr val="FF0000"/>
                </a:solidFill>
                <a:latin typeface="Arial Narrow" pitchFamily="34" charset="0"/>
              </a:rPr>
              <a:t> сапфир </a:t>
            </a:r>
            <a:r>
              <a:rPr lang="ru-RU" sz="2400" b="1" i="1" dirty="0" smtClean="0">
                <a:latin typeface="Arial Narrow" pitchFamily="34" charset="0"/>
              </a:rPr>
              <a:t>относится к самым дорогим минералам в мире, по стоимости выше сапфира только алмаз. Стоимость сапфиров может меняться от 200 до 5500 долларов за карат</a:t>
            </a:r>
            <a:r>
              <a:rPr lang="ru-RU" sz="2400" b="1" i="1" dirty="0" smtClean="0">
                <a:latin typeface="Arial Narrow" pitchFamily="34" charset="0"/>
              </a:rPr>
              <a:t>. В </a:t>
            </a:r>
            <a:r>
              <a:rPr lang="ru-RU" sz="2400" b="1" i="1" dirty="0" smtClean="0">
                <a:latin typeface="Arial Narrow" pitchFamily="34" charset="0"/>
              </a:rPr>
              <a:t>природе встречаются самые разные цвета сапфиров. Есть даже </a:t>
            </a:r>
            <a:r>
              <a:rPr lang="ru-RU" sz="2400" b="1" i="1" dirty="0" err="1" smtClean="0">
                <a:latin typeface="Arial Narrow" pitchFamily="34" charset="0"/>
              </a:rPr>
              <a:t>розовые</a:t>
            </a:r>
            <a:r>
              <a:rPr lang="ru-RU" sz="2400" b="1" i="1" dirty="0" smtClean="0">
                <a:latin typeface="Arial Narrow" pitchFamily="34" charset="0"/>
              </a:rPr>
              <a:t>, оранжевые, зеленые и фиолетовые сапфиры. Своеобразный синий цвет, которым отличаются особо ценные камни, появляется благодаря наличию примеси железа и титана. Бесцветные образцы сапфиров называются «</a:t>
            </a:r>
            <a:r>
              <a:rPr lang="ru-RU" sz="2400" b="1" i="1" dirty="0" err="1" smtClean="0">
                <a:latin typeface="Arial Narrow" pitchFamily="34" charset="0"/>
              </a:rPr>
              <a:t>лейкосапфирами</a:t>
            </a:r>
            <a:r>
              <a:rPr lang="ru-RU" sz="2400" b="1" i="1" dirty="0" smtClean="0">
                <a:latin typeface="Arial Narrow" pitchFamily="34" charset="0"/>
              </a:rPr>
              <a:t>».</a:t>
            </a:r>
          </a:p>
          <a:p>
            <a:pPr algn="just">
              <a:buNone/>
            </a:pPr>
            <a:r>
              <a:rPr lang="ru-RU" sz="2400" b="1" i="1" dirty="0" smtClean="0">
                <a:latin typeface="Arial Narrow" pitchFamily="34" charset="0"/>
              </a:rPr>
              <a:t>Особенно красив сапфир </a:t>
            </a:r>
            <a:r>
              <a:rPr lang="ru-RU" sz="2400" b="1" i="1" dirty="0" err="1" smtClean="0">
                <a:latin typeface="Arial Narrow" pitchFamily="34" charset="0"/>
              </a:rPr>
              <a:t>васильково-синего</a:t>
            </a:r>
            <a:r>
              <a:rPr lang="ru-RU" sz="2400" b="1" i="1" dirty="0" smtClean="0">
                <a:latin typeface="Arial Narrow" pitchFamily="34" charset="0"/>
              </a:rPr>
              <a:t> цвета. Эти сапфиры добывают в Индии и обычно называются кашмирскими. Среди сапфиров особенно ценятся яркие насыщенные цвета, так же как и у рубина. Если цвет сапфира темный или слишком светлый, то камень ценится гораздо меньше.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8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Особенно сильно цениться так называемый «звездчатый сапфир». Такой вид сапфиров отличается тем, что в нем наблюдается такое явление, как астеризм. Обычно такой сапфир гранят 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  <a:hlinkClick r:id="rId2"/>
              </a:rPr>
              <a:t>кабошоном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. Граненный таким образом камень отличается тем, что в самом центре можно увидеть «звезду» или очертания звезды.</a:t>
            </a:r>
          </a:p>
          <a:p>
            <a:pPr algn="just"/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Месторождения сапфиров располагаются в Индии, на Шри-Ланке, в Китае, на Мадагаскаре, на Бирме, в Австралии, во Вьетнаме, Таиланде и в США.</a:t>
            </a:r>
          </a:p>
          <a:p>
            <a:pPr algn="just"/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Среди популярных сапфиров можно отметить «Черную звезду </a:t>
            </a:r>
            <a:r>
              <a:rPr lang="ru-RU" sz="2000" b="1" i="1" dirty="0" err="1">
                <a:latin typeface="Microsoft Sans Serif" pitchFamily="34" charset="0"/>
                <a:cs typeface="Microsoft Sans Serif" pitchFamily="34" charset="0"/>
              </a:rPr>
              <a:t>Квинсленда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», ограненный кабошоном камень весит 773 карата. Интересно, что корону Российской империи украшают сапфиры, вес которых 258 и 200 карат.</a:t>
            </a:r>
          </a:p>
          <a:p>
            <a:pPr algn="just"/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Сапфиры часто применяют в ювелирных украшениях. При обработке камней используются самые разные 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  <a:hlinkClick r:id="rId3"/>
              </a:rPr>
              <a:t>виды огранки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. Часто применяется плоская 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  <a:hlinkClick r:id="rId4"/>
              </a:rPr>
              <a:t>брильянтовая огранка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 правильной или округлой формы. В некоторых случаях </a:t>
            </a:r>
            <a:r>
              <a:rPr lang="ru-RU" sz="2000" b="1" i="1" dirty="0" err="1">
                <a:latin typeface="Microsoft Sans Serif" pitchFamily="34" charset="0"/>
                <a:cs typeface="Microsoft Sans Serif" pitchFamily="34" charset="0"/>
              </a:rPr>
              <a:t>применяется</a:t>
            </a:r>
            <a:r>
              <a:rPr lang="ru-RU" sz="2000" b="1" i="1" dirty="0" err="1">
                <a:latin typeface="Microsoft Sans Serif" pitchFamily="34" charset="0"/>
                <a:cs typeface="Microsoft Sans Serif" pitchFamily="34" charset="0"/>
                <a:hlinkClick r:id="rId5"/>
              </a:rPr>
              <a:t>ступенчатая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  <a:hlinkClick r:id="rId5"/>
              </a:rPr>
              <a:t> огранка</a:t>
            </a:r>
            <a:r>
              <a:rPr lang="ru-RU" sz="2000" b="1" i="1" dirty="0">
                <a:latin typeface="Microsoft Sans Serif" pitchFamily="34" charset="0"/>
                <a:cs typeface="Microsoft Sans Serif" pitchFamily="34" charset="0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571480"/>
            <a:ext cx="3429024" cy="3429024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77" y="571480"/>
            <a:ext cx="3615234" cy="34457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4071942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Если Вы желаете купить сапфир, представляющий собой очень редкий камень, то нужно рассчитывать на то, что его можно приобрести по цене более 4 000$ за карат. А более крупные экземпляры стоят еще дороже. К примеру, сапфир высокого качества синего василькового цвета, весом в 30 карат имеет стоимость приблизительно 90 000$.</a:t>
            </a:r>
          </a:p>
          <a:p>
            <a:r>
              <a:rPr lang="ru-RU" b="1" i="1" dirty="0"/>
              <a:t>Известно, что в случае с сапфирами, цена в первую очередь зависит от глубины и чистоты цвета, а также от размеров и целостности камней.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419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  Справедливости </a:t>
            </a: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ради, стоит сказать, что не </a:t>
            </a: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все красивые </a:t>
            </a: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камни можно назвать драгоценными. Ученые различают три вида камней – </a:t>
            </a:r>
            <a:r>
              <a:rPr lang="ru-RU" sz="3500" b="1" i="1" dirty="0" smtClean="0">
                <a:solidFill>
                  <a:srgbClr val="FF0000"/>
                </a:solidFill>
                <a:latin typeface="Monotype Corsiva" pitchFamily="66" charset="0"/>
              </a:rPr>
              <a:t>драгоценные, полудрагоценные и поделочные. </a:t>
            </a: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Эти виды в свою очередь подразделяются на классы. Одной из важных характеристик драгоценных камней является </a:t>
            </a:r>
            <a:r>
              <a:rPr lang="ru-RU" sz="3500" b="1" i="1" dirty="0" smtClean="0">
                <a:latin typeface="Monotype Corsiva" pitchFamily="66" charset="0"/>
              </a:rPr>
              <a:t>светопреломление. </a:t>
            </a: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Правда </a:t>
            </a: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,это </a:t>
            </a:r>
            <a:r>
              <a:rPr lang="ru-RU" sz="35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свойство они приобретают только после огранки и шлифовки. Задача человека, осуществляющего огранку камня, это добиться максимального светопреломления. Попадая внутрь прозрачного камня, луч света преломляется и многократно отражается, что и рождает неповторимый блеск камня..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7743" y="357166"/>
            <a:ext cx="79907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Важной характеристикой, которая отличает камни друг от друга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– их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неповторимый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цвет. Наиболее популярными  драгоценными камнями являются: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2"/>
              </a:rPr>
              <a:t>рубин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3"/>
              </a:rPr>
              <a:t>изумруд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4"/>
              </a:rPr>
              <a:t>сапфир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5"/>
              </a:rPr>
              <a:t>алмаз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6"/>
              </a:rPr>
              <a:t>аквамарин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7"/>
              </a:rPr>
              <a:t>аметист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8"/>
              </a:rPr>
              <a:t>гранат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,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hlinkClick r:id="rId9"/>
              </a:rPr>
              <a:t>топаз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. </a:t>
            </a:r>
          </a:p>
          <a:p>
            <a:pPr algn="just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конце можно отметить, что очень большое влияние на ценность камня оказывает его размер, цвет и чистота. Большие драгоценные камни встречаются в природе довольно редко, что делает их стоимость очень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высокой.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14947527_273114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latin typeface="Monotype Corsiva" pitchFamily="66" charset="0"/>
              </a:rPr>
              <a:t>Алмаз</a:t>
            </a:r>
            <a:endParaRPr lang="ru-RU" sz="96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almazklass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786058"/>
            <a:ext cx="4248180" cy="2286016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643314"/>
            <a:ext cx="3471881" cy="259393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14290"/>
            <a:ext cx="807249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Monotype Corsiva" pitchFamily="66" charset="0"/>
              </a:rPr>
              <a:t>Довольно редкий, но вместе с тем </a:t>
            </a:r>
            <a:r>
              <a:rPr lang="ru-RU" sz="2800" b="1" i="1" dirty="0" smtClean="0">
                <a:latin typeface="Monotype Corsiva" pitchFamily="66" charset="0"/>
              </a:rPr>
              <a:t>широко </a:t>
            </a:r>
            <a:r>
              <a:rPr lang="ru-RU" sz="2800" b="1" i="1" dirty="0">
                <a:latin typeface="Monotype Corsiva" pitchFamily="66" charset="0"/>
              </a:rPr>
              <a:t>распространённый минерал. Большой показатель преломления, вместе с высокой прозрачностью и дисперсией показателя преломления света (так называемая игра цвета) делают его практически самым дорогим </a:t>
            </a:r>
            <a:r>
              <a:rPr lang="ru-RU" sz="2800" b="1" i="1" dirty="0">
                <a:latin typeface="Monotype Corsiva" pitchFamily="66" charset="0"/>
                <a:hlinkClick r:id="rId2"/>
              </a:rPr>
              <a:t>драгоценным камнем</a:t>
            </a:r>
            <a:r>
              <a:rPr lang="ru-RU" sz="2800" b="1" i="1" dirty="0">
                <a:latin typeface="Monotype Corsiva" pitchFamily="66" charset="0"/>
              </a:rPr>
              <a:t> (вместе с </a:t>
            </a:r>
            <a:r>
              <a:rPr lang="ru-RU" sz="2800" b="1" i="1" dirty="0">
                <a:latin typeface="Monotype Corsiva" pitchFamily="66" charset="0"/>
                <a:hlinkClick r:id="rId3"/>
              </a:rPr>
              <a:t>рубином, </a:t>
            </a:r>
            <a:r>
              <a:rPr lang="ru-RU" sz="2800" b="1" i="1" dirty="0" smtClean="0">
                <a:latin typeface="Monotype Corsiva" pitchFamily="66" charset="0"/>
                <a:hlinkClick r:id="rId4"/>
              </a:rPr>
              <a:t>изумрудом</a:t>
            </a:r>
            <a:r>
              <a:rPr lang="ru-RU" sz="2800" b="1" i="1" dirty="0" smtClean="0">
                <a:latin typeface="Monotype Corsiva" pitchFamily="66" charset="0"/>
              </a:rPr>
              <a:t> и</a:t>
            </a:r>
            <a:r>
              <a:rPr lang="ru-RU" sz="2800" b="1" i="1" dirty="0">
                <a:latin typeface="Monotype Corsiva" pitchFamily="66" charset="0"/>
              </a:rPr>
              <a:t> </a:t>
            </a:r>
            <a:r>
              <a:rPr lang="ru-RU" sz="2800" b="1" i="1" dirty="0" err="1">
                <a:latin typeface="Monotype Corsiva" pitchFamily="66" charset="0"/>
                <a:hlinkClick r:id="rId5"/>
              </a:rPr>
              <a:t>голубым</a:t>
            </a:r>
            <a:r>
              <a:rPr lang="ru-RU" sz="2800" b="1" i="1" dirty="0">
                <a:latin typeface="Monotype Corsiva" pitchFamily="66" charset="0"/>
                <a:hlinkClick r:id="rId5"/>
              </a:rPr>
              <a:t> сапфиром</a:t>
            </a:r>
            <a:r>
              <a:rPr lang="ru-RU" sz="2800" b="1" i="1" dirty="0">
                <a:latin typeface="Monotype Corsiva" pitchFamily="66" charset="0"/>
              </a:rPr>
              <a:t>, которые довольно сильно близки по цене с алмазом).</a:t>
            </a:r>
          </a:p>
          <a:p>
            <a:pPr algn="just"/>
            <a:r>
              <a:rPr lang="ru-RU" sz="2800" b="1" i="1" dirty="0">
                <a:latin typeface="Monotype Corsiva" pitchFamily="66" charset="0"/>
              </a:rPr>
              <a:t>Алмаз в натуральном виде </a:t>
            </a:r>
            <a:r>
              <a:rPr lang="ru-RU" sz="2800" b="1" i="1" dirty="0" smtClean="0">
                <a:latin typeface="Monotype Corsiva" pitchFamily="66" charset="0"/>
              </a:rPr>
              <a:t>некрасив </a:t>
            </a:r>
            <a:r>
              <a:rPr lang="ru-RU" sz="2800" b="1" i="1" dirty="0">
                <a:latin typeface="Monotype Corsiva" pitchFamily="66" charset="0"/>
              </a:rPr>
              <a:t>и не представляет художественной ценности. После </a:t>
            </a:r>
            <a:r>
              <a:rPr lang="ru-RU" sz="2800" b="1" i="1" dirty="0" smtClean="0">
                <a:latin typeface="Monotype Corsiva" pitchFamily="66" charset="0"/>
              </a:rPr>
              <a:t>правильной</a:t>
            </a:r>
            <a:r>
              <a:rPr lang="ru-RU" sz="2800" b="1" i="1" dirty="0">
                <a:latin typeface="Monotype Corsiva" pitchFamily="66" charset="0"/>
              </a:rPr>
              <a:t> </a:t>
            </a:r>
            <a:r>
              <a:rPr lang="ru-RU" sz="2800" b="1" i="1" dirty="0">
                <a:latin typeface="Monotype Corsiva" pitchFamily="66" charset="0"/>
                <a:hlinkClick r:id="rId6"/>
              </a:rPr>
              <a:t>огранки</a:t>
            </a:r>
            <a:r>
              <a:rPr lang="ru-RU" sz="2800" b="1" i="1" dirty="0">
                <a:latin typeface="Monotype Corsiva" pitchFamily="66" charset="0"/>
              </a:rPr>
              <a:t>, которая создает условия для неисчислимого множества внутренних </a:t>
            </a:r>
            <a:r>
              <a:rPr lang="ru-RU" sz="2800" b="1" i="1" dirty="0" smtClean="0">
                <a:latin typeface="Monotype Corsiva" pitchFamily="66" charset="0"/>
              </a:rPr>
              <a:t>отражений, этот </a:t>
            </a:r>
            <a:r>
              <a:rPr lang="ru-RU" sz="2800" b="1" i="1" dirty="0">
                <a:latin typeface="Monotype Corsiva" pitchFamily="66" charset="0"/>
              </a:rPr>
              <a:t>минерал начинает </a:t>
            </a:r>
            <a:r>
              <a:rPr lang="ru-RU" sz="2800" b="1" i="1" dirty="0" smtClean="0">
                <a:latin typeface="Monotype Corsiva" pitchFamily="66" charset="0"/>
              </a:rPr>
              <a:t>сиять</a:t>
            </a:r>
            <a:r>
              <a:rPr lang="ru-RU" sz="2800" b="1" i="1" dirty="0">
                <a:latin typeface="Monotype Corsiva" pitchFamily="66" charset="0"/>
              </a:rPr>
              <a:t>, становиться произведением искусства, вырастает в цене в разы. Кристалл прошедший огранку становиться бриллиантом.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71546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i="1" dirty="0"/>
              <a:t>Алма́з (от арабского </a:t>
            </a:r>
            <a:r>
              <a:rPr lang="ar-AE" sz="2400" b="1" i="1" dirty="0">
                <a:latin typeface="Monotype Corsiva" pitchFamily="66" charset="0"/>
              </a:rPr>
              <a:t>ألماس‎‎, ’</a:t>
            </a:r>
            <a:r>
              <a:rPr lang="en-US" sz="2400" b="1" i="1" dirty="0" err="1">
                <a:latin typeface="Monotype Corsiva" pitchFamily="66" charset="0"/>
              </a:rPr>
              <a:t>almās</a:t>
            </a:r>
            <a:r>
              <a:rPr lang="en-US" sz="2400" b="1" i="1" dirty="0">
                <a:latin typeface="Monotype Corsiva" pitchFamily="66" charset="0"/>
              </a:rPr>
              <a:t>, </a:t>
            </a:r>
            <a:r>
              <a:rPr lang="vi-VN" sz="2400" b="1" i="1" dirty="0"/>
              <a:t>турец-го </a:t>
            </a:r>
            <a:r>
              <a:rPr lang="en-US" sz="2400" b="1" i="1" dirty="0" err="1">
                <a:latin typeface="Monotype Corsiva" pitchFamily="66" charset="0"/>
              </a:rPr>
              <a:t>elmas</a:t>
            </a:r>
            <a:r>
              <a:rPr lang="en-US" sz="2400" b="1" i="1" dirty="0">
                <a:latin typeface="Monotype Corsiva" pitchFamily="66" charset="0"/>
              </a:rPr>
              <a:t>,  </a:t>
            </a:r>
            <a:r>
              <a:rPr lang="vi-VN" sz="2400" b="1" i="1" dirty="0"/>
              <a:t>через арабский из древне-грече-го </a:t>
            </a:r>
            <a:r>
              <a:rPr lang="el-GR" sz="2400" b="1" i="1" dirty="0">
                <a:latin typeface="Monotype Corsiva" pitchFamily="66" charset="0"/>
              </a:rPr>
              <a:t>ἀδάμας — «</a:t>
            </a:r>
            <a:r>
              <a:rPr lang="vi-VN" sz="2400" b="1" i="1" dirty="0"/>
              <a:t>несокрушимый»)</a:t>
            </a:r>
          </a:p>
          <a:p>
            <a:pPr algn="just"/>
            <a:r>
              <a:rPr lang="vi-VN" sz="2400" b="1" i="1" dirty="0"/>
              <a:t>Алмаз - кубическая, аллотропная углерода форма, чемпион по твердости среди минералов, но при этом очень хрупок,резким ударом можно разбить его, хотя постепенный нажим не приведет к его уничтожению. Также у этих камней одна из самых высоких теплопроводностей среди абсолютно всех твёрдых тел 900—2300 Вт/(м·К)</a:t>
            </a:r>
            <a:r>
              <a:rPr lang="vi-VN" sz="2400" b="1" i="1" baseline="30000" dirty="0"/>
              <a:t>[1]</a:t>
            </a:r>
            <a:r>
              <a:rPr lang="vi-VN" sz="2400" b="1" i="1" dirty="0"/>
              <a:t>, показатели дисперсии (0,044) и преломления (2,42) тоже очень большие.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vi-VN" sz="3100" b="1" i="1" dirty="0" smtClean="0"/>
              <a:t>Алмаз - диэлектрик, состоит из 95-99,8%  углерода и 0,2—5% составляют примеси разных химических элементов. Это могут быть: бор, цинк, азот, медь, кислород, никель, алюминий, кремний, марганец, железо, титан и др.  Абсолютно бесцветные камни встречаются крайне редко. Зачастую имеют какой либо оттенок, цвет оттенка напрямую  зависит от примеси в составе. Известны кристаллы имеющие ярко желтый цвет, голубой, оранжевый, коричневый, зеленый, </a:t>
            </a:r>
            <a:r>
              <a:rPr lang="vi-VN" sz="3100" b="1" i="1" dirty="0" smtClean="0">
                <a:hlinkClick r:id="rId2"/>
              </a:rPr>
              <a:t>синий</a:t>
            </a:r>
            <a:r>
              <a:rPr lang="vi-VN" sz="3100" b="1" i="1" dirty="0" smtClean="0"/>
              <a:t>, розовый (один из самых редких и дорогих), серый и даже </a:t>
            </a:r>
            <a:r>
              <a:rPr lang="vi-VN" b="1" i="1" dirty="0" smtClean="0"/>
              <a:t>черный.</a:t>
            </a:r>
            <a:endParaRPr lang="vi-VN" b="1" i="1" dirty="0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01122" cy="6215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Monotype Corsiva" pitchFamily="66" charset="0"/>
              </a:rPr>
              <a:t>Месторождения имеются на всех континентах, не найдены пока только в Антарктиде. Известны несколько видов месторождений. Последние  несколько тысяч лет эти камни добывались из россыпных месторождений, пока не были открыты </a:t>
            </a:r>
            <a:r>
              <a:rPr lang="ru-RU" sz="2400" b="1" i="1" dirty="0">
                <a:latin typeface="Monotype Corsiva" pitchFamily="66" charset="0"/>
                <a:hlinkClick r:id="rId2"/>
              </a:rPr>
              <a:t>кимберлитовые трубки</a:t>
            </a:r>
            <a:r>
              <a:rPr lang="ru-RU" sz="2400" b="1" i="1" dirty="0">
                <a:latin typeface="Monotype Corsiva" pitchFamily="66" charset="0"/>
              </a:rPr>
              <a:t> и стало ясно что алмазы образуются только в них, а не в речных отложениях. Существует несколько гипотез происхождения этих красивейших кристаллов. Мантийная, метеоритная, магматическая, флюидная, есть даже несколько совсем безумных. Однако всё таки большинство специалистов склоняется к магматической или мантийной теориям. Атомы углерода под колоссальным давлением (свыше 50000 атмосфер) и на довольно  большой (по разным оценкам около 200 км) глубине формируют кубическую кристаллическую решётку — собственно это и есть будущий бриллиант. В последствии получившиеся минералы выносятся на поверхность планеты  магмой при извержении вулканов когда  формируются так называемые «трубки взрыва».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589</Words>
  <Application>Microsoft Office PowerPoint</Application>
  <PresentationFormat>Экран (4:3)</PresentationFormat>
  <Paragraphs>43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Драгоценные камни</vt:lpstr>
      <vt:lpstr>Слайд 2</vt:lpstr>
      <vt:lpstr>Слайд 3</vt:lpstr>
      <vt:lpstr>Слайд 4</vt:lpstr>
      <vt:lpstr>Алмаз</vt:lpstr>
      <vt:lpstr>Слайд 6</vt:lpstr>
      <vt:lpstr>Слайд 7</vt:lpstr>
      <vt:lpstr>Слайд 8</vt:lpstr>
      <vt:lpstr>Слайд 9</vt:lpstr>
      <vt:lpstr>Сколько стоят алмазы? </vt:lpstr>
      <vt:lpstr>Рубин </vt:lpstr>
      <vt:lpstr>Слайд 12</vt:lpstr>
      <vt:lpstr>Слайд 13</vt:lpstr>
      <vt:lpstr>Слайд 14</vt:lpstr>
      <vt:lpstr>Сколько стоят рубины?</vt:lpstr>
      <vt:lpstr>И з у м р у д</vt:lpstr>
      <vt:lpstr>Слайд 17</vt:lpstr>
      <vt:lpstr>Слайд 18</vt:lpstr>
      <vt:lpstr>Слайд 19</vt:lpstr>
      <vt:lpstr>Сколько стоят изумруды? </vt:lpstr>
      <vt:lpstr>Г о л у б о й  с а п ф и р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Драгоценные камни!!!</dc:title>
  <dc:creator>Admin</dc:creator>
  <cp:lastModifiedBy>Настенька</cp:lastModifiedBy>
  <cp:revision>9</cp:revision>
  <dcterms:created xsi:type="dcterms:W3CDTF">2009-03-28T19:18:08Z</dcterms:created>
  <dcterms:modified xsi:type="dcterms:W3CDTF">2014-10-27T17:58:47Z</dcterms:modified>
</cp:coreProperties>
</file>