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60" r:id="rId7"/>
    <p:sldId id="259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6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1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4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3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2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77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4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46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2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2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5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FCED-E416-4646-BFB5-BEF863F3BE3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3A21-1D2D-4772-8288-3F8EDC885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7788" y="32048"/>
            <a:ext cx="7772400" cy="11521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ГБОУ лицей № 410 </a:t>
            </a:r>
            <a:br>
              <a:rPr lang="ru-RU" sz="2800" dirty="0" smtClean="0"/>
            </a:br>
            <a:r>
              <a:rPr lang="ru-RU" sz="2800" dirty="0" smtClean="0"/>
              <a:t>Пушкинского района Санкт-Петербурга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138392" cy="3150046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Урок русского языка в 6 классе</a:t>
            </a:r>
          </a:p>
          <a:p>
            <a:r>
              <a:rPr lang="ru-RU" sz="5100" u="sng" dirty="0" smtClean="0">
                <a:solidFill>
                  <a:schemeClr val="tx1"/>
                </a:solidFill>
              </a:rPr>
              <a:t>Тема</a:t>
            </a:r>
            <a:r>
              <a:rPr lang="ru-RU" sz="5100" dirty="0" smtClean="0">
                <a:solidFill>
                  <a:schemeClr val="tx1"/>
                </a:solidFill>
              </a:rPr>
              <a:t>: </a:t>
            </a:r>
            <a:r>
              <a:rPr lang="ru-RU" sz="77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3E4D1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«Роль имени прилагательного </a:t>
            </a:r>
            <a:r>
              <a:rPr lang="ru-RU" sz="77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3E4D1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77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3E4D1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в художественном тексте»</a:t>
            </a:r>
            <a:endParaRPr lang="ru-RU" sz="7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3E4D1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97424" y="4490814"/>
            <a:ext cx="482453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Учитель: Савченкова Елена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         Александровна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091720" y="5805264"/>
            <a:ext cx="4824536" cy="876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10 октября 2013 г.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Пушкин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Вывод: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прилагательные, как изобразительно-выразительные средства (эпитеты), придают художественному тексту выразительность, образность, делают предмет речи более красочным и конкретным.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71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0"/>
            <a:ext cx="8424862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«</a:t>
            </a:r>
            <a:r>
              <a:rPr lang="ru-RU" sz="4000" b="1" dirty="0" err="1" smtClean="0"/>
              <a:t>Синквейн</a:t>
            </a:r>
            <a:r>
              <a:rPr lang="ru-RU" sz="4000" b="1" dirty="0" smtClean="0"/>
              <a:t>»</a:t>
            </a:r>
            <a:endParaRPr lang="ru-RU" sz="4000" b="1" dirty="0"/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214282" y="857232"/>
            <a:ext cx="8715436" cy="56436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ru-RU" sz="2400" b="1" dirty="0" smtClean="0"/>
              <a:t>1. В первой строчке тема называется одним словом.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ru-RU" sz="2400" b="1" dirty="0" smtClean="0"/>
              <a:t>2. Вторая строчка – это описание темы в двух словах (двумя прилагательными).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ru-RU" sz="2400" b="1" dirty="0" smtClean="0"/>
              <a:t>3. Третья строчка – это описание действия в рамках этой темы тремя словами.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ru-RU" sz="2400" b="1" dirty="0" smtClean="0"/>
              <a:t>4. Четвертая строчка – это фраза из четырех слов, показывающая отношение к теме.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ru-RU" sz="2400" b="1" dirty="0" smtClean="0"/>
              <a:t>5. Пятая строка – это синоним из одного слова, который повторяет суть темы.</a:t>
            </a:r>
          </a:p>
          <a:p>
            <a:pPr algn="ctr">
              <a:buFont typeface="Arial" panose="020B0604020202020204" pitchFamily="34" charset="0"/>
              <a:buNone/>
            </a:pPr>
            <a:endParaRPr lang="ru-RU" sz="2400" b="1" u="sng" dirty="0" smtClean="0"/>
          </a:p>
          <a:p>
            <a:pPr>
              <a:buFont typeface="Arial" panose="020B0604020202020204" pitchFamily="34" charset="0"/>
              <a:buNone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509120"/>
            <a:ext cx="5256584" cy="21602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ru-RU" b="1" u="sng" dirty="0" smtClean="0"/>
              <a:t>1. Прилагательное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dirty="0" smtClean="0"/>
              <a:t>2. ___________________________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dirty="0" smtClean="0"/>
              <a:t>3. _______________________________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dirty="0" smtClean="0"/>
              <a:t>4._________________________________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dirty="0" smtClean="0"/>
              <a:t>5.  </a:t>
            </a:r>
            <a:r>
              <a:rPr lang="ru-RU" b="1" u="sng" dirty="0" smtClean="0"/>
              <a:t>Эпитет</a:t>
            </a:r>
            <a:endParaRPr lang="ru-RU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2791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Критерии оценивания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«отлично»       </a:t>
            </a:r>
            <a:r>
              <a:rPr lang="ru-RU" sz="4000" dirty="0" smtClean="0"/>
              <a:t>–     15-20 жетонов</a:t>
            </a:r>
          </a:p>
          <a:p>
            <a:r>
              <a:rPr lang="ru-RU" sz="4000" b="1" dirty="0" smtClean="0"/>
              <a:t>«хорошо»        </a:t>
            </a:r>
            <a:r>
              <a:rPr lang="ru-RU" sz="4000" dirty="0" smtClean="0"/>
              <a:t>–      14 -10 жетонов</a:t>
            </a:r>
          </a:p>
          <a:p>
            <a:r>
              <a:rPr lang="ru-RU" sz="4000" b="1" dirty="0" smtClean="0"/>
              <a:t>«удовлетворительно» </a:t>
            </a:r>
            <a:r>
              <a:rPr lang="ru-RU" sz="4000" dirty="0" smtClean="0"/>
              <a:t>– менее 10 жетонов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26095" y="4591972"/>
            <a:ext cx="972108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733" y="5006468"/>
            <a:ext cx="10001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72836"/>
            <a:ext cx="10001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82248"/>
            <a:ext cx="10001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649" y="5024020"/>
            <a:ext cx="10001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80" y="5472836"/>
            <a:ext cx="10001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4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282408" cy="3744416"/>
          </a:xfrm>
        </p:spPr>
        <p:txBody>
          <a:bodyPr>
            <a:normAutofit fontScale="77500" lnSpcReduction="20000"/>
          </a:bodyPr>
          <a:lstStyle/>
          <a:p>
            <a:r>
              <a:rPr lang="ru-RU" sz="5100" u="sng" dirty="0" smtClean="0">
                <a:solidFill>
                  <a:schemeClr val="tx1"/>
                </a:solidFill>
              </a:rPr>
              <a:t>Тема урока</a:t>
            </a:r>
            <a:r>
              <a:rPr lang="ru-RU" sz="51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77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3E4D1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«Роль имени прилагательного </a:t>
            </a:r>
            <a:r>
              <a:rPr lang="ru-RU" sz="77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3E4D1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77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3E4D1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в художественном тексте»</a:t>
            </a:r>
            <a:endParaRPr lang="ru-RU" sz="7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3E4D1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7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76" y="404664"/>
            <a:ext cx="8229600" cy="1143000"/>
          </a:xfrm>
        </p:spPr>
        <p:txBody>
          <a:bodyPr/>
          <a:lstStyle/>
          <a:p>
            <a:r>
              <a:rPr lang="ru-RU" b="1" u="sng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Цель урока</a:t>
            </a:r>
            <a:endParaRPr lang="ru-RU" b="1" u="sng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71696" y="206084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dirty="0" smtClean="0"/>
              <a:t>Понять, в чём заключается роль имени прилагательного в художественном тексте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900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4104456" cy="59312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4714136" y="4797152"/>
            <a:ext cx="423585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Есенин 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Сергей Александрович 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(1895 – 1925)</a:t>
            </a:r>
          </a:p>
        </p:txBody>
      </p:sp>
    </p:spTree>
    <p:extLst>
      <p:ext uri="{BB962C8B-B14F-4D97-AF65-F5344CB8AC3E}">
        <p14:creationId xmlns:p14="http://schemas.microsoft.com/office/powerpoint/2010/main" val="21411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8880" y="211743"/>
            <a:ext cx="4806280" cy="66325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8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________ май. _________ теплынь.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Не </a:t>
            </a:r>
            <a:r>
              <a:rPr lang="ru-RU" sz="1700" dirty="0" err="1" smtClean="0">
                <a:latin typeface="Segoe Print" panose="02000600000000000000" pitchFamily="2" charset="0"/>
              </a:rPr>
              <a:t>прозвякнет</a:t>
            </a:r>
            <a:r>
              <a:rPr lang="ru-RU" sz="1700" dirty="0" smtClean="0">
                <a:latin typeface="Segoe Print" panose="02000600000000000000" pitchFamily="2" charset="0"/>
              </a:rPr>
              <a:t> кольцо у калитки.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___________ запахом веет полынь.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Спит черемуха в __________ накидке.</a:t>
            </a:r>
          </a:p>
          <a:p>
            <a:endParaRPr lang="ru-RU" sz="17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В _____________ крылья окна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Вместе с рамами в _________ шторы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Вяжет ____________________ луна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На полу _______________ узоры.</a:t>
            </a:r>
          </a:p>
          <a:p>
            <a:endParaRPr lang="ru-RU" sz="17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Наша горница хоть и _____________,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Но ________. Я с собой на досуге..,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В этот вечер вся жизнь мне ________,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Как _____________ память о друге.</a:t>
            </a:r>
          </a:p>
          <a:p>
            <a:endParaRPr lang="ru-RU" sz="17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Сад </a:t>
            </a:r>
            <a:r>
              <a:rPr lang="ru-RU" sz="1700" dirty="0" err="1" smtClean="0">
                <a:latin typeface="Segoe Print" panose="02000600000000000000" pitchFamily="2" charset="0"/>
              </a:rPr>
              <a:t>полышет</a:t>
            </a:r>
            <a:r>
              <a:rPr lang="ru-RU" sz="1700" dirty="0" smtClean="0">
                <a:latin typeface="Segoe Print" panose="02000600000000000000" pitchFamily="2" charset="0"/>
              </a:rPr>
              <a:t>, как ______________ пожар,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И луна, напрягая все силы,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Хочет так, чтобы каждый дрожал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От щемящего слова «______________».</a:t>
            </a:r>
          </a:p>
          <a:p>
            <a:endParaRPr lang="ru-RU" sz="17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Только я в эту </a:t>
            </a:r>
            <a:r>
              <a:rPr lang="ru-RU" sz="1700" dirty="0" err="1" smtClean="0">
                <a:latin typeface="Segoe Print" panose="02000600000000000000" pitchFamily="2" charset="0"/>
              </a:rPr>
              <a:t>цветь</a:t>
            </a:r>
            <a:r>
              <a:rPr lang="ru-RU" sz="1700" dirty="0" smtClean="0">
                <a:latin typeface="Segoe Print" panose="02000600000000000000" pitchFamily="2" charset="0"/>
              </a:rPr>
              <a:t>, в эту гладь,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Под тальянку _______________ мая,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Ничего не могу пожелать,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Все, как есть, без конца принимая.</a:t>
            </a:r>
            <a:endParaRPr lang="ru-RU" sz="17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93407"/>
            <a:ext cx="4536504" cy="66325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800" b="1" u="sng" dirty="0" smtClean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Синий</a:t>
            </a:r>
            <a:r>
              <a:rPr lang="ru-RU" sz="1700" dirty="0" smtClean="0">
                <a:latin typeface="Segoe Print" panose="02000600000000000000" pitchFamily="2" charset="0"/>
              </a:rPr>
              <a:t> май.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Заревая</a:t>
            </a:r>
            <a:r>
              <a:rPr lang="ru-RU" sz="1700" dirty="0" smtClean="0">
                <a:latin typeface="Segoe Print" panose="02000600000000000000" pitchFamily="2" charset="0"/>
              </a:rPr>
              <a:t> теплынь.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Не </a:t>
            </a:r>
            <a:r>
              <a:rPr lang="ru-RU" sz="1700" dirty="0" err="1" smtClean="0">
                <a:latin typeface="Segoe Print" panose="02000600000000000000" pitchFamily="2" charset="0"/>
              </a:rPr>
              <a:t>прозвякнет</a:t>
            </a:r>
            <a:r>
              <a:rPr lang="ru-RU" sz="1700" dirty="0" smtClean="0">
                <a:latin typeface="Segoe Print" panose="02000600000000000000" pitchFamily="2" charset="0"/>
              </a:rPr>
              <a:t> кольцо у калитки.</a:t>
            </a:r>
          </a:p>
          <a:p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Липким</a:t>
            </a:r>
            <a:r>
              <a:rPr lang="ru-RU" sz="1700" dirty="0" smtClean="0">
                <a:latin typeface="Segoe Print" panose="02000600000000000000" pitchFamily="2" charset="0"/>
              </a:rPr>
              <a:t> запахом веет полынь.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Спит черемуха в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белой</a:t>
            </a:r>
            <a:r>
              <a:rPr lang="ru-RU" sz="1700" dirty="0" smtClean="0">
                <a:latin typeface="Segoe Print" panose="02000600000000000000" pitchFamily="2" charset="0"/>
              </a:rPr>
              <a:t> накидке.</a:t>
            </a:r>
          </a:p>
          <a:p>
            <a:endParaRPr lang="ru-RU" sz="17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В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деревянные</a:t>
            </a:r>
            <a:r>
              <a:rPr lang="ru-RU" sz="1700" dirty="0" smtClean="0">
                <a:latin typeface="Segoe Print" panose="02000600000000000000" pitchFamily="2" charset="0"/>
              </a:rPr>
              <a:t> крылья окна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Вместе с рамами в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тонкие</a:t>
            </a:r>
            <a:r>
              <a:rPr lang="ru-RU" sz="1700" dirty="0" smtClean="0">
                <a:latin typeface="Segoe Print" panose="02000600000000000000" pitchFamily="2" charset="0"/>
              </a:rPr>
              <a:t> шторы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Вяжет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взбалмошная</a:t>
            </a:r>
            <a:r>
              <a:rPr lang="ru-RU" sz="1700" dirty="0" smtClean="0">
                <a:latin typeface="Segoe Print" panose="02000600000000000000" pitchFamily="2" charset="0"/>
              </a:rPr>
              <a:t> луна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На полу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кружевные</a:t>
            </a:r>
            <a:r>
              <a:rPr lang="ru-RU" sz="1700" dirty="0" smtClean="0">
                <a:latin typeface="Segoe Print" panose="02000600000000000000" pitchFamily="2" charset="0"/>
              </a:rPr>
              <a:t> узоры.</a:t>
            </a:r>
          </a:p>
          <a:p>
            <a:endParaRPr lang="ru-RU" sz="17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Наша горница хоть и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мала</a:t>
            </a:r>
            <a:r>
              <a:rPr lang="ru-RU" sz="1700" dirty="0" smtClean="0">
                <a:latin typeface="Segoe Print" panose="02000600000000000000" pitchFamily="2" charset="0"/>
              </a:rPr>
              <a:t>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Но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чиста. </a:t>
            </a:r>
            <a:r>
              <a:rPr lang="ru-RU" sz="1700" dirty="0" smtClean="0">
                <a:latin typeface="Segoe Print" panose="02000600000000000000" pitchFamily="2" charset="0"/>
              </a:rPr>
              <a:t>Я с собой на досуге..,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В этот вечер вся жизнь мне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мила</a:t>
            </a:r>
            <a:r>
              <a:rPr lang="ru-RU" sz="1700" dirty="0" smtClean="0">
                <a:latin typeface="Segoe Print" panose="02000600000000000000" pitchFamily="2" charset="0"/>
              </a:rPr>
              <a:t>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Как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приятная</a:t>
            </a:r>
            <a:r>
              <a:rPr lang="ru-RU" sz="1700" dirty="0" smtClean="0">
                <a:latin typeface="Segoe Print" panose="02000600000000000000" pitchFamily="2" charset="0"/>
              </a:rPr>
              <a:t> память о друге.</a:t>
            </a:r>
          </a:p>
          <a:p>
            <a:endParaRPr lang="ru-RU" sz="17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Сад </a:t>
            </a:r>
            <a:r>
              <a:rPr lang="ru-RU" sz="1700" dirty="0" err="1" smtClean="0">
                <a:latin typeface="Segoe Print" panose="02000600000000000000" pitchFamily="2" charset="0"/>
              </a:rPr>
              <a:t>полышет</a:t>
            </a:r>
            <a:r>
              <a:rPr lang="ru-RU" sz="1700" dirty="0" smtClean="0">
                <a:latin typeface="Segoe Print" panose="02000600000000000000" pitchFamily="2" charset="0"/>
              </a:rPr>
              <a:t>, как </a:t>
            </a:r>
            <a:r>
              <a:rPr lang="ru-RU" sz="17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пенный</a:t>
            </a:r>
            <a:r>
              <a:rPr lang="ru-RU" sz="1700" dirty="0" smtClean="0">
                <a:latin typeface="Segoe Print" panose="02000600000000000000" pitchFamily="2" charset="0"/>
              </a:rPr>
              <a:t> пожар,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И луна, напрягая все силы,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Хочет так, чтобы каждый дрожал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От щемящего слова «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милый</a:t>
            </a:r>
            <a:r>
              <a:rPr lang="ru-RU" sz="1700" dirty="0" smtClean="0">
                <a:latin typeface="Segoe Print" panose="02000600000000000000" pitchFamily="2" charset="0"/>
              </a:rPr>
              <a:t>».</a:t>
            </a:r>
          </a:p>
          <a:p>
            <a:endParaRPr lang="ru-RU" sz="1700" dirty="0" smtClean="0">
              <a:latin typeface="Segoe Print" panose="02000600000000000000" pitchFamily="2" charset="0"/>
            </a:endParaRPr>
          </a:p>
          <a:p>
            <a:r>
              <a:rPr lang="ru-RU" sz="1700" dirty="0" smtClean="0">
                <a:latin typeface="Segoe Print" panose="02000600000000000000" pitchFamily="2" charset="0"/>
              </a:rPr>
              <a:t>Только я в эту </a:t>
            </a:r>
            <a:r>
              <a:rPr lang="ru-RU" sz="1700" dirty="0" err="1" smtClean="0">
                <a:latin typeface="Segoe Print" panose="02000600000000000000" pitchFamily="2" charset="0"/>
              </a:rPr>
              <a:t>цветь</a:t>
            </a:r>
            <a:r>
              <a:rPr lang="ru-RU" sz="1700" dirty="0" smtClean="0">
                <a:latin typeface="Segoe Print" panose="02000600000000000000" pitchFamily="2" charset="0"/>
              </a:rPr>
              <a:t>, в эту гладь,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Под тальянку </a:t>
            </a:r>
            <a:r>
              <a:rPr lang="ru-RU" sz="1700" b="1" u="sng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веселого</a:t>
            </a:r>
            <a:r>
              <a:rPr lang="ru-RU" sz="1700" dirty="0" smtClean="0">
                <a:latin typeface="Segoe Print" panose="02000600000000000000" pitchFamily="2" charset="0"/>
              </a:rPr>
              <a:t> мая,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Ничего не могу пожелать,</a:t>
            </a:r>
          </a:p>
          <a:p>
            <a:r>
              <a:rPr lang="ru-RU" sz="1700" dirty="0" smtClean="0">
                <a:latin typeface="Segoe Print" panose="02000600000000000000" pitchFamily="2" charset="0"/>
              </a:rPr>
              <a:t>Все, как есть, без конца принимая.</a:t>
            </a:r>
            <a:endParaRPr lang="ru-RU" sz="17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u="sng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Эпитет</a:t>
            </a:r>
            <a:r>
              <a:rPr lang="ru-RU" sz="6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6000" dirty="0" smtClean="0"/>
              <a:t>– это образное, художественное определение, выраженное красочным прилагательным.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7311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2420888"/>
            <a:ext cx="8352928" cy="33123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● </a:t>
            </a:r>
            <a:r>
              <a:rPr lang="ru-RU" dirty="0" smtClean="0"/>
              <a:t>Разряд прилагательного</a:t>
            </a:r>
            <a:br>
              <a:rPr lang="ru-RU" dirty="0" smtClean="0"/>
            </a:br>
            <a:r>
              <a:rPr lang="ru-RU" dirty="0" smtClean="0"/>
              <a:t>● </a:t>
            </a:r>
            <a:r>
              <a:rPr lang="ru-RU" dirty="0" smtClean="0"/>
              <a:t>Значение прилагательного (прямое</a:t>
            </a:r>
            <a:r>
              <a:rPr lang="en-US" dirty="0" smtClean="0"/>
              <a:t>/</a:t>
            </a:r>
            <a:r>
              <a:rPr lang="ru-RU" dirty="0" smtClean="0"/>
              <a:t>переносное)</a:t>
            </a:r>
            <a:br>
              <a:rPr lang="ru-RU" dirty="0" smtClean="0"/>
            </a:br>
            <a:r>
              <a:rPr lang="ru-RU" dirty="0" smtClean="0"/>
              <a:t>● </a:t>
            </a:r>
            <a:r>
              <a:rPr lang="ru-RU" dirty="0" smtClean="0"/>
              <a:t>Форма прилагательного (полная</a:t>
            </a:r>
            <a:r>
              <a:rPr lang="en-US" dirty="0" smtClean="0"/>
              <a:t>/</a:t>
            </a:r>
            <a:r>
              <a:rPr lang="ru-RU" dirty="0" smtClean="0"/>
              <a:t>краткая)</a:t>
            </a:r>
            <a:br>
              <a:rPr lang="ru-RU" dirty="0" smtClean="0"/>
            </a:br>
            <a:r>
              <a:rPr lang="ru-RU" dirty="0" smtClean="0"/>
              <a:t>● Синтаксическая роль в предложении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620688"/>
            <a:ext cx="8712968" cy="121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800" b="1" u="sng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Анализ</a:t>
            </a:r>
            <a:r>
              <a:rPr lang="ru-RU" sz="14800" b="1" u="sng" dirty="0" smtClean="0">
                <a:solidFill>
                  <a:srgbClr val="0070C0"/>
                </a:solidFill>
              </a:rPr>
              <a:t> </a:t>
            </a:r>
            <a:r>
              <a:rPr lang="ru-RU" sz="14800" b="1" u="sng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прилагательного</a:t>
            </a:r>
            <a:r>
              <a:rPr lang="ru-RU" sz="14800" b="1" u="sng" dirty="0" smtClean="0">
                <a:solidFill>
                  <a:srgbClr val="0070C0"/>
                </a:solidFill>
              </a:rPr>
              <a:t> </a:t>
            </a:r>
            <a:r>
              <a:rPr lang="ru-RU" sz="10000" b="1" u="sng" dirty="0" smtClean="0">
                <a:solidFill>
                  <a:srgbClr val="0070C0"/>
                </a:solidFill>
              </a:rPr>
              <a:t>:</a:t>
            </a:r>
            <a:br>
              <a:rPr lang="ru-RU" sz="10000" b="1" u="sng" dirty="0" smtClean="0">
                <a:solidFill>
                  <a:srgbClr val="0070C0"/>
                </a:solidFill>
              </a:rPr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7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428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ГБОУ лицей № 410  Пушкинского района Санкт-Петербурга</vt:lpstr>
      <vt:lpstr>Критерии оценивания </vt:lpstr>
      <vt:lpstr>Презентация PowerPoint</vt:lpstr>
      <vt:lpstr>Цель урока</vt:lpstr>
      <vt:lpstr>Презентация PowerPoint</vt:lpstr>
      <vt:lpstr>Презентация PowerPoint</vt:lpstr>
      <vt:lpstr>Презентация PowerPoint</vt:lpstr>
      <vt:lpstr>   Эпитет – это образное, художественное определение, выраженное красочным прилагательным.</vt:lpstr>
      <vt:lpstr>● Разряд прилагательного ● Значение прилагательного (прямое/переносное) ● Форма прилагательного (полная/краткая) ● Синтаксическая роль в предложении</vt:lpstr>
      <vt:lpstr>       Вывод: прилагательные, как изобразительно-выразительные средства (эпитеты), придают художественному тексту выразительность, образность, делают предмет речи более красочным и конкретным.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лицей № 410  Пушкинского района Санкт-Петербурга</dc:title>
  <dc:creator>Савченковы</dc:creator>
  <cp:lastModifiedBy>Савченковы</cp:lastModifiedBy>
  <cp:revision>13</cp:revision>
  <dcterms:created xsi:type="dcterms:W3CDTF">2013-10-09T20:45:58Z</dcterms:created>
  <dcterms:modified xsi:type="dcterms:W3CDTF">2013-10-09T22:49:17Z</dcterms:modified>
</cp:coreProperties>
</file>