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256" r:id="rId3"/>
    <p:sldId id="257" r:id="rId4"/>
    <p:sldId id="259" r:id="rId5"/>
    <p:sldId id="260" r:id="rId6"/>
    <p:sldId id="282" r:id="rId7"/>
    <p:sldId id="265" r:id="rId8"/>
    <p:sldId id="277" r:id="rId9"/>
    <p:sldId id="278" r:id="rId10"/>
    <p:sldId id="264" r:id="rId11"/>
    <p:sldId id="261" r:id="rId12"/>
    <p:sldId id="266" r:id="rId13"/>
    <p:sldId id="279" r:id="rId14"/>
    <p:sldId id="280" r:id="rId15"/>
    <p:sldId id="281" r:id="rId16"/>
    <p:sldId id="262" r:id="rId17"/>
    <p:sldId id="267" r:id="rId18"/>
    <p:sldId id="268" r:id="rId19"/>
    <p:sldId id="275" r:id="rId20"/>
    <p:sldId id="283" r:id="rId21"/>
    <p:sldId id="269" r:id="rId22"/>
    <p:sldId id="272" r:id="rId23"/>
    <p:sldId id="271" r:id="rId24"/>
    <p:sldId id="274" r:id="rId25"/>
    <p:sldId id="263" r:id="rId26"/>
    <p:sldId id="276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74" autoAdjust="0"/>
  </p:normalViewPr>
  <p:slideViewPr>
    <p:cSldViewPr>
      <p:cViewPr varScale="1">
        <p:scale>
          <a:sx n="63" d="100"/>
          <a:sy n="63" d="100"/>
        </p:scale>
        <p:origin x="-7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52431-F1AB-48C7-B545-6BBA481AEBC3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785AF-5DCA-4412-A9F1-1085F21E77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6F960-D5C5-47B2-AD31-9B32ACC195C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59E51-AC4D-4E18-B302-462AE4532A03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B912B-7C55-410B-918A-FBB337AE88B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1C68D-55DC-433D-96B1-81C421C17B1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1529E-0768-481A-AC89-8C633168285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558A7-C098-4C2B-9390-0DA98A6F18C3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DD194-131F-4681-8717-0322213BF65D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C182F-681F-4A88-BAA7-F84207F071BB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6%D0%B5%D0%BD%D0%B0%D1%80%D0%B8%D1%81%D1%82" TargetMode="External"/><Relationship Id="rId13" Type="http://schemas.openxmlformats.org/officeDocument/2006/relationships/hyperlink" Target="http://ru.wikipedia.org/wiki/%D0%93%D0%B8%D0%BF%D0%B5%D1%80%D1%82%D0%B5%D0%BA%D1%81%D1%82" TargetMode="External"/><Relationship Id="rId3" Type="http://schemas.openxmlformats.org/officeDocument/2006/relationships/hyperlink" Target="http://ru.wikipedia.org/wiki/1947" TargetMode="External"/><Relationship Id="rId7" Type="http://schemas.openxmlformats.org/officeDocument/2006/relationships/hyperlink" Target="http://ru.wikipedia.org/wiki/%D0%9F%D0%B8%D1%81%D0%B0%D1%82%D0%B5%D0%BB%D1%8C" TargetMode="External"/><Relationship Id="rId12" Type="http://schemas.openxmlformats.org/officeDocument/2006/relationships/hyperlink" Target="http://ru.wikipedia.org/wiki/%D0%92%D1%80%D0%B5%D0%B4%D0%BD%D1%8B%D0%B5_%D1%81%D0%BE%D0%B2%D0%B5%D1%82%D1%8B" TargetMode="External"/><Relationship Id="rId2" Type="http://schemas.openxmlformats.org/officeDocument/2006/relationships/hyperlink" Target="http://ru.wikipedia.org/wiki/27_%D0%BD%D0%BE%D1%8F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1%83%D1%81%D1%81%D0%BA%D0%B8%D0%B9_%D1%8F%D0%B7%D1%8B%D0%BA" TargetMode="External"/><Relationship Id="rId11" Type="http://schemas.openxmlformats.org/officeDocument/2006/relationships/hyperlink" Target="http://ru.wikipedia.org/wiki/%D0%96%D0%B0%D0%BD%D1%80" TargetMode="External"/><Relationship Id="rId5" Type="http://schemas.openxmlformats.org/officeDocument/2006/relationships/hyperlink" Target="http://ru.wikipedia.org/wiki/%D0%A3%D0%A1%D0%A1%D0%A0" TargetMode="External"/><Relationship Id="rId15" Type="http://schemas.openxmlformats.org/officeDocument/2006/relationships/hyperlink" Target="http://ru.wikipedia.org/wiki/%D0%A1%D0%BA%D0%B0%D0%B7%D0%BA%D0%B0_%D1%81_%D0%BF%D0%BE%D0%B4%D1%80%D0%BE%D0%B1%D0%BD%D0%BE%D1%81%D1%82%D1%8F%D0%BC%D0%B8" TargetMode="External"/><Relationship Id="rId10" Type="http://schemas.openxmlformats.org/officeDocument/2006/relationships/hyperlink" Target="http://ru.wikipedia.org/wiki/%D0%97%D0%B0%D1%81%D0%BB%D1%83%D0%B6%D0%B5%D0%BD%D0%BD%D1%8B%D0%B9_%D0%B4%D0%B5%D1%8F%D1%82%D0%B5%D0%BB%D1%8C_%D0%B8%D1%81%D0%BA%D1%83%D1%81%D1%81%D1%82%D0%B2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%D0%9E%D0%B4%D0%B5%D1%81%D1%81%D0%B0" TargetMode="External"/><Relationship Id="rId9" Type="http://schemas.openxmlformats.org/officeDocument/2006/relationships/hyperlink" Target="http://ru.wikipedia.org/wiki/%D0%94%D1%80%D0%B0%D0%BC%D0%B0%D1%82%D1%83%D1%80%D0%B3" TargetMode="External"/><Relationship Id="rId14" Type="http://schemas.openxmlformats.org/officeDocument/2006/relationships/hyperlink" Target="http://ru.wikipedia.org/wiki/%D0%A0%D0%BE%D0%BC%D0%B0%D0%B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E%D0%BD%D0%BE%D0%B2%D0%B0,_%D0%9D%D0%B0%D1%82%D0%B0%D0%BB%D1%8C%D1%8F_%D0%98%D0%BB%D1%8C%D0%B8%D0%BD%D0%B8%D1%87%D0%BD%D0%B0" TargetMode="External"/><Relationship Id="rId3" Type="http://schemas.openxmlformats.org/officeDocument/2006/relationships/hyperlink" Target="http://ru.wikipedia.org/wiki/%D0%90%D0%B4%D0%BC%D0%B8%D0%BD%D0%B8%D1%81%D1%82%D1%80%D0%B0%D1%86%D0%B8%D1%8F_%D0%9F%D1%80%D0%B5%D0%B7%D0%B8%D0%B4%D0%B5%D0%BD%D1%82%D0%B0_%D0%A0%D0%BE%D1%81%D1%81%D0%B8%D0%B8" TargetMode="External"/><Relationship Id="rId7" Type="http://schemas.openxmlformats.org/officeDocument/2006/relationships/hyperlink" Target="http://ru.wikipedia.org/wiki/2008" TargetMode="External"/><Relationship Id="rId2" Type="http://schemas.openxmlformats.org/officeDocument/2006/relationships/hyperlink" Target="http://ru.wikipedia.org/wiki/2004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7_%D1%81%D0%B5%D0%BD%D1%82%D1%8F%D0%B1%D1%80%D1%8F" TargetMode="External"/><Relationship Id="rId11" Type="http://schemas.openxmlformats.org/officeDocument/2006/relationships/hyperlink" Target="http://ru.wikipedia.org/wiki/%D0%9A%D0%B0%D0%BD%D0%B0%D0%B4%D0%B0" TargetMode="External"/><Relationship Id="rId5" Type="http://schemas.openxmlformats.org/officeDocument/2006/relationships/hyperlink" Target="http://www.uznay-prezidenta.ru/" TargetMode="External"/><Relationship Id="rId10" Type="http://schemas.openxmlformats.org/officeDocument/2006/relationships/hyperlink" Target="http://ru.wikipedia.org/wiki/%D0%A1%D0%A2%D0%A1" TargetMode="External"/><Relationship Id="rId4" Type="http://schemas.openxmlformats.org/officeDocument/2006/relationships/hyperlink" Target="http://ru.wikipedia.org/wiki/%D0%9F%D1%83%D1%82%D0%B8%D0%BD,_%D0%92%D0%BB%D0%B0%D0%B4%D0%B8%D0%BC%D0%B8%D1%80_%D0%92%D0%BB%D0%B0%D0%B4%D0%B8%D0%BC%D0%B8%D1%80%D0%BE%D0%B2%D0%B8%D1%87" TargetMode="External"/><Relationship Id="rId9" Type="http://schemas.openxmlformats.org/officeDocument/2006/relationships/hyperlink" Target="http://ru.wikipedia.org/wiki/%D0%94%D0%B5%D1%82%D1%81%D0%BA%D0%B8%D0%B5_%D1%88%D0%B0%D0%BB%D0%BE%D1%81%D1%82%D0%B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rigory_Oster3.jpg?uselang=ru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90" TargetMode="External"/><Relationship Id="rId2" Type="http://schemas.openxmlformats.org/officeDocument/2006/relationships/hyperlink" Target="http://ru.wikipedia.org/wiki/%D0%94%D0%BE_%D0%BF%D0%B5%D1%80%D0%B2%D0%BE%D0%B9_%D0%BA%D1%80%D0%BE%D0%B2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7%D0%B0%D1%80%D0%BD%D0%B8%D1%86%D0%B0_(%D0%B8%D0%B3%D1%80%D0%B0)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E%D1%81%D0%BA%D0%BE%D0%B2%D1%81%D0%BA%D0%B8%D0%B9_%D0%BD%D0%BE%D0%B2%D1%8B%D0%B9_%D0%B4%D1%80%D0%B0%D0%BC%D0%B0%D1%82%D0%B8%D1%87%D0%B5%D1%81%D0%BA%D0%B8%D0%B9_%D1%82%D0%B5%D0%B0%D1%82%D1%80" TargetMode="External"/><Relationship Id="rId2" Type="http://schemas.openxmlformats.org/officeDocument/2006/relationships/hyperlink" Target="http://ru.wikipedia.org/wiki/%D0%A8%D0%BE%D1%85%D0%B8%D0%BD,_%D0%92%D0%BB%D0%B0%D0%B4%D0%B8%D0%BC%D0%B8%D1%80_%D0%AF%D0%BA%D0%BE%D0%B2%D0%BB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1%D0%B8%D0%BC%D0%B0%D0%BD%D0%BE%D0%B2%D0%B0,_%D0%98%D1%80%D0%B8%D0%BD%D0%B0_%D0%98%D0%B2%D0%B0%D0%BD%D0%BE%D0%B2%D0%BD%D0%B0&amp;action=edit&amp;redlink=1" TargetMode="External"/><Relationship Id="rId5" Type="http://schemas.openxmlformats.org/officeDocument/2006/relationships/hyperlink" Target="http://ru.wikipedia.org/wiki/%D0%9C%D0%B0%D1%82%D0%B8%D1%81,_%D0%9B%D1%8E%D0%B4%D0%BC%D0%B8%D0%BB%D0%B0_%D0%A1%D1%82%D0%B5%D0%BF%D0%B0%D0%BD%D0%BE%D0%B2%D0%BD%D0%B0" TargetMode="External"/><Relationship Id="rId4" Type="http://schemas.openxmlformats.org/officeDocument/2006/relationships/hyperlink" Target="http://ru.wikipedia.org/wiki/%D0%9A%D0%B0%D0%BC%D0%B5%D0%BD%D1%81%D0%BA-%D0%A3%D1%80%D0%B0%D0%BB%D1%8C%D1%81%D0%BA%D0%B8%D0%B9_%D1%82%D0%B5%D0%B0%D1%82%D1%80_%D0%B4%D1%80%D0%B0%D0%BC%D1%8B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.kremlin.ru/doc.asp?ID=04182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oster-detyam.ru/bar.gif" TargetMode="External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er-detyam.ru/" TargetMode="External"/><Relationship Id="rId2" Type="http://schemas.openxmlformats.org/officeDocument/2006/relationships/hyperlink" Target="http://www.uznay-prezidenta.ru/index.php?p=3-4&amp;v=fi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.ru/ANEKDOTY/osterwred.txt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0%D0%B5%D0%B4%D0%BD%D1%8B%D0%B5_%D1%81%D0%BE%D0%B2%D0%B5%D1%82%D1%8B" TargetMode="External"/><Relationship Id="rId13" Type="http://schemas.openxmlformats.org/officeDocument/2006/relationships/hyperlink" Target="http://ru.wikipedia.org/wiki/%D0%9E%D0%B1%D0%B5%D0%B7%D1%8C%D1%8F%D0%BD%D0%BA%D0%B8" TargetMode="External"/><Relationship Id="rId3" Type="http://schemas.openxmlformats.org/officeDocument/2006/relationships/hyperlink" Target="http://ru.wikipedia.org/wiki/1966_%D0%B3%D0%BE%D0%B4" TargetMode="External"/><Relationship Id="rId7" Type="http://schemas.openxmlformats.org/officeDocument/2006/relationships/hyperlink" Target="http://ru.wikipedia.org/wiki/1982_%D0%B3%D0%BE%D0%B4" TargetMode="External"/><Relationship Id="rId12" Type="http://schemas.openxmlformats.org/officeDocument/2006/relationships/hyperlink" Target="http://ru.wikipedia.org/wiki/%D0%9A%D0%BE%D1%82%D1%91%D0%BD%D0%BE%D0%BA_%D0%BF%D0%BE_%D0%B8%D0%BC%D0%B5%D0%BD%D0%B8_%D0%93%D0%B0%D0%B2" TargetMode="External"/><Relationship Id="rId2" Type="http://schemas.openxmlformats.org/officeDocument/2006/relationships/hyperlink" Target="http://ru.wikipedia.org/wiki/%D0%AF%D0%BB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E%D1%81%D0%BA%D0%B2%D0%B0" TargetMode="External"/><Relationship Id="rId11" Type="http://schemas.openxmlformats.org/officeDocument/2006/relationships/hyperlink" Target="http://ru.wikipedia.org/wiki/%D0%9F%D0%BE%D0%BF%D0%B0%D0%BB%D1%81%D1%8F,_%D0%BA%D0%BE%D1%82%D0%BE%D1%80%D1%8B%D0%B9_%D0%BA%D1%83%D1%81%D0%B0%D0%BB%D1%81%D1%8F!" TargetMode="External"/><Relationship Id="rId5" Type="http://schemas.openxmlformats.org/officeDocument/2006/relationships/hyperlink" Target="http://ru.wikipedia.org/wiki/%D0%9B%D0%B8%D1%82%D0%B5%D1%80%D0%B0%D1%82%D1%83%D1%80%D0%BD%D1%8B%D0%B9_%D0%B8%D0%BD%D1%81%D1%82%D0%B8%D1%82%D1%83%D1%82_%D0%B8%D0%BC._%D0%90._%D0%9C._%D0%93%D0%BE%D1%80%D1%8C%D0%BA%D0%BE%D0%B3%D0%BE" TargetMode="External"/><Relationship Id="rId10" Type="http://schemas.openxmlformats.org/officeDocument/2006/relationships/hyperlink" Target="http://ru.wikipedia.org/wiki/38_%D0%BF%D0%BE%D0%BF%D1%83%D0%B3%D0%B0%D0%B5%D0%B2" TargetMode="External"/><Relationship Id="rId4" Type="http://schemas.openxmlformats.org/officeDocument/2006/relationships/hyperlink" Target="http://ru.wikipedia.org/wiki/1970" TargetMode="External"/><Relationship Id="rId9" Type="http://schemas.openxmlformats.org/officeDocument/2006/relationships/hyperlink" Target="http://ru.wikipedia.org/wiki/%D0%A1%D1%86%D0%B5%D0%BD%D0%B0%D1%80%D0%B8%D1%81%D1%82" TargetMode="External"/><Relationship Id="rId14" Type="http://schemas.openxmlformats.org/officeDocument/2006/relationships/hyperlink" Target="http://ru.wikipedia.org/wiki/%D0%94%D0%BE_%D0%BF%D0%B5%D1%80%D0%B2%D0%BE%D0%B9_%D0%BA%D1%80%D0%BE%D0%B2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Исследовательский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проект   ПО  ЛИТЕРАТУРЕ к НПК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Григорий Бенционович Остер-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писатель-человек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века»</a:t>
            </a:r>
            <a:r>
              <a:rPr lang="ru-RU" dirty="0" smtClean="0">
                <a:solidFill>
                  <a:schemeClr val="tx1">
                    <a:tint val="75000"/>
                  </a:schemeClr>
                </a:solidFill>
                <a:latin typeface="Thames" pitchFamily="18" charset="0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1">
                    <a:tint val="75000"/>
                  </a:schemeClr>
                </a:solidFill>
                <a:latin typeface="Thames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509120"/>
            <a:ext cx="4312568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Автор проекта: </a:t>
            </a:r>
            <a:r>
              <a:rPr lang="ru-RU" dirty="0" err="1" smtClean="0">
                <a:solidFill>
                  <a:srgbClr val="002060"/>
                </a:solidFill>
              </a:rPr>
              <a:t>Аракчаа</a:t>
            </a:r>
            <a:r>
              <a:rPr lang="ru-RU" dirty="0" smtClean="0">
                <a:solidFill>
                  <a:srgbClr val="002060"/>
                </a:solidFill>
              </a:rPr>
              <a:t> Буяна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Руководитель проекта: </a:t>
            </a:r>
            <a:r>
              <a:rPr lang="ru-RU" dirty="0" err="1" smtClean="0">
                <a:solidFill>
                  <a:srgbClr val="002060"/>
                </a:solidFill>
              </a:rPr>
              <a:t>Ондар</a:t>
            </a:r>
            <a:r>
              <a:rPr lang="ru-RU" dirty="0" smtClean="0">
                <a:solidFill>
                  <a:srgbClr val="002060"/>
                </a:solidFill>
              </a:rPr>
              <a:t> М.С.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16013" y="4797425"/>
            <a:ext cx="7200900" cy="1800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hames" pitchFamily="18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188640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Самагалтайская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№1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584" y="6065913"/>
            <a:ext cx="7772400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  <a:t>2012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  <a:t>уч.год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hames" pitchFamily="18" charset="0"/>
                <a:ea typeface="+mn-ea"/>
                <a:cs typeface="+mn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Григо́рий</a:t>
            </a:r>
            <a:r>
              <a:rPr lang="ru-RU" b="1" dirty="0" smtClean="0"/>
              <a:t> </a:t>
            </a:r>
            <a:r>
              <a:rPr lang="ru-RU" b="1" dirty="0" err="1" smtClean="0"/>
              <a:t>Бенцио́нович</a:t>
            </a:r>
            <a:r>
              <a:rPr lang="ru-RU" b="1" dirty="0" smtClean="0"/>
              <a:t> Остёр</a:t>
            </a:r>
            <a:r>
              <a:rPr lang="ru-RU" dirty="0" smtClean="0"/>
              <a:t> (лит. псевдоним «</a:t>
            </a:r>
            <a:r>
              <a:rPr lang="ru-RU" b="1" dirty="0" smtClean="0"/>
              <a:t>Остёр</a:t>
            </a:r>
            <a:r>
              <a:rPr lang="ru-RU" dirty="0" smtClean="0"/>
              <a:t>»;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род. </a:t>
            </a:r>
            <a:r>
              <a:rPr lang="ru-RU" dirty="0" smtClean="0">
                <a:hlinkClick r:id="rId2" tooltip="27 ноября"/>
              </a:rPr>
              <a:t>27 ноября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47"/>
              </a:rPr>
              <a:t>1947</a:t>
            </a:r>
            <a:r>
              <a:rPr lang="ru-RU" dirty="0" smtClean="0"/>
              <a:t>, </a:t>
            </a:r>
            <a:r>
              <a:rPr lang="ru-RU" dirty="0" smtClean="0">
                <a:hlinkClick r:id="rId4" tooltip="Одесса"/>
              </a:rPr>
              <a:t>Одесса</a:t>
            </a:r>
            <a:r>
              <a:rPr lang="ru-RU" dirty="0" smtClean="0"/>
              <a:t>, </a:t>
            </a:r>
            <a:r>
              <a:rPr lang="ru-RU" dirty="0" smtClean="0">
                <a:hlinkClick r:id="rId5" tooltip="УССР"/>
              </a:rPr>
              <a:t>УССР</a:t>
            </a:r>
            <a:r>
              <a:rPr lang="ru-RU" dirty="0" smtClean="0"/>
              <a:t>) — </a:t>
            </a:r>
            <a:r>
              <a:rPr lang="ru-RU" dirty="0" smtClean="0">
                <a:hlinkClick r:id="rId6" tooltip="Русский язык"/>
              </a:rPr>
              <a:t>русский</a:t>
            </a:r>
            <a:r>
              <a:rPr lang="ru-RU" dirty="0" smtClean="0"/>
              <a:t> </a:t>
            </a:r>
            <a:r>
              <a:rPr lang="ru-RU" u="sng" dirty="0" smtClean="0">
                <a:hlinkClick r:id="rId7" tooltip="Писатель"/>
              </a:rPr>
              <a:t>писатель</a:t>
            </a:r>
            <a:r>
              <a:rPr lang="ru-RU" dirty="0" smtClean="0"/>
              <a:t>, </a:t>
            </a:r>
            <a:r>
              <a:rPr lang="ru-RU" dirty="0" smtClean="0">
                <a:hlinkClick r:id="rId8" tooltip="Сценарист"/>
              </a:rPr>
              <a:t>сценарист</a:t>
            </a:r>
            <a:r>
              <a:rPr lang="ru-RU" dirty="0" smtClean="0"/>
              <a:t>, </a:t>
            </a:r>
            <a:r>
              <a:rPr lang="ru-RU" dirty="0" smtClean="0">
                <a:hlinkClick r:id="rId9" tooltip="Драматург"/>
              </a:rPr>
              <a:t>драматург</a:t>
            </a:r>
            <a:r>
              <a:rPr lang="ru-RU" dirty="0" smtClean="0"/>
              <a:t>, </a:t>
            </a:r>
            <a:r>
              <a:rPr lang="ru-RU" dirty="0" smtClean="0">
                <a:hlinkClick r:id="rId10" tooltip="Заслуженный деятель искусств Российской Федерации"/>
              </a:rPr>
              <a:t>заслуженный деятель искусств Российской Федерации</a:t>
            </a:r>
            <a:r>
              <a:rPr lang="ru-RU" dirty="0" smtClean="0"/>
              <a:t> (2007). Создатель </a:t>
            </a:r>
            <a:r>
              <a:rPr lang="ru-RU" dirty="0" smtClean="0">
                <a:hlinkClick r:id="rId11" tooltip="Жанр"/>
              </a:rPr>
              <a:t>жанра</a:t>
            </a:r>
            <a:r>
              <a:rPr lang="ru-RU" dirty="0" smtClean="0"/>
              <a:t> </a:t>
            </a:r>
            <a:r>
              <a:rPr lang="ru-RU" dirty="0" smtClean="0">
                <a:hlinkClick r:id="rId12" tooltip="Вредные советы"/>
              </a:rPr>
              <a:t>«Вредных советов»</a:t>
            </a:r>
            <a:r>
              <a:rPr lang="ru-RU" dirty="0" smtClean="0"/>
              <a:t> и автор первого русского   </a:t>
            </a:r>
            <a:r>
              <a:rPr lang="ru-RU" dirty="0" err="1" smtClean="0">
                <a:hlinkClick r:id="rId13" tooltip="Гипертекст"/>
              </a:rPr>
              <a:t>гипертекстуального</a:t>
            </a:r>
            <a:r>
              <a:rPr lang="ru-RU" dirty="0" smtClean="0"/>
              <a:t> </a:t>
            </a:r>
            <a:r>
              <a:rPr lang="ru-RU" dirty="0" smtClean="0">
                <a:hlinkClick r:id="rId14" tooltip="Роман"/>
              </a:rPr>
              <a:t>романа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«</a:t>
            </a:r>
            <a:r>
              <a:rPr lang="ru-RU" dirty="0" smtClean="0">
                <a:hlinkClick r:id="rId15" tooltip="Сказка с подробностями"/>
              </a:rPr>
              <a:t>Сказка с подробностями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7-tub-ru.yandex.net/i?id=205100211-64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0"/>
            <a:ext cx="3960440" cy="3068960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10102237-46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3646431" cy="2924944"/>
          </a:xfrm>
          <a:prstGeom prst="rect">
            <a:avLst/>
          </a:prstGeom>
          <a:noFill/>
        </p:spPr>
      </p:pic>
      <p:pic>
        <p:nvPicPr>
          <p:cNvPr id="1030" name="Picture 6" descr="http://d1.endata.cx/data/games/30430/cvut5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068960"/>
            <a:ext cx="4536504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Интересные факты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В </a:t>
            </a:r>
            <a:r>
              <a:rPr lang="ru-RU" dirty="0" smtClean="0">
                <a:hlinkClick r:id="rId2" tooltip="2004 год"/>
              </a:rPr>
              <a:t>2004 году</a:t>
            </a:r>
            <a:r>
              <a:rPr lang="ru-RU" dirty="0" smtClean="0"/>
              <a:t>, по предложению </a:t>
            </a:r>
            <a:r>
              <a:rPr lang="ru-RU" dirty="0" smtClean="0">
                <a:hlinkClick r:id="rId3" tooltip="Администрация Президента России"/>
              </a:rPr>
              <a:t>Администрации</a:t>
            </a:r>
            <a:r>
              <a:rPr lang="ru-RU" dirty="0" smtClean="0"/>
              <a:t> </a:t>
            </a:r>
            <a:r>
              <a:rPr lang="ru-RU" dirty="0" smtClean="0">
                <a:hlinkClick r:id="rId4" tooltip="Путин, Владимир Владимирович"/>
              </a:rPr>
              <a:t>Путина</a:t>
            </a:r>
            <a:r>
              <a:rPr lang="ru-RU" dirty="0" smtClean="0"/>
              <a:t>, разработал сайт «</a:t>
            </a:r>
            <a:r>
              <a:rPr lang="ru-RU" dirty="0" smtClean="0">
                <a:hlinkClick r:id="rId5"/>
              </a:rPr>
              <a:t>Президент России гражданам школьного возраста</a:t>
            </a:r>
            <a:r>
              <a:rPr lang="ru-RU" dirty="0" smtClean="0"/>
              <a:t>».</a:t>
            </a:r>
          </a:p>
          <a:p>
            <a:pPr lvl="0"/>
            <a:r>
              <a:rPr lang="ru-RU" dirty="0" smtClean="0"/>
              <a:t>С </a:t>
            </a:r>
            <a:r>
              <a:rPr lang="ru-RU" dirty="0" smtClean="0">
                <a:hlinkClick r:id="rId6" tooltip="7 сентября"/>
              </a:rPr>
              <a:t>7 сентября</a:t>
            </a:r>
            <a:r>
              <a:rPr lang="ru-RU" dirty="0" smtClean="0"/>
              <a:t> </a:t>
            </a:r>
            <a:r>
              <a:rPr lang="ru-RU" dirty="0" smtClean="0">
                <a:hlinkClick r:id="rId7" tooltip="2008"/>
              </a:rPr>
              <a:t>2008</a:t>
            </a:r>
            <a:r>
              <a:rPr lang="ru-RU" dirty="0" smtClean="0"/>
              <a:t> вместе с певицей </a:t>
            </a:r>
            <a:r>
              <a:rPr lang="ru-RU" dirty="0" err="1" smtClean="0">
                <a:hlinkClick r:id="rId8" tooltip="Ионова, Наталья Ильинична"/>
              </a:rPr>
              <a:t>Глюкoz’ой</a:t>
            </a:r>
            <a:r>
              <a:rPr lang="ru-RU" dirty="0" smtClean="0"/>
              <a:t> ведёт программу «</a:t>
            </a:r>
            <a:r>
              <a:rPr lang="ru-RU" dirty="0" smtClean="0">
                <a:hlinkClick r:id="rId9" tooltip="Детские шалости"/>
              </a:rPr>
              <a:t>Детские шалости</a:t>
            </a:r>
            <a:r>
              <a:rPr lang="ru-RU" dirty="0" smtClean="0"/>
              <a:t>» на </a:t>
            </a:r>
            <a:r>
              <a:rPr lang="ru-RU" dirty="0" smtClean="0">
                <a:hlinkClick r:id="rId10" tooltip="СТС"/>
              </a:rPr>
              <a:t>СТС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изданной в </a:t>
            </a:r>
            <a:r>
              <a:rPr lang="ru-RU" dirty="0" smtClean="0">
                <a:hlinkClick r:id="rId11" tooltip="Канада"/>
              </a:rPr>
              <a:t>Канаде</a:t>
            </a:r>
            <a:r>
              <a:rPr lang="ru-RU" dirty="0" smtClean="0"/>
              <a:t> антологии детской литературы Григорий Остёр со своими «Вредными советами» был самым многотиражным — 12 </a:t>
            </a:r>
            <a:r>
              <a:rPr lang="ru-RU" dirty="0" smtClean="0"/>
              <a:t>млн</a:t>
            </a:r>
            <a:r>
              <a:rPr lang="ru-RU" dirty="0" smtClean="0"/>
              <a:t>.</a:t>
            </a:r>
            <a:r>
              <a:rPr lang="ru-RU" dirty="0" smtClean="0"/>
              <a:t>экземпляров,  </a:t>
            </a:r>
            <a:r>
              <a:rPr lang="ru-RU" dirty="0" smtClean="0"/>
              <a:t>в то время как прочие авторы удостаивались максимум 300—400  тыс.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396875"/>
            <a:ext cx="8532813" cy="612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38125">
              <a:tabLst>
                <a:tab pos="5940425" algn="l"/>
              </a:tabLst>
            </a:pPr>
            <a:r>
              <a:rPr lang="ru-RU" sz="3200" b="1" i="1">
                <a:solidFill>
                  <a:srgbClr val="CC0000"/>
                </a:solidFill>
              </a:rPr>
              <a:t>"Доброе дело"</a:t>
            </a:r>
            <a:r>
              <a:rPr lang="ru-RU" b="1" i="1">
                <a:solidFill>
                  <a:srgbClr val="CC0000"/>
                </a:solidFill>
              </a:rPr>
              <a:t> (1975)</a:t>
            </a:r>
            <a:endParaRPr lang="ru-RU" sz="3200" i="1">
              <a:solidFill>
                <a:srgbClr val="CC0000"/>
              </a:solidFill>
            </a:endParaRPr>
          </a:p>
          <a:p>
            <a:pPr indent="238125">
              <a:tabLst>
                <a:tab pos="5940425" algn="l"/>
              </a:tabLst>
            </a:pPr>
            <a:r>
              <a:rPr lang="ru-RU" sz="3200" i="1">
                <a:solidFill>
                  <a:srgbClr val="0000FF"/>
                </a:solidFill>
              </a:rPr>
              <a:t>"</a:t>
            </a:r>
            <a:r>
              <a:rPr lang="ru-RU" sz="3200" b="1" i="1">
                <a:solidFill>
                  <a:srgbClr val="0000FF"/>
                </a:solidFill>
              </a:rPr>
              <a:t>Человек с хвостом"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(1976)</a:t>
            </a:r>
            <a:endParaRPr lang="ru-RU" b="1">
              <a:solidFill>
                <a:srgbClr val="0000FF"/>
              </a:solidFill>
            </a:endParaRPr>
          </a:p>
          <a:p>
            <a:pPr indent="238125">
              <a:tabLst>
                <a:tab pos="5940425" algn="l"/>
              </a:tabLst>
            </a:pPr>
            <a:r>
              <a:rPr lang="ru-RU" sz="3200" b="1" i="1">
                <a:solidFill>
                  <a:srgbClr val="00CC00"/>
                </a:solidFill>
              </a:rPr>
              <a:t>"Все волки боятся"</a:t>
            </a:r>
            <a:r>
              <a:rPr lang="ru-RU" sz="2400" b="1" i="1">
                <a:solidFill>
                  <a:srgbClr val="00CC00"/>
                </a:solidFill>
              </a:rPr>
              <a:t> </a:t>
            </a:r>
            <a:r>
              <a:rPr lang="ru-RU" b="1" i="1">
                <a:solidFill>
                  <a:srgbClr val="00CC00"/>
                </a:solidFill>
              </a:rPr>
              <a:t>(1979)</a:t>
            </a:r>
          </a:p>
          <a:p>
            <a:pPr indent="238125">
              <a:tabLst>
                <a:tab pos="5940425" algn="l"/>
              </a:tabLst>
            </a:pPr>
            <a:r>
              <a:rPr lang="ru-RU" sz="2400" b="1" i="1"/>
              <a:t> </a:t>
            </a:r>
            <a:r>
              <a:rPr lang="ru-RU" sz="3200" b="1" i="1">
                <a:solidFill>
                  <a:srgbClr val="FF0000"/>
                </a:solidFill>
              </a:rPr>
              <a:t>"Тридцать восемь попугаев»</a:t>
            </a:r>
          </a:p>
          <a:p>
            <a:pPr indent="238125">
              <a:tabLst>
                <a:tab pos="5940425" algn="l"/>
              </a:tabLst>
            </a:pPr>
            <a:r>
              <a:rPr lang="ru-RU" sz="2400" b="1" i="1">
                <a:solidFill>
                  <a:srgbClr val="FF0000"/>
                </a:solidFill>
              </a:rPr>
              <a:t> </a:t>
            </a:r>
            <a:r>
              <a:rPr lang="ru-RU" sz="3200" b="1" i="1">
                <a:solidFill>
                  <a:srgbClr val="CC0000"/>
                </a:solidFill>
              </a:rPr>
              <a:t>"Котенок по имени Гав"</a:t>
            </a:r>
            <a:r>
              <a:rPr lang="ru-RU" sz="2400" b="1" i="1">
                <a:solidFill>
                  <a:srgbClr val="CC0000"/>
                </a:solidFill>
              </a:rPr>
              <a:t> </a:t>
            </a:r>
            <a:r>
              <a:rPr lang="ru-RU" b="1" i="1">
                <a:solidFill>
                  <a:srgbClr val="CC0000"/>
                </a:solidFill>
              </a:rPr>
              <a:t>(1979)</a:t>
            </a:r>
          </a:p>
          <a:p>
            <a:pPr indent="238125">
              <a:tabLst>
                <a:tab pos="5940425" algn="l"/>
              </a:tabLst>
            </a:pPr>
            <a:r>
              <a:rPr lang="ru-RU" sz="3200" b="1" i="1">
                <a:solidFill>
                  <a:srgbClr val="0000FF"/>
                </a:solidFill>
              </a:rPr>
              <a:t>"Привет мартышке"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(1983)</a:t>
            </a:r>
          </a:p>
          <a:p>
            <a:pPr indent="238125">
              <a:tabLst>
                <a:tab pos="5940425" algn="l"/>
              </a:tabLst>
            </a:pPr>
            <a:r>
              <a:rPr lang="ru-RU" sz="3200" b="1" i="1">
                <a:solidFill>
                  <a:srgbClr val="00CC00"/>
                </a:solidFill>
              </a:rPr>
              <a:t>"Секретный фонд"</a:t>
            </a:r>
            <a:r>
              <a:rPr lang="ru-RU" sz="2400" b="1" i="1">
                <a:solidFill>
                  <a:srgbClr val="00CC00"/>
                </a:solidFill>
              </a:rPr>
              <a:t> </a:t>
            </a:r>
            <a:r>
              <a:rPr lang="ru-RU" b="1" i="1">
                <a:solidFill>
                  <a:srgbClr val="00CC00"/>
                </a:solidFill>
              </a:rPr>
              <a:t>(1986)</a:t>
            </a:r>
          </a:p>
          <a:p>
            <a:pPr indent="238125">
              <a:tabLst>
                <a:tab pos="5940425" algn="l"/>
              </a:tabLst>
            </a:pPr>
            <a:r>
              <a:rPr lang="ru-RU" sz="2400" b="1" i="1"/>
              <a:t> </a:t>
            </a:r>
            <a:r>
              <a:rPr lang="ru-RU" sz="3200" b="1" i="1">
                <a:solidFill>
                  <a:srgbClr val="FF0000"/>
                </a:solidFill>
              </a:rPr>
              <a:t>"Бабушка удава» </a:t>
            </a:r>
          </a:p>
          <a:p>
            <a:pPr indent="238125">
              <a:tabLst>
                <a:tab pos="5940425" algn="l"/>
              </a:tabLst>
            </a:pPr>
            <a:r>
              <a:rPr lang="ru-RU" b="1" i="1">
                <a:solidFill>
                  <a:srgbClr val="CC0000"/>
                </a:solidFill>
              </a:rPr>
              <a:t>"</a:t>
            </a:r>
            <a:r>
              <a:rPr lang="ru-RU" sz="3200" b="1" i="1">
                <a:solidFill>
                  <a:srgbClr val="CC0000"/>
                </a:solidFill>
              </a:rPr>
              <a:t>Гадание по рукам, ногам, ушам, спине и шее"</a:t>
            </a:r>
            <a:endParaRPr lang="ru-RU" sz="3200" b="1">
              <a:solidFill>
                <a:srgbClr val="CC0000"/>
              </a:solidFill>
            </a:endParaRPr>
          </a:p>
          <a:p>
            <a:pPr indent="238125">
              <a:tabLst>
                <a:tab pos="5940425" algn="l"/>
              </a:tabLst>
            </a:pPr>
            <a:r>
              <a:rPr lang="ru-RU" sz="3200" b="1" i="1"/>
              <a:t> </a:t>
            </a:r>
            <a:r>
              <a:rPr lang="ru-RU" sz="3200" b="1" i="1">
                <a:solidFill>
                  <a:srgbClr val="0000FF"/>
                </a:solidFill>
              </a:rPr>
              <a:t>"Детские суеверия</a:t>
            </a:r>
            <a:r>
              <a:rPr lang="ru-RU" b="1" i="1">
                <a:solidFill>
                  <a:srgbClr val="0000FF"/>
                </a:solidFill>
              </a:rPr>
              <a:t>"</a:t>
            </a:r>
            <a:endParaRPr lang="ru-RU" sz="3200" b="1" i="1">
              <a:solidFill>
                <a:srgbClr val="0000FF"/>
              </a:solidFill>
            </a:endParaRPr>
          </a:p>
          <a:p>
            <a:pPr indent="238125">
              <a:tabLst>
                <a:tab pos="5940425" algn="l"/>
              </a:tabLst>
            </a:pPr>
            <a:r>
              <a:rPr lang="ru-RU" sz="4400" b="1" i="1">
                <a:solidFill>
                  <a:srgbClr val="FFFF00"/>
                </a:solidFill>
              </a:rPr>
              <a:t>"</a:t>
            </a:r>
            <a:r>
              <a:rPr lang="ru-RU" sz="4400" b="1" i="1">
                <a:solidFill>
                  <a:srgbClr val="0000FF"/>
                </a:solidFill>
              </a:rPr>
              <a:t>В</a:t>
            </a:r>
            <a:r>
              <a:rPr lang="ru-RU" sz="4400" b="1" i="1">
                <a:solidFill>
                  <a:srgbClr val="FF0000"/>
                </a:solidFill>
              </a:rPr>
              <a:t>р</a:t>
            </a:r>
            <a:r>
              <a:rPr lang="ru-RU" sz="4400" b="1" i="1">
                <a:solidFill>
                  <a:srgbClr val="00CC00"/>
                </a:solidFill>
              </a:rPr>
              <a:t>е</a:t>
            </a:r>
            <a:r>
              <a:rPr lang="ru-RU" sz="4400" b="1" i="1">
                <a:solidFill>
                  <a:srgbClr val="CC0000"/>
                </a:solidFill>
              </a:rPr>
              <a:t>д</a:t>
            </a:r>
            <a:r>
              <a:rPr lang="ru-RU" sz="4400" b="1" i="1">
                <a:solidFill>
                  <a:srgbClr val="0000FF"/>
                </a:solidFill>
              </a:rPr>
              <a:t>н</a:t>
            </a:r>
            <a:r>
              <a:rPr lang="ru-RU" sz="4400" b="1" i="1">
                <a:solidFill>
                  <a:srgbClr val="FF0000"/>
                </a:solidFill>
              </a:rPr>
              <a:t>ы</a:t>
            </a:r>
            <a:r>
              <a:rPr lang="ru-RU" sz="4400" b="1" i="1">
                <a:solidFill>
                  <a:srgbClr val="00CC00"/>
                </a:solidFill>
              </a:rPr>
              <a:t>е </a:t>
            </a:r>
            <a:r>
              <a:rPr lang="ru-RU" sz="4400" b="1" i="1">
                <a:solidFill>
                  <a:srgbClr val="CC0000"/>
                </a:solidFill>
              </a:rPr>
              <a:t>с</a:t>
            </a:r>
            <a:r>
              <a:rPr lang="ru-RU" sz="4400" b="1" i="1">
                <a:solidFill>
                  <a:srgbClr val="0000FF"/>
                </a:solidFill>
              </a:rPr>
              <a:t>о</a:t>
            </a:r>
            <a:r>
              <a:rPr lang="ru-RU" sz="4400" b="1" i="1">
                <a:solidFill>
                  <a:srgbClr val="FF0000"/>
                </a:solidFill>
              </a:rPr>
              <a:t>в</a:t>
            </a:r>
            <a:r>
              <a:rPr lang="ru-RU" sz="4400" b="1" i="1">
                <a:solidFill>
                  <a:srgbClr val="00CC00"/>
                </a:solidFill>
              </a:rPr>
              <a:t>е</a:t>
            </a:r>
            <a:r>
              <a:rPr lang="ru-RU" sz="4400" b="1" i="1">
                <a:solidFill>
                  <a:srgbClr val="CC0000"/>
                </a:solidFill>
              </a:rPr>
              <a:t>т</a:t>
            </a:r>
            <a:r>
              <a:rPr lang="ru-RU" sz="4400" b="1" i="1">
                <a:solidFill>
                  <a:srgbClr val="0000FF"/>
                </a:solidFill>
              </a:rPr>
              <a:t>ы</a:t>
            </a:r>
            <a:r>
              <a:rPr lang="ru-RU" sz="4400" b="1" i="1">
                <a:solidFill>
                  <a:srgbClr val="FFFF00"/>
                </a:solidFill>
              </a:rPr>
              <a:t>"</a:t>
            </a:r>
            <a:r>
              <a:rPr lang="ru-RU" sz="3600" b="1" i="1"/>
              <a:t> </a:t>
            </a:r>
            <a:r>
              <a:rPr lang="ru-RU" b="1" i="1">
                <a:solidFill>
                  <a:srgbClr val="FF0000"/>
                </a:solidFill>
              </a:rPr>
              <a:t>(1996)</a:t>
            </a:r>
          </a:p>
        </p:txBody>
      </p:sp>
      <p:pic>
        <p:nvPicPr>
          <p:cNvPr id="8195" name="Picture 6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620713"/>
            <a:ext cx="26479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31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3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3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27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19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7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67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19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910"/>
                            </p:stCondLst>
                            <p:childTnLst>
                              <p:par>
                                <p:cTn id="6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910"/>
                            </p:stCondLst>
                            <p:childTnLst>
                              <p:par>
                                <p:cTn id="73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0" name="Picture 6" descr="film_4120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789363"/>
            <a:ext cx="35147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1" name="Picture 7" descr="cartoon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60350"/>
            <a:ext cx="4033838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2" name="Picture 8" descr="cartoon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88913"/>
            <a:ext cx="40322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3" name="Picture 9" descr="film_2774_0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363" y="3429000"/>
            <a:ext cx="381635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4" descr="38Q20POPUGAE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341438"/>
            <a:ext cx="21748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5" name="Picture 7" descr="DSCN2292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557338"/>
            <a:ext cx="23828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4" descr="29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284538"/>
            <a:ext cx="324326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3" name="Picture 5" descr="3275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33375"/>
            <a:ext cx="2789238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4" name="Picture 6" descr="d1cab144f232a1ffc9960f69363d331c_f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163" y="836613"/>
            <a:ext cx="3576637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90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9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90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89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Один из разработчиков сайта президента России Владимира Путина</a:t>
            </a:r>
            <a:endParaRPr lang="ru-RU" dirty="0"/>
          </a:p>
        </p:txBody>
      </p:sp>
      <p:pic>
        <p:nvPicPr>
          <p:cNvPr id="19458" name="Picture 2" descr="Выбери версию сайта"/>
          <p:cNvPicPr>
            <a:picLocks noChangeAspect="1" noChangeArrowheads="1"/>
          </p:cNvPicPr>
          <p:nvPr/>
        </p:nvPicPr>
        <p:blipFill>
          <a:blip r:embed="rId2" cstate="print"/>
          <a:srcRect l="28537" r="27906" b="17671"/>
          <a:stretch>
            <a:fillRect/>
          </a:stretch>
        </p:blipFill>
        <p:spPr bwMode="auto">
          <a:xfrm>
            <a:off x="827584" y="2348880"/>
            <a:ext cx="20882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9/9b/Grigory_Oster3.jpg/250px-Grigory_Oster3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916832"/>
            <a:ext cx="468052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Фильмы </a:t>
            </a:r>
            <a:r>
              <a:rPr lang="ru-RU" dirty="0" err="1" smtClean="0"/>
              <a:t>Остера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</a:t>
            </a:r>
            <a:r>
              <a:rPr lang="ru-RU" dirty="0" smtClean="0">
                <a:hlinkClick r:id="rId2" tooltip="До первой крови"/>
              </a:rPr>
              <a:t>До первой крови</a:t>
            </a:r>
            <a:r>
              <a:rPr lang="ru-RU" dirty="0" smtClean="0"/>
              <a:t>» (</a:t>
            </a:r>
            <a:r>
              <a:rPr lang="ru-RU" dirty="0" smtClean="0">
                <a:hlinkClick r:id="rId3" tooltip="1990"/>
              </a:rPr>
              <a:t>1990</a:t>
            </a:r>
            <a:r>
              <a:rPr lang="ru-RU" dirty="0" smtClean="0"/>
              <a:t>) — фильм о военно-патриотической игре пионеров «</a:t>
            </a:r>
            <a:r>
              <a:rPr lang="ru-RU" dirty="0" smtClean="0">
                <a:hlinkClick r:id="rId4" tooltip="Зарница (игра)"/>
              </a:rPr>
              <a:t>Зарница</a:t>
            </a:r>
            <a:r>
              <a:rPr lang="ru-RU" dirty="0" smtClean="0"/>
              <a:t>».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Театральные постановки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Спектакль «Вредные советы» в московском театре «Школа современной пьесы».</a:t>
            </a:r>
          </a:p>
          <a:p>
            <a:pPr lvl="0"/>
            <a:r>
              <a:rPr lang="ru-RU" dirty="0" smtClean="0"/>
              <a:t>Спектакль «Вредные советы» в </a:t>
            </a:r>
            <a:r>
              <a:rPr lang="ru-RU" dirty="0" err="1" smtClean="0"/>
              <a:t>театр-студии</a:t>
            </a:r>
            <a:r>
              <a:rPr lang="ru-RU" dirty="0" smtClean="0"/>
              <a:t> «Образ»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р</a:t>
            </a:r>
            <a:r>
              <a:rPr lang="ru-RU" dirty="0" smtClean="0"/>
              <a:t> </a:t>
            </a:r>
            <a:r>
              <a:rPr lang="ru-RU" dirty="0" smtClean="0">
                <a:hlinkClick r:id="rId2" tooltip="Шохин, Владимир Яковлевич"/>
              </a:rPr>
              <a:t>Владимира Шохина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Музыкальный спектакль «Клочки по закоулочкам» в </a:t>
            </a:r>
            <a:r>
              <a:rPr lang="ru-RU" dirty="0" smtClean="0">
                <a:hlinkClick r:id="rId3" tooltip="Московский новый драматический театр"/>
              </a:rPr>
              <a:t>Новом Драматическом Театре</a:t>
            </a:r>
            <a:r>
              <a:rPr lang="ru-RU" dirty="0" smtClean="0"/>
              <a:t>, в </a:t>
            </a:r>
            <a:r>
              <a:rPr lang="ru-RU" dirty="0" smtClean="0">
                <a:hlinkClick r:id="rId4" tooltip="Каменск-Уральский театр драмы"/>
              </a:rPr>
              <a:t>Каменск-Уральском театре "Драма Номер Три"</a:t>
            </a:r>
            <a:r>
              <a:rPr lang="ru-RU" dirty="0" smtClean="0"/>
              <a:t> в постановке </a:t>
            </a:r>
            <a:r>
              <a:rPr lang="ru-RU" dirty="0" smtClean="0">
                <a:hlinkClick r:id="rId5" tooltip="Матис, Людмила Степановна"/>
              </a:rPr>
              <a:t>Людмилы </a:t>
            </a:r>
            <a:r>
              <a:rPr lang="ru-RU" dirty="0" err="1" smtClean="0">
                <a:hlinkClick r:id="rId5" tooltip="Матис, Людмила Степановна"/>
              </a:rPr>
              <a:t>Матис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Спектакль «Привет Мартышке!» в </a:t>
            </a:r>
            <a:r>
              <a:rPr lang="ru-RU" dirty="0" smtClean="0">
                <a:hlinkClick r:id="rId4" tooltip="Каменск-Уральский театр драмы"/>
              </a:rPr>
              <a:t>Каменск-Уральском театре "Драма Номер Три"</a:t>
            </a:r>
            <a:r>
              <a:rPr lang="ru-RU" dirty="0" smtClean="0"/>
              <a:t> в постановке </a:t>
            </a:r>
            <a:r>
              <a:rPr lang="ru-RU" dirty="0" smtClean="0">
                <a:hlinkClick r:id="rId6" tooltip="Симанова, Ирина Ивановна (страница отсутствует)"/>
              </a:rPr>
              <a:t>Ирины </a:t>
            </a:r>
            <a:r>
              <a:rPr lang="ru-RU" dirty="0" err="1" smtClean="0">
                <a:hlinkClick r:id="rId6" tooltip="Симанова, Ирина Ивановна (страница отсутствует)"/>
              </a:rPr>
              <a:t>Симановой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Изобретательство: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Г. Б. </a:t>
            </a:r>
            <a:r>
              <a:rPr lang="ru-RU" dirty="0" err="1" smtClean="0"/>
              <a:t>Остером</a:t>
            </a:r>
            <a:r>
              <a:rPr lang="ru-RU" dirty="0" smtClean="0"/>
              <a:t> придуманы новые науки, например «</a:t>
            </a:r>
            <a:r>
              <a:rPr lang="ru-RU" dirty="0" err="1" smtClean="0"/>
              <a:t>Ничеговедение</a:t>
            </a:r>
            <a:r>
              <a:rPr lang="ru-RU" dirty="0" smtClean="0"/>
              <a:t>», «</a:t>
            </a:r>
            <a:r>
              <a:rPr lang="ru-RU" dirty="0" err="1" smtClean="0"/>
              <a:t>Конфетоедение</a:t>
            </a:r>
            <a:r>
              <a:rPr lang="ru-RU" dirty="0" smtClean="0"/>
              <a:t>», «</a:t>
            </a:r>
            <a:r>
              <a:rPr lang="ru-RU" dirty="0" err="1" smtClean="0"/>
              <a:t>Вритература</a:t>
            </a:r>
            <a:r>
              <a:rPr lang="ru-RU" dirty="0" smtClean="0"/>
              <a:t>», «</a:t>
            </a:r>
            <a:r>
              <a:rPr lang="ru-RU" dirty="0" err="1" smtClean="0"/>
              <a:t>Квартироведение</a:t>
            </a:r>
            <a:r>
              <a:rPr lang="ru-RU" dirty="0" smtClean="0"/>
              <a:t>» и другие. Учебники по этим полезным предметам уже изданы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открыл «Школу </a:t>
            </a:r>
            <a:r>
              <a:rPr lang="ru-RU" dirty="0" smtClean="0"/>
              <a:t>ужасов</a:t>
            </a:r>
            <a:r>
              <a:rPr lang="ru-RU" dirty="0" smtClean="0"/>
              <a:t>», пособие  «</a:t>
            </a:r>
            <a:r>
              <a:rPr lang="ru-RU" dirty="0" err="1" smtClean="0"/>
              <a:t>Визгультура</a:t>
            </a:r>
            <a:r>
              <a:rPr lang="ru-RU" dirty="0" smtClean="0"/>
              <a:t> или Семейная качалка</a:t>
            </a:r>
            <a:r>
              <a:rPr lang="ru-RU" dirty="0" smtClean="0"/>
              <a:t>», </a:t>
            </a:r>
            <a:r>
              <a:rPr lang="ru-RU" dirty="0" smtClean="0"/>
              <a:t>задачи для родителей </a:t>
            </a:r>
            <a:r>
              <a:rPr lang="ru-RU" dirty="0" smtClean="0"/>
              <a:t>«</a:t>
            </a:r>
            <a:r>
              <a:rPr lang="ru-RU" dirty="0" smtClean="0"/>
              <a:t>Противные задачи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книги по гаданию </a:t>
            </a:r>
            <a:r>
              <a:rPr lang="ru-RU" dirty="0" smtClean="0"/>
              <a:t>«</a:t>
            </a:r>
            <a:r>
              <a:rPr lang="ru-RU" dirty="0" smtClean="0"/>
              <a:t>Гадание по рукам, ногам, ушам, спине и шее</a:t>
            </a:r>
            <a:r>
              <a:rPr lang="ru-RU" dirty="0" smtClean="0"/>
              <a:t>», </a:t>
            </a:r>
            <a:r>
              <a:rPr lang="ru-RU" dirty="0" smtClean="0"/>
              <a:t>книги о приметах и суевериях, анкеты, энциклопедические статьи и рассказы без концовок (читатели могут их сами придумать).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Григорий Бенционович Остер-</a:t>
            </a:r>
            <a:br>
              <a:rPr lang="ru-RU" dirty="0" smtClean="0"/>
            </a:br>
            <a:r>
              <a:rPr lang="ru-RU" dirty="0" smtClean="0"/>
              <a:t>писатель 21 века</a:t>
            </a:r>
            <a:endParaRPr lang="ru-RU" dirty="0"/>
          </a:p>
        </p:txBody>
      </p:sp>
      <p:pic>
        <p:nvPicPr>
          <p:cNvPr id="6" name="Содержимое 3" descr="398px-Grigory_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3007234" cy="45259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813314">
            <a:off x="5292080" y="2276872"/>
            <a:ext cx="2592288" cy="3046988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65 лет 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661248"/>
            <a:ext cx="30155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27.11.1947</a:t>
            </a:r>
            <a:endParaRPr lang="ru-RU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600" u="sng" smtClean="0">
                <a:solidFill>
                  <a:srgbClr val="0000FF"/>
                </a:solidFill>
                <a:latin typeface="Comic Sans MS" pitchFamily="66" charset="0"/>
              </a:rPr>
              <a:t>Р</a:t>
            </a:r>
            <a:r>
              <a:rPr lang="ru-RU" sz="6600" u="sng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6600" u="sng" smtClean="0">
                <a:solidFill>
                  <a:srgbClr val="00CC00"/>
                </a:solidFill>
                <a:latin typeface="Comic Sans MS" pitchFamily="66" charset="0"/>
              </a:rPr>
              <a:t>с</a:t>
            </a:r>
            <a:r>
              <a:rPr lang="ru-RU" sz="6600" u="sng" smtClean="0">
                <a:solidFill>
                  <a:srgbClr val="0000FF"/>
                </a:solidFill>
                <a:latin typeface="Comic Sans MS" pitchFamily="66" charset="0"/>
              </a:rPr>
              <a:t>п</a:t>
            </a:r>
            <a:r>
              <a:rPr lang="ru-RU" sz="6600" u="sng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6600" u="sng" smtClean="0">
                <a:solidFill>
                  <a:srgbClr val="00CC00"/>
                </a:solidFill>
                <a:latin typeface="Comic Sans MS" pitchFamily="66" charset="0"/>
              </a:rPr>
              <a:t>с</a:t>
            </a:r>
            <a:r>
              <a:rPr lang="ru-RU" sz="6600" u="sng" smtClean="0">
                <a:solidFill>
                  <a:srgbClr val="0000FF"/>
                </a:solidFill>
                <a:latin typeface="Comic Sans MS" pitchFamily="66" charset="0"/>
              </a:rPr>
              <a:t>а</a:t>
            </a:r>
            <a:r>
              <a:rPr lang="ru-RU" sz="6600" u="sng" smtClean="0">
                <a:solidFill>
                  <a:srgbClr val="FF0000"/>
                </a:solidFill>
                <a:latin typeface="Comic Sans MS" pitchFamily="66" charset="0"/>
              </a:rPr>
              <a:t>н</a:t>
            </a:r>
            <a:r>
              <a:rPr lang="ru-RU" sz="6600" u="sng" smtClean="0">
                <a:solidFill>
                  <a:srgbClr val="00CC00"/>
                </a:solidFill>
                <a:latin typeface="Comic Sans MS" pitchFamily="66" charset="0"/>
              </a:rPr>
              <a:t>и</a:t>
            </a:r>
            <a:r>
              <a:rPr lang="ru-RU" sz="6600" u="sng" smtClean="0">
                <a:solidFill>
                  <a:srgbClr val="0000FF"/>
                </a:solidFill>
                <a:latin typeface="Comic Sans MS" pitchFamily="66" charset="0"/>
              </a:rPr>
              <a:t>е </a:t>
            </a:r>
            <a:r>
              <a:rPr lang="ru-RU" sz="6600" u="sng" smtClean="0">
                <a:solidFill>
                  <a:srgbClr val="FF0000"/>
                </a:solidFill>
                <a:latin typeface="Comic Sans MS" pitchFamily="66" charset="0"/>
              </a:rPr>
              <a:t>у</a:t>
            </a:r>
            <a:r>
              <a:rPr lang="ru-RU" sz="6600" u="sng" smtClean="0">
                <a:solidFill>
                  <a:srgbClr val="00CC00"/>
                </a:solidFill>
                <a:latin typeface="Comic Sans MS" pitchFamily="66" charset="0"/>
              </a:rPr>
              <a:t>р</a:t>
            </a:r>
            <a:r>
              <a:rPr lang="ru-RU" sz="6600" u="sng" smtClean="0">
                <a:solidFill>
                  <a:srgbClr val="0000FF"/>
                </a:solidFill>
                <a:latin typeface="Comic Sans MS" pitchFamily="66" charset="0"/>
              </a:rPr>
              <a:t>о</a:t>
            </a:r>
            <a:r>
              <a:rPr lang="ru-RU" sz="6600" u="sng" smtClean="0">
                <a:solidFill>
                  <a:srgbClr val="FF0000"/>
                </a:solidFill>
                <a:latin typeface="Comic Sans MS" pitchFamily="66" charset="0"/>
              </a:rPr>
              <a:t>к</a:t>
            </a:r>
            <a:r>
              <a:rPr lang="ru-RU" sz="6600" u="sng" smtClean="0">
                <a:solidFill>
                  <a:srgbClr val="00CC00"/>
                </a:solidFill>
                <a:latin typeface="Comic Sans MS" pitchFamily="66" charset="0"/>
              </a:rPr>
              <a:t>о</a:t>
            </a:r>
            <a:r>
              <a:rPr lang="ru-RU" sz="6600" u="sng" smtClean="0">
                <a:solidFill>
                  <a:srgbClr val="0000FF"/>
                </a:solidFill>
                <a:latin typeface="Comic Sans MS" pitchFamily="66" charset="0"/>
              </a:rPr>
              <a:t>в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rgbClr val="FF0000"/>
                </a:solidFill>
                <a:latin typeface="Comic Sans MS" pitchFamily="66" charset="0"/>
              </a:rPr>
              <a:t>1. Папамамалогия</a:t>
            </a:r>
          </a:p>
          <a:p>
            <a:pPr eaLnBrk="1" hangingPunct="1"/>
            <a:r>
              <a:rPr lang="ru-RU" sz="5400" smtClean="0">
                <a:solidFill>
                  <a:srgbClr val="0000FF"/>
                </a:solidFill>
                <a:latin typeface="Comic Sans MS" pitchFamily="66" charset="0"/>
              </a:rPr>
              <a:t>2. Дурематика</a:t>
            </a:r>
          </a:p>
          <a:p>
            <a:pPr eaLnBrk="1" hangingPunct="1"/>
            <a:r>
              <a:rPr lang="ru-RU" sz="5400" smtClean="0">
                <a:solidFill>
                  <a:srgbClr val="00CC00"/>
                </a:solidFill>
                <a:latin typeface="Comic Sans MS" pitchFamily="66" charset="0"/>
              </a:rPr>
              <a:t>3. Людоедение</a:t>
            </a:r>
          </a:p>
          <a:p>
            <a:pPr eaLnBrk="1" hangingPunct="1"/>
            <a:r>
              <a:rPr lang="ru-RU" sz="5400" smtClean="0">
                <a:solidFill>
                  <a:srgbClr val="FF9900"/>
                </a:solidFill>
                <a:latin typeface="Comic Sans MS" pitchFamily="66" charset="0"/>
              </a:rPr>
              <a:t>4. Конфетоедение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Лауреат </a:t>
            </a:r>
            <a:r>
              <a:rPr lang="ru-RU" sz="4000" b="1" dirty="0" err="1" smtClean="0">
                <a:solidFill>
                  <a:schemeClr val="tx2"/>
                </a:solidFill>
              </a:rPr>
              <a:t>Гос</a:t>
            </a:r>
            <a:r>
              <a:rPr lang="ru-RU" sz="4000" b="1" dirty="0" smtClean="0">
                <a:solidFill>
                  <a:schemeClr val="tx2"/>
                </a:solidFill>
              </a:rPr>
              <a:t>. премии РФ (2002).</a:t>
            </a:r>
            <a:endParaRPr lang="ru-RU" sz="4000" b="1" dirty="0" smtClean="0">
              <a:solidFill>
                <a:schemeClr val="tx2"/>
              </a:solidFill>
              <a:hlinkClick r:id="rId2"/>
            </a:endParaRPr>
          </a:p>
          <a:p>
            <a:r>
              <a:rPr lang="ru-RU" sz="4000" b="1" dirty="0" smtClean="0">
                <a:solidFill>
                  <a:schemeClr val="tx2"/>
                </a:solidFill>
                <a:hlinkClick r:id="rId2"/>
              </a:rPr>
              <a:t>Награждён указом Президента России № 1327 от 3 октября 2007 года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его творчества: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«Я всегда занимался детьми [...] давал вредные советы, когда им морочила голову советская власть. Пытался объяснить, что если в одной точке планеты собирается большое количество послушных детей, то они вырастают в большое количество послушных взрослых»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Его исключительность: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Феномен </a:t>
            </a:r>
            <a:r>
              <a:rPr lang="ru-RU" dirty="0" err="1" smtClean="0"/>
              <a:t>Остера</a:t>
            </a:r>
            <a:r>
              <a:rPr lang="ru-RU" dirty="0" smtClean="0"/>
              <a:t> в современной российской культуре и детской литературе не имеет себе равных. За исключением Успенского, его статус трудно сравнить со статусом какого-либо другого современного детского писателя. Его «Вредные советы» распродаются фантастическими тиражами, его мультфильмы стали классикой при жизни автора, его авторитет в теле- и радиопрограммах по воспитанию детей и детскому чтению непоколебим.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Популярность: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Многочисленные «вредные советы» стали заметным явлением современной российской культуры. Так же как и </a:t>
            </a:r>
            <a:r>
              <a:rPr lang="ru-RU" dirty="0" err="1" smtClean="0"/>
              <a:t>остеровские</a:t>
            </a:r>
            <a:r>
              <a:rPr lang="ru-RU" dirty="0" smtClean="0"/>
              <a:t> приколы, их можно купить практически везде: в аэропорту, на вокзале, в киоске. Если вы спросите совета о том, какую развлекательную книжку купить для ребенка, вам, скорее всего, посоветуют что-нибудь из </a:t>
            </a:r>
            <a:r>
              <a:rPr lang="ru-RU" dirty="0" err="1" smtClean="0"/>
              <a:t>остеровских</a:t>
            </a:r>
            <a:r>
              <a:rPr lang="ru-RU" dirty="0" smtClean="0"/>
              <a:t> приколов.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260648"/>
          <a:ext cx="7704856" cy="1653596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1419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Какая книжка Григория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Остера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Вам нравится больше остальных?</a:t>
                      </a:r>
                      <a:br>
                        <a:rPr lang="ru-RU" sz="2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215 общее количество голосов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75"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844824"/>
          <a:ext cx="7560840" cy="4612809"/>
        </p:xfrm>
        <a:graphic>
          <a:graphicData uri="http://schemas.openxmlformats.org/drawingml/2006/table">
            <a:tbl>
              <a:tblPr/>
              <a:tblGrid>
                <a:gridCol w="351186"/>
                <a:gridCol w="3336273"/>
                <a:gridCol w="991743"/>
                <a:gridCol w="2881638"/>
              </a:tblGrid>
              <a:tr h="57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Петька-микроб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7.9 %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17 общее количество голосов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7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Сказка с подробностями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8.8 %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 общее количество голосов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</a:tr>
              <a:tr h="57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Легенды и мифы Лаврового переулка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13.5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22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общее количество голосов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726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Вредные советы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68.8 %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148 общее количество голосов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</a:tr>
              <a:tr h="57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Мне не нравится ни одна книжка</a:t>
                      </a:r>
                      <a:endParaRPr lang="ru-RU" sz="3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1.8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%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общее количество голосов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20576" name="Picture 9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75" name="Picture 9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74" name="Picture 9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73" name="Picture 9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72" name="Picture 9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71" name="Picture 9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70" name="Picture 9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9" name="Picture 8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8" name="Picture 8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7" name="Picture 8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6" name="Picture 8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5" name="Picture 8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4" name="Picture 8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3" name="Picture 8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2" name="Picture 8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1" name="Picture 8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60" name="Picture 8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9" name="Picture 7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8" name="Picture 7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7" name="Picture 7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6" name="Picture 7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5" name="Picture 7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4" name="Picture 7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3" name="Picture 7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2" name="Picture 7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1" name="Picture 7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50" name="Picture 7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9" name="Picture 6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8" name="Picture 6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7" name="Picture 6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6" name="Picture 6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5" name="Picture 6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4" name="Picture 6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3" name="Picture 6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2" name="Picture 6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1" name="Picture 6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40" name="Picture 6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9" name="Picture 5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8" name="Picture 5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7" name="Picture 5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6" name="Picture 5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5" name="Picture 5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4" name="Picture 5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3" name="Picture 5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2" name="Picture 5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1" name="Picture 5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30" name="Picture 5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9" name="Picture 4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8" name="Picture 4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7" name="Picture 4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6" name="Picture 4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5" name="Picture 4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4" name="Picture 4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3" name="Picture 4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2" name="Picture 4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1" name="Picture 4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20" name="Picture 4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9" name="Picture 3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8" name="Picture 3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7" name="Picture 3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6" name="Picture 3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5" name="Picture 3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4" name="Picture 3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3" name="Picture 3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2" name="Picture 3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1" name="Picture 3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10" name="Picture 3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9" name="Picture 2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8" name="Picture 2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7" name="Picture 2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6" name="Picture 2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5" name="Picture 2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4" name="Picture 2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3" name="Picture 2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2" name="Picture 2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1" name="Picture 2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500" name="Picture 2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9" name="Picture 1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8" name="Picture 1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7" name="Picture 1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6" name="Picture 1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5" name="Picture 1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4" name="Picture 1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3" name="Picture 1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2" name="Picture 1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1" name="Picture 1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90" name="Picture 10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9" name="Picture 9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8" name="Picture 8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7" name="Picture 7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6" name="Picture 6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5" name="Picture 5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4" name="Picture 4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3" name="Picture 3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2" name="Picture 2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  <p:pic>
        <p:nvPicPr>
          <p:cNvPr id="20481" name="Picture 1" descr="http://www.oster-detyam.ru/bar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19050" cy="23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1. Григорий Бенционович Остер (р. 1947) // Я познаю мир: Дет. энциклопедия: Литература. – М.: АСТ, 1997. – С.298-301.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Елин</a:t>
            </a:r>
            <a:r>
              <a:rPr lang="ru-RU" sz="1600" dirty="0" smtClean="0"/>
              <a:t> Г. Григорий Остер: «Откуда берется любовь» / Г. </a:t>
            </a:r>
            <a:r>
              <a:rPr lang="ru-RU" sz="1600" dirty="0" err="1" smtClean="0"/>
              <a:t>Елин</a:t>
            </a:r>
            <a:r>
              <a:rPr lang="ru-RU" sz="1600" dirty="0" smtClean="0"/>
              <a:t> // Московские новости. – 1994. - № 65. – С.5.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Качук</a:t>
            </a:r>
            <a:r>
              <a:rPr lang="ru-RU" sz="1600" dirty="0" smtClean="0"/>
              <a:t> Г. Папа мягкий. Он простит… / Г. </a:t>
            </a:r>
            <a:r>
              <a:rPr lang="ru-RU" sz="1600" dirty="0" err="1" smtClean="0"/>
              <a:t>Качук</a:t>
            </a:r>
            <a:r>
              <a:rPr lang="ru-RU" sz="1600" dirty="0" smtClean="0"/>
              <a:t> // Работница. – 1995. - № 10. – С.10-12.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Корф О. «Ненаглядное пособие» по математике, или «Могут я и дети полюбить манную кашу» / О. Корф // Начальная школа. – 1995. - № 3. – С. 92-93.</a:t>
            </a:r>
          </a:p>
          <a:p>
            <a:r>
              <a:rPr lang="ru-RU" sz="1600" dirty="0" smtClean="0"/>
              <a:t>5. Мишукова А. А. Остер Григорий Бенционович / А. А. Мишукова // Очерки о детских писателях: Справочник для учителей начальной школы. – М.: </a:t>
            </a:r>
            <a:r>
              <a:rPr lang="ru-RU" sz="1600" dirty="0" err="1" smtClean="0"/>
              <a:t>Баласс</a:t>
            </a:r>
            <a:r>
              <a:rPr lang="ru-RU" sz="1600" dirty="0" smtClean="0"/>
              <a:t>, 1999. – С. 151-153.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Интернет-сайты:</a:t>
            </a:r>
          </a:p>
          <a:p>
            <a:r>
              <a:rPr lang="en-US" sz="1600" dirty="0" smtClean="0">
                <a:hlinkClick r:id="rId2"/>
              </a:rPr>
              <a:t>http://www.uznay-prezidenta.ru/index.php?p=3-4&amp;v=fi01</a:t>
            </a:r>
            <a:r>
              <a:rPr lang="ru-RU" sz="1600" dirty="0" smtClean="0"/>
              <a:t> </a:t>
            </a:r>
          </a:p>
          <a:p>
            <a:r>
              <a:rPr lang="en-US" sz="1600" dirty="0" smtClean="0">
                <a:hlinkClick r:id="rId3"/>
              </a:rPr>
              <a:t>http://www.oster-detyam.ru</a:t>
            </a:r>
            <a:r>
              <a:rPr lang="en-US" sz="1600" dirty="0" smtClean="0">
                <a:hlinkClick r:id="rId3"/>
              </a:rPr>
              <a:t>/</a:t>
            </a:r>
            <a:endParaRPr lang="ru-RU" sz="1600" dirty="0" smtClean="0"/>
          </a:p>
          <a:p>
            <a:r>
              <a:rPr lang="en-US" sz="1600" dirty="0" smtClean="0">
                <a:hlinkClick r:id="rId4"/>
              </a:rPr>
              <a:t>http://lib.ru/ANEKDOTY/osterwred.txt</a:t>
            </a:r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15888"/>
            <a:ext cx="30178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4826000" cy="1570038"/>
          </a:xfrm>
        </p:spPr>
        <p:txBody>
          <a:bodyPr/>
          <a:lstStyle/>
          <a:p>
            <a:pPr algn="l" eaLnBrk="1" hangingPunct="1"/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С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п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а</a:t>
            </a: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с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и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б</a:t>
            </a: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8229600" cy="3529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Г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р</a:t>
            </a: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г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о</a:t>
            </a: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р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и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ю</a:t>
            </a:r>
          </a:p>
          <a:p>
            <a:pPr algn="r" eaLnBrk="1" hangingPunct="1">
              <a:buFontTx/>
              <a:buNone/>
            </a:pP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с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т</a:t>
            </a: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р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у</a:t>
            </a:r>
            <a:r>
              <a:rPr lang="ru-RU" sz="8800" smtClean="0">
                <a:solidFill>
                  <a:srgbClr val="FF0000"/>
                </a:solidFill>
                <a:latin typeface="Comic Sans MS" pitchFamily="66" charset="0"/>
              </a:rPr>
              <a:t>!</a:t>
            </a:r>
            <a:r>
              <a:rPr lang="ru-RU" sz="8800" smtClean="0">
                <a:solidFill>
                  <a:srgbClr val="0000FF"/>
                </a:solidFill>
                <a:latin typeface="Comic Sans MS" pitchFamily="66" charset="0"/>
              </a:rPr>
              <a:t>!</a:t>
            </a:r>
            <a:r>
              <a:rPr lang="ru-RU" sz="8800" smtClean="0">
                <a:solidFill>
                  <a:srgbClr val="00CC00"/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11500" b="1" dirty="0" smtClean="0"/>
              <a:t>Спасибо за внимание!</a:t>
            </a:r>
            <a:endParaRPr lang="ru-RU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проекта: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900" dirty="0" smtClean="0">
                <a:solidFill>
                  <a:srgbClr val="FF0000"/>
                </a:solidFill>
              </a:rPr>
              <a:t>Главный предмет исследования – творчество Г. </a:t>
            </a:r>
            <a:r>
              <a:rPr lang="ru-RU" sz="3900" dirty="0" err="1" smtClean="0">
                <a:solidFill>
                  <a:srgbClr val="FF0000"/>
                </a:solidFill>
              </a:rPr>
              <a:t>Остера</a:t>
            </a:r>
            <a:r>
              <a:rPr lang="ru-RU" sz="3900" dirty="0" smtClean="0">
                <a:solidFill>
                  <a:srgbClr val="FF0000"/>
                </a:solidFill>
              </a:rPr>
              <a:t>, современного детского писателя.</a:t>
            </a:r>
          </a:p>
          <a:p>
            <a:pPr lvl="0"/>
            <a:r>
              <a:rPr lang="ru-RU" sz="3400" dirty="0" smtClean="0"/>
              <a:t>Определить роль книг </a:t>
            </a:r>
            <a:r>
              <a:rPr lang="ru-RU" sz="3400" dirty="0" err="1" smtClean="0"/>
              <a:t>Остера</a:t>
            </a:r>
            <a:r>
              <a:rPr lang="ru-RU" sz="3400" dirty="0" smtClean="0"/>
              <a:t> в современной детской литературе. Показать детям, как можно говорить в шутку о серьёзных проблемах.</a:t>
            </a:r>
          </a:p>
          <a:p>
            <a:r>
              <a:rPr lang="ru-RU" dirty="0" smtClean="0"/>
              <a:t>ПРИВЛЕЧЬ ВНИМАНИЕ  УЧАЩИХСЯ  К ЗЛОБОДНЕВНОСТИ  ТВОРЧЕСТВА  Г.Б. ОСТЕРА В НАШИ ДНИ , </a:t>
            </a:r>
          </a:p>
          <a:p>
            <a:r>
              <a:rPr lang="ru-RU" dirty="0" smtClean="0"/>
              <a:t> ПРОЯВИТЬ ИНТЕРЕС К ЛИЧНОСТИ САМОГО ПИСАТЕЛЯ,</a:t>
            </a:r>
          </a:p>
          <a:p>
            <a:r>
              <a:rPr lang="ru-RU" dirty="0" smtClean="0"/>
              <a:t> ДОКАЗАТЬ, ЧТО ОСТЕР Г.Б. ЯВЛЯЕТСЯ ПИСАТЕЛЕМ, ОБЩЕСТВЕННЫМ ДЕЯТЕЛЕМ 21 ВЕКА.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rgbClr val="CC8E60">
                        <a:tint val="70000"/>
                        <a:satMod val="245000"/>
                      </a:srgbClr>
                    </a:gs>
                    <a:gs pos="75000">
                      <a:srgbClr val="CC8E60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C8E60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 ПРОЕКТА:</a:t>
            </a:r>
            <a:br>
              <a:rPr lang="ru-RU" b="1" dirty="0" smtClean="0">
                <a:ln w="11430"/>
                <a:gradFill>
                  <a:gsLst>
                    <a:gs pos="0">
                      <a:srgbClr val="CC8E60">
                        <a:tint val="70000"/>
                        <a:satMod val="245000"/>
                      </a:srgbClr>
                    </a:gs>
                    <a:gs pos="75000">
                      <a:srgbClr val="CC8E60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C8E60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Исследовать биографию писателя.</a:t>
            </a:r>
          </a:p>
          <a:p>
            <a:pPr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Выявить личностные качества, проявленные  в творчестве писателя.</a:t>
            </a:r>
          </a:p>
          <a:p>
            <a:pPr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Изучить рейтинг  детских и взрослых пользователей интернет-сайта писателя.</a:t>
            </a:r>
          </a:p>
          <a:p>
            <a:pPr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Сделать выводы о значимости творчества писателя в наши дни.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Актуальность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Одной из самых острых и трудноразрешимых проблем является потеря детьми интереса к чтению. Ребёнок окружён множеством привлекательных вещей. Это живые и интересные в его представлениях предметы. Экран, схемы, компьютер вытесняют книгу из детского возраста. </a:t>
            </a:r>
          </a:p>
          <a:p>
            <a:r>
              <a:rPr lang="ru-RU" dirty="0" smtClean="0"/>
              <a:t>Во-вторых, рынок наполнен “дешёвой” литературой: комиксами, кроссвордами. Нежелание нового поколения читать хорошие книги – это путь в никуда.</a:t>
            </a:r>
          </a:p>
          <a:p>
            <a:r>
              <a:rPr lang="ru-RU" dirty="0" smtClean="0"/>
              <a:t>Знакомство с творчеством Г. </a:t>
            </a:r>
            <a:r>
              <a:rPr lang="ru-RU" dirty="0" err="1" smtClean="0"/>
              <a:t>Остера</a:t>
            </a:r>
            <a:r>
              <a:rPr lang="ru-RU" dirty="0" smtClean="0"/>
              <a:t>, с его современными книгами, даёт положительный результат. Читая книги </a:t>
            </a:r>
            <a:r>
              <a:rPr lang="ru-RU" dirty="0" err="1" smtClean="0"/>
              <a:t>Остера</a:t>
            </a:r>
            <a:r>
              <a:rPr lang="ru-RU" dirty="0" smtClean="0"/>
              <a:t>, ребёнок приобщается к высокохудожественной детской литературе.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25323_w200_h270_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3141663"/>
            <a:ext cx="2560637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3" name="Picture 5" descr="271120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60350"/>
            <a:ext cx="24066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4" name="Picture 6" descr="1078063184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692150"/>
            <a:ext cx="30257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5" name="Picture 7" descr="oster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4221163"/>
            <a:ext cx="33131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2771775" y="1412875"/>
            <a:ext cx="32416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chemeClr val="accent2"/>
                </a:solidFill>
                <a:latin typeface="Bookman Old Style" pitchFamily="18" charset="0"/>
              </a:rPr>
              <a:t>Григорий Остер</a:t>
            </a:r>
          </a:p>
        </p:txBody>
      </p:sp>
      <p:pic>
        <p:nvPicPr>
          <p:cNvPr id="83977" name="Picture 9" descr="oster_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275" y="3068638"/>
            <a:ext cx="1733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39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39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39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839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39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Детство и юность провел в </a:t>
            </a:r>
            <a:r>
              <a:rPr lang="ru-RU" dirty="0" smtClean="0">
                <a:hlinkClick r:id="rId2" tooltip="Ялта"/>
              </a:rPr>
              <a:t>Ялте</a:t>
            </a:r>
            <a:r>
              <a:rPr lang="ru-RU" dirty="0" smtClean="0"/>
              <a:t>. В </a:t>
            </a:r>
            <a:r>
              <a:rPr lang="ru-RU" dirty="0" smtClean="0">
                <a:hlinkClick r:id="rId3" tooltip="1966 год"/>
              </a:rPr>
              <a:t>1966 году</a:t>
            </a:r>
            <a:r>
              <a:rPr lang="ru-RU" dirty="0" smtClean="0"/>
              <a:t> прошёл службу на Северном флоте</a:t>
            </a:r>
            <a:r>
              <a:rPr lang="ru-RU" baseline="30000" dirty="0" smtClean="0"/>
              <a:t>.</a:t>
            </a:r>
          </a:p>
          <a:p>
            <a:r>
              <a:rPr lang="ru-RU" dirty="0" smtClean="0"/>
              <a:t> В </a:t>
            </a:r>
            <a:r>
              <a:rPr lang="ru-RU" dirty="0" smtClean="0">
                <a:hlinkClick r:id="rId4" tooltip="1970"/>
              </a:rPr>
              <a:t>1970</a:t>
            </a:r>
            <a:r>
              <a:rPr lang="ru-RU" dirty="0" smtClean="0"/>
              <a:t> поступил на отделение драматургии </a:t>
            </a:r>
            <a:r>
              <a:rPr lang="ru-RU" dirty="0" smtClean="0">
                <a:hlinkClick r:id="rId5" tooltip="Литературный институт им. А. М. Горького"/>
              </a:rPr>
              <a:t>Литературного института им. М. Горького</a:t>
            </a:r>
            <a:r>
              <a:rPr lang="ru-RU" dirty="0" smtClean="0"/>
              <a:t> в </a:t>
            </a:r>
            <a:r>
              <a:rPr lang="ru-RU" dirty="0" smtClean="0">
                <a:hlinkClick r:id="rId6" tooltip="Москва"/>
              </a:rPr>
              <a:t>Москве</a:t>
            </a:r>
            <a:r>
              <a:rPr lang="ru-RU" dirty="0" smtClean="0"/>
              <a:t>, который закончил в </a:t>
            </a:r>
            <a:r>
              <a:rPr lang="ru-RU" dirty="0" smtClean="0">
                <a:hlinkClick r:id="rId7" tooltip="1982 год"/>
              </a:rPr>
              <a:t>1982 году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Автор многих произведений для детей, таких как «Сказка с подробностями», «</a:t>
            </a:r>
            <a:r>
              <a:rPr lang="ru-RU" dirty="0" err="1" smtClean="0"/>
              <a:t>Папамамалогия</a:t>
            </a:r>
            <a:r>
              <a:rPr lang="ru-RU" dirty="0" smtClean="0"/>
              <a:t>», «Воспитание взрослых», «Бабушка удава», «</a:t>
            </a:r>
            <a:r>
              <a:rPr lang="ru-RU" dirty="0" smtClean="0">
                <a:hlinkClick r:id="rId8" tooltip="Вредные советы"/>
              </a:rPr>
              <a:t>Вредные советы</a:t>
            </a:r>
            <a:r>
              <a:rPr lang="ru-RU" dirty="0" smtClean="0"/>
              <a:t>», «Гадание по рукам, ногам, ушам, спине и шее».</a:t>
            </a:r>
          </a:p>
          <a:p>
            <a:r>
              <a:rPr lang="ru-RU" dirty="0" smtClean="0"/>
              <a:t> Написал </a:t>
            </a:r>
            <a:r>
              <a:rPr lang="ru-RU" dirty="0" smtClean="0">
                <a:hlinkClick r:id="rId9" tooltip="Сценарист"/>
              </a:rPr>
              <a:t>сценарии</a:t>
            </a:r>
            <a:r>
              <a:rPr lang="ru-RU" dirty="0" smtClean="0"/>
              <a:t> мультфильмов «</a:t>
            </a:r>
            <a:r>
              <a:rPr lang="ru-RU" dirty="0" smtClean="0">
                <a:hlinkClick r:id="rId10" tooltip="38 попугаев"/>
              </a:rPr>
              <a:t>38 попугаев</a:t>
            </a:r>
            <a:r>
              <a:rPr lang="ru-RU" dirty="0" smtClean="0"/>
              <a:t>», </a:t>
            </a:r>
            <a:r>
              <a:rPr lang="ru-RU" dirty="0" smtClean="0">
                <a:hlinkClick r:id="rId11" tooltip="Попался, который кусался!"/>
              </a:rPr>
              <a:t>«Попался, который кусался!»</a:t>
            </a:r>
            <a:r>
              <a:rPr lang="ru-RU" dirty="0" smtClean="0"/>
              <a:t>, «</a:t>
            </a:r>
            <a:r>
              <a:rPr lang="ru-RU" dirty="0" smtClean="0">
                <a:hlinkClick r:id="rId12" tooltip="Котёнок по имени Гав"/>
              </a:rPr>
              <a:t>Котёнок по имени Гав</a:t>
            </a:r>
            <a:r>
              <a:rPr lang="ru-RU" dirty="0" smtClean="0"/>
              <a:t>», «</a:t>
            </a:r>
            <a:r>
              <a:rPr lang="ru-RU" dirty="0" smtClean="0">
                <a:hlinkClick r:id="rId13" tooltip="Обезьянки"/>
              </a:rPr>
              <a:t>Обезьянки</a:t>
            </a:r>
            <a:r>
              <a:rPr lang="ru-RU" dirty="0" smtClean="0"/>
              <a:t>» и др.,</a:t>
            </a:r>
          </a:p>
          <a:p>
            <a:r>
              <a:rPr lang="ru-RU" dirty="0" smtClean="0"/>
              <a:t> художественного фильма </a:t>
            </a:r>
            <a:r>
              <a:rPr lang="ru-RU" dirty="0" smtClean="0">
                <a:hlinkClick r:id="rId14" tooltip="До первой крови"/>
              </a:rPr>
              <a:t>«До первой крови»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Женат третьим браком, отец пятерых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420938"/>
            <a:ext cx="2016125" cy="576262"/>
          </a:xfrm>
        </p:spPr>
        <p:txBody>
          <a:bodyPr/>
          <a:lstStyle/>
          <a:p>
            <a:pPr algn="l" eaLnBrk="1" hangingPunct="1"/>
            <a:r>
              <a:rPr lang="ru-RU" sz="2800" b="1" i="1" smtClean="0">
                <a:solidFill>
                  <a:schemeClr val="accent2"/>
                </a:solidFill>
                <a:latin typeface="Bookman Old Style" pitchFamily="18" charset="0"/>
              </a:rPr>
              <a:t>Одесса</a:t>
            </a:r>
          </a:p>
        </p:txBody>
      </p:sp>
      <p:pic>
        <p:nvPicPr>
          <p:cNvPr id="6147" name="Picture 7" descr="2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213100"/>
            <a:ext cx="4105275" cy="30797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48" name="Picture 8" descr="Potemkin_Stair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6563" y="2060575"/>
            <a:ext cx="3354387" cy="439261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0" y="0"/>
            <a:ext cx="4427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0" y="188913"/>
            <a:ext cx="89646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/>
              <a:t>Детский писатель. Родился 27 ноября в Одессе в семье портового механика. Окончив среднюю школу в 1966 г., в течение трех лет служил на Северном флоте.</a:t>
            </a:r>
          </a:p>
          <a:p>
            <a:r>
              <a:rPr lang="ru-RU" sz="2000" b="1" i="1"/>
              <a:t>В 1969 г. возвращается в Одессу. В 1970 г. приезжает в Москву, поступает в Литературный институт им. М. Горького на отделение драматургии. Учится заочно.</a:t>
            </a:r>
          </a:p>
          <a:p>
            <a:r>
              <a:rPr lang="ru-RU" sz="2000" b="1" i="1"/>
              <a:t>В 1982 г. окончил институт.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Кукольный театр</a:t>
            </a:r>
          </a:p>
        </p:txBody>
      </p:sp>
      <p:pic>
        <p:nvPicPr>
          <p:cNvPr id="91141" name="Picture 5" descr="photo_2006_11_20_10_54_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981075"/>
            <a:ext cx="74898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50825" y="609282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За эти годы написал пьесы для кукольных театров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11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227</TotalTime>
  <Words>1020</Words>
  <Application>Microsoft Office PowerPoint</Application>
  <PresentationFormat>Экран (4:3)</PresentationFormat>
  <Paragraphs>124</Paragraphs>
  <Slides>28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Исследовательский проект   ПО  ЛИТЕРАТУРЕ к НПК «Григорий Бенционович Остер- писатель-человек  21 века» </vt:lpstr>
      <vt:lpstr>Григорий Бенционович Остер- писатель 21 века</vt:lpstr>
      <vt:lpstr>Цель проекта:</vt:lpstr>
      <vt:lpstr>ЗАДАЧИ ПРОЕКТА: </vt:lpstr>
      <vt:lpstr>Актуальность проекта</vt:lpstr>
      <vt:lpstr>Слайд 6</vt:lpstr>
      <vt:lpstr>Биография </vt:lpstr>
      <vt:lpstr>Одесса</vt:lpstr>
      <vt:lpstr>Кукольный театр</vt:lpstr>
      <vt:lpstr>Григо́рий Бенцио́нович Остёр (лит. псевдоним «Остёр»; </vt:lpstr>
      <vt:lpstr>Слайд 11</vt:lpstr>
      <vt:lpstr>Интересные факты </vt:lpstr>
      <vt:lpstr>Слайд 13</vt:lpstr>
      <vt:lpstr>Слайд 14</vt:lpstr>
      <vt:lpstr>Слайд 15</vt:lpstr>
      <vt:lpstr>Один из разработчиков сайта президента России Владимира Путина</vt:lpstr>
      <vt:lpstr>Фильмы Остера </vt:lpstr>
      <vt:lpstr>Театральные постановки</vt:lpstr>
      <vt:lpstr>Изобретательство:</vt:lpstr>
      <vt:lpstr>Расписание уроков</vt:lpstr>
      <vt:lpstr>Заслуги</vt:lpstr>
      <vt:lpstr>Суть его творчества:</vt:lpstr>
      <vt:lpstr>Его исключительность:</vt:lpstr>
      <vt:lpstr>Популярность:</vt:lpstr>
      <vt:lpstr>Слайд 25</vt:lpstr>
      <vt:lpstr>Использованная литература:</vt:lpstr>
      <vt:lpstr>Спасибо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17</cp:revision>
  <dcterms:created xsi:type="dcterms:W3CDTF">2012-11-19T12:40:13Z</dcterms:created>
  <dcterms:modified xsi:type="dcterms:W3CDTF">2012-11-24T03:53:41Z</dcterms:modified>
</cp:coreProperties>
</file>