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34"/>
  </p:handoutMasterIdLst>
  <p:sldIdLst>
    <p:sldId id="258" r:id="rId2"/>
    <p:sldId id="310" r:id="rId3"/>
    <p:sldId id="282" r:id="rId4"/>
    <p:sldId id="276" r:id="rId5"/>
    <p:sldId id="279" r:id="rId6"/>
    <p:sldId id="311" r:id="rId7"/>
    <p:sldId id="312" r:id="rId8"/>
    <p:sldId id="319" r:id="rId9"/>
    <p:sldId id="320" r:id="rId10"/>
    <p:sldId id="277" r:id="rId11"/>
    <p:sldId id="313" r:id="rId12"/>
    <p:sldId id="301" r:id="rId13"/>
    <p:sldId id="297" r:id="rId14"/>
    <p:sldId id="316" r:id="rId15"/>
    <p:sldId id="305" r:id="rId16"/>
    <p:sldId id="298" r:id="rId17"/>
    <p:sldId id="317" r:id="rId18"/>
    <p:sldId id="307" r:id="rId19"/>
    <p:sldId id="299" r:id="rId20"/>
    <p:sldId id="318" r:id="rId21"/>
    <p:sldId id="306" r:id="rId22"/>
    <p:sldId id="332" r:id="rId23"/>
    <p:sldId id="331" r:id="rId24"/>
    <p:sldId id="267" r:id="rId25"/>
    <p:sldId id="322" r:id="rId26"/>
    <p:sldId id="325" r:id="rId27"/>
    <p:sldId id="326" r:id="rId28"/>
    <p:sldId id="327" r:id="rId29"/>
    <p:sldId id="324" r:id="rId30"/>
    <p:sldId id="330" r:id="rId31"/>
    <p:sldId id="329" r:id="rId32"/>
    <p:sldId id="328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CC00"/>
    <a:srgbClr val="081D1E"/>
    <a:srgbClr val="00CCFF"/>
    <a:srgbClr val="EE4510"/>
    <a:srgbClr val="006600"/>
    <a:srgbClr val="F160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3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0395CA9A-0C34-4FC6-A8A1-3AEEC9074AC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CEC5-3E7A-4F7B-A990-29914A03D5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43E4-29F9-42DA-9C7C-2BEBA445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F432-EEE6-476C-BAC2-2A4B6E6F8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04825"/>
            <a:ext cx="49530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81000" y="1371600"/>
            <a:ext cx="8305800" cy="50292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81000" y="65532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EFDC8895-5F32-490F-8B0F-3502D551F1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5D0CB-8335-4F6E-8737-F08F0CCE5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0E6E876-9064-43B7-BECC-BB1B50D39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9AB3C-C7B8-4C45-A000-05372634E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66EC-73BE-416B-86D3-532ABC2DD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990A-5DFE-4809-AAAC-5671A6662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373E-7806-4074-B676-FF903597E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4EF6-00DE-41AB-B81C-EBFF7B67E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7E6B-D0A7-4C37-8C5E-55AA4420D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0C3AF6-8B47-4EDC-9702-84A7A83112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&#1052;&#1086;&#1076;&#1077;&#1083;&#1080;/dem_zakon.swf" TargetMode="External"/><Relationship Id="rId3" Type="http://schemas.openxmlformats.org/officeDocument/2006/relationships/hyperlink" Target="&#1052;&#1086;&#1076;&#1077;&#1083;&#1080;/dem_&#1091;&#1088;&#1072;&#1074;&#1085;.swf" TargetMode="External"/><Relationship Id="rId7" Type="http://schemas.openxmlformats.org/officeDocument/2006/relationships/image" Target="../media/image10.gif"/><Relationship Id="rId2" Type="http://schemas.openxmlformats.org/officeDocument/2006/relationships/hyperlink" Target="&#1052;&#1086;&#1076;&#1077;&#1083;&#1080;/dem_reaczia.sw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&#1052;&#1086;&#1076;&#1077;&#1083;&#1080;/dem_&#1079;&#1072;&#1076;&#1072;&#1095;&#1072;.swf" TargetMode="External"/><Relationship Id="rId5" Type="http://schemas.openxmlformats.org/officeDocument/2006/relationships/hyperlink" Target="&#1052;&#1086;&#1076;&#1077;&#1083;&#1080;/dem_&#1087;&#1088;&#1080;&#1079;&#1085;&#1072;&#1082;&#1080;.swf" TargetMode="External"/><Relationship Id="rId4" Type="http://schemas.openxmlformats.org/officeDocument/2006/relationships/hyperlink" Target="&#1052;&#1086;&#1076;&#1077;&#1083;&#1080;/dem_&#1090;&#1080;&#1087;&#1099;.sw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&#1052;&#1086;&#1076;&#1077;&#1083;&#1080;/test_&#1091;&#1088;&#1072;&#1074;&#1085;.swf" TargetMode="External"/><Relationship Id="rId7" Type="http://schemas.openxmlformats.org/officeDocument/2006/relationships/image" Target="../media/image11.gif"/><Relationship Id="rId2" Type="http://schemas.openxmlformats.org/officeDocument/2006/relationships/hyperlink" Target="&#1052;&#1086;&#1076;&#1077;&#1083;&#1080;/test_&#1088;&#1077;&#1072;&#1082;&#1094;&#1080;&#1103;.sw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&#1052;&#1086;&#1076;&#1077;&#1083;&#1080;/test_&#1088;&#1072;&#1089;&#1095;&#1105;&#1090;.swf" TargetMode="External"/><Relationship Id="rId5" Type="http://schemas.openxmlformats.org/officeDocument/2006/relationships/hyperlink" Target="&#1052;&#1086;&#1076;&#1077;&#1083;&#1080;/test_&#1089;&#1086;&#1077;&#1076;&#1080;&#1085;.swf" TargetMode="External"/><Relationship Id="rId4" Type="http://schemas.openxmlformats.org/officeDocument/2006/relationships/hyperlink" Target="&#1052;&#1086;&#1076;&#1077;&#1083;&#1080;/test_&#1090;&#1080;&#1087;&#1099;.sw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276475"/>
            <a:ext cx="6480175" cy="70802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Химические реакции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blackWhite">
          <a:xfrm>
            <a:off x="179388" y="3644900"/>
            <a:ext cx="5400675" cy="576263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60784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0" dirty="0">
                <a:solidFill>
                  <a:schemeClr val="tx1"/>
                </a:solidFill>
                <a:latin typeface="Arial Narrow" pitchFamily="34" charset="0"/>
              </a:rPr>
              <a:t>Повторение по теме «Химические реакции» </a:t>
            </a:r>
            <a:endParaRPr lang="en-US" sz="24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800000"/>
                </a:solidFill>
                <a:latin typeface="Arial Black" pitchFamily="34" charset="0"/>
              </a:rPr>
              <a:t>Реакция соединения</a:t>
            </a:r>
            <a:endParaRPr lang="en-US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059113" y="3860800"/>
            <a:ext cx="3529012" cy="20875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chemeClr val="tx2"/>
                </a:solidFill>
              </a:rPr>
              <a:t>A + B = AB</a:t>
            </a:r>
          </a:p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chemeClr val="tx2"/>
                </a:solidFill>
              </a:rPr>
              <a:t>A +B + C = ABC</a:t>
            </a:r>
          </a:p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chemeClr val="tx2"/>
                </a:solidFill>
              </a:rPr>
              <a:t>AB + C = ABC</a:t>
            </a:r>
          </a:p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chemeClr val="tx2"/>
                </a:solidFill>
              </a:rPr>
              <a:t>A + BC = ABC</a:t>
            </a:r>
            <a:r>
              <a:rPr lang="ru-RU" sz="2800" b="1">
                <a:solidFill>
                  <a:schemeClr val="tx2"/>
                </a:solidFill>
              </a:rPr>
              <a:t> </a:t>
            </a: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64522" name="AutoShape 10"/>
          <p:cNvSpPr>
            <a:spLocks noChangeArrowheads="1"/>
          </p:cNvSpPr>
          <p:nvPr/>
        </p:nvSpPr>
        <p:spPr bwMode="blackWhite">
          <a:xfrm>
            <a:off x="2195513" y="2997200"/>
            <a:ext cx="5111750" cy="7191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EE4510"/>
              </a:gs>
              <a:gs pos="50000">
                <a:srgbClr val="EE4510">
                  <a:gamma/>
                  <a:shade val="46275"/>
                  <a:invGamma/>
                </a:srgbClr>
              </a:gs>
              <a:gs pos="100000">
                <a:srgbClr val="EE4510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Математический алгоритм</a:t>
            </a:r>
            <a:endParaRPr lang="en-US" sz="24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4523" name="AutoShape 11"/>
          <p:cNvSpPr>
            <a:spLocks noChangeArrowheads="1"/>
          </p:cNvSpPr>
          <p:nvPr/>
        </p:nvSpPr>
        <p:spPr bwMode="auto">
          <a:xfrm>
            <a:off x="1403350" y="2636838"/>
            <a:ext cx="6408738" cy="3673475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468313" y="1484313"/>
            <a:ext cx="8135937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Реакция соединения это такая реакция, в результате которой из двух или нескольких исходных веществ </a:t>
            </a:r>
            <a:r>
              <a:rPr lang="ru-RU" sz="2400" b="0">
                <a:solidFill>
                  <a:srgbClr val="FFFF00"/>
                </a:solidFill>
                <a:latin typeface="Arial Narrow" pitchFamily="34" charset="0"/>
              </a:rPr>
              <a:t>образуется одно новое сложное вещество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2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uiExpand="1" build="p"/>
      <p:bldP spid="64522" grpId="0" animBg="1"/>
      <p:bldP spid="64523" grpId="0" animBg="1"/>
      <p:bldP spid="645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04825"/>
            <a:ext cx="5400675" cy="563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rgbClr val="800000"/>
                </a:solidFill>
                <a:latin typeface="Arial Black" pitchFamily="34" charset="0"/>
              </a:rPr>
              <a:t>Пример реакции соединения</a:t>
            </a:r>
            <a:r>
              <a:rPr lang="ru-RU" sz="3200" dirty="0">
                <a:solidFill>
                  <a:srgbClr val="800000"/>
                </a:solidFill>
              </a:rPr>
              <a:t> </a:t>
            </a:r>
            <a:endParaRPr lang="en-US" sz="1800" dirty="0">
              <a:solidFill>
                <a:srgbClr val="800000"/>
              </a:solidFill>
            </a:endParaRP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3851275" y="2565400"/>
            <a:ext cx="4752975" cy="301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Горение стальной проволоки в колбе с кислородом:</a:t>
            </a:r>
          </a:p>
          <a:p>
            <a:pPr algn="ctr"/>
            <a:r>
              <a:rPr lang="en-US" sz="2400" b="0">
                <a:solidFill>
                  <a:srgbClr val="FFFF00"/>
                </a:solidFill>
                <a:latin typeface="Arial Narrow" pitchFamily="34" charset="0"/>
              </a:rPr>
              <a:t>3Fe + 2O</a:t>
            </a:r>
            <a:r>
              <a:rPr lang="en-US" sz="2400" b="0" baseline="-25000">
                <a:solidFill>
                  <a:srgbClr val="FFFF00"/>
                </a:solidFill>
                <a:latin typeface="Arial Narrow" pitchFamily="34" charset="0"/>
              </a:rPr>
              <a:t>2</a:t>
            </a:r>
            <a:r>
              <a:rPr lang="en-US" sz="2400" b="0">
                <a:solidFill>
                  <a:srgbClr val="FFFF00"/>
                </a:solidFill>
                <a:latin typeface="Arial Narrow" pitchFamily="34" charset="0"/>
              </a:rPr>
              <a:t> = Fe</a:t>
            </a:r>
            <a:r>
              <a:rPr lang="en-US" sz="2400" b="0" baseline="-25000">
                <a:solidFill>
                  <a:srgbClr val="FFFF00"/>
                </a:solidFill>
                <a:latin typeface="Arial Narrow" pitchFamily="34" charset="0"/>
              </a:rPr>
              <a:t>3</a:t>
            </a:r>
            <a:r>
              <a:rPr lang="en-US" sz="2400" b="0">
                <a:solidFill>
                  <a:srgbClr val="FFFF00"/>
                </a:solidFill>
                <a:latin typeface="Arial Narrow" pitchFamily="34" charset="0"/>
              </a:rPr>
              <a:t>O</a:t>
            </a:r>
            <a:r>
              <a:rPr lang="en-US" sz="2400" b="0" baseline="-25000">
                <a:solidFill>
                  <a:srgbClr val="FFFF00"/>
                </a:solidFill>
                <a:latin typeface="Arial Narrow" pitchFamily="34" charset="0"/>
              </a:rPr>
              <a:t>4</a:t>
            </a:r>
            <a:r>
              <a:rPr lang="en-US" sz="2400" b="0">
                <a:solidFill>
                  <a:srgbClr val="FFFF00"/>
                </a:solidFill>
                <a:latin typeface="Arial Narrow" pitchFamily="34" charset="0"/>
              </a:rPr>
              <a:t> + Q </a:t>
            </a:r>
            <a:r>
              <a:rPr lang="ru-RU" sz="2400" b="0">
                <a:solidFill>
                  <a:srgbClr val="FFFF00"/>
                </a:solidFill>
                <a:latin typeface="Arial Narrow" pitchFamily="34" charset="0"/>
              </a:rPr>
              <a:t>кДж</a:t>
            </a:r>
          </a:p>
          <a:p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Признаками данной реакции являются: </a:t>
            </a:r>
          </a:p>
          <a:p>
            <a:pPr>
              <a:buFontTx/>
              <a:buChar char="•"/>
            </a:pPr>
            <a:r>
              <a:rPr lang="ru-RU" sz="2400" b="0">
                <a:solidFill>
                  <a:srgbClr val="FFFF00"/>
                </a:solidFill>
                <a:latin typeface="Arial Narrow" pitchFamily="34" charset="0"/>
              </a:rPr>
              <a:t> излучение тепла;</a:t>
            </a:r>
          </a:p>
          <a:p>
            <a:pPr>
              <a:buFontTx/>
              <a:buChar char="•"/>
            </a:pPr>
            <a:r>
              <a:rPr lang="ru-RU" sz="2400" b="0">
                <a:solidFill>
                  <a:srgbClr val="FFFF00"/>
                </a:solidFill>
                <a:latin typeface="Arial Narrow" pitchFamily="34" charset="0"/>
              </a:rPr>
              <a:t> излучение света;</a:t>
            </a:r>
          </a:p>
          <a:p>
            <a:pPr>
              <a:buFontTx/>
              <a:buChar char="•"/>
            </a:pPr>
            <a:r>
              <a:rPr lang="ru-RU" sz="2400" b="0">
                <a:solidFill>
                  <a:srgbClr val="FFFF00"/>
                </a:solidFill>
                <a:latin typeface="Arial Narrow" pitchFamily="34" charset="0"/>
              </a:rPr>
              <a:t> изменение цвета вещества.</a:t>
            </a:r>
          </a:p>
        </p:txBody>
      </p:sp>
      <p:pic>
        <p:nvPicPr>
          <p:cNvPr id="106502" name="Picture 6" descr="Гор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773238"/>
            <a:ext cx="3333750" cy="42862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06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06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06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06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065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1065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065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065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04825"/>
            <a:ext cx="5256212" cy="563563"/>
          </a:xfrm>
        </p:spPr>
        <p:txBody>
          <a:bodyPr/>
          <a:lstStyle/>
          <a:p>
            <a:r>
              <a:rPr lang="ru-RU" sz="2000">
                <a:latin typeface="Arial Black" pitchFamily="34" charset="0"/>
              </a:rPr>
              <a:t>Укажите правильное уравнение</a:t>
            </a:r>
            <a:endParaRPr lang="en-US" sz="2000">
              <a:latin typeface="Arial Black" pitchFamily="34" charset="0"/>
            </a:endParaRPr>
          </a:p>
        </p:txBody>
      </p:sp>
      <p:sp>
        <p:nvSpPr>
          <p:cNvPr id="93187" name="AutoShape 3"/>
          <p:cNvSpPr>
            <a:spLocks noChangeArrowheads="1"/>
          </p:cNvSpPr>
          <p:nvPr/>
        </p:nvSpPr>
        <p:spPr bwMode="auto">
          <a:xfrm>
            <a:off x="611188" y="1700213"/>
            <a:ext cx="7921625" cy="4537075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189" name="AutoShape 5">
            <a:hlinkClick r:id="rId2" action="ppaction://hlinksldjump"/>
          </p:cNvPr>
          <p:cNvSpPr>
            <a:spLocks noChangeArrowheads="1"/>
          </p:cNvSpPr>
          <p:nvPr/>
        </p:nvSpPr>
        <p:spPr bwMode="blackWhite">
          <a:xfrm>
            <a:off x="1187450" y="2708275"/>
            <a:ext cx="6840538" cy="7191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</a:rPr>
              <a:t>2Na + O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 = 2Na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93190" name="AutoShape 6">
            <a:hlinkClick r:id="rId3" action="ppaction://hlinksldjump"/>
          </p:cNvPr>
          <p:cNvSpPr>
            <a:spLocks noChangeArrowheads="1"/>
          </p:cNvSpPr>
          <p:nvPr/>
        </p:nvSpPr>
        <p:spPr bwMode="blackWhite">
          <a:xfrm>
            <a:off x="1187450" y="3573463"/>
            <a:ext cx="6840538" cy="7191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</a:rPr>
              <a:t>4NO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 + 2H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O + O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 = 4HNO</a:t>
            </a:r>
            <a:r>
              <a:rPr lang="en-US" sz="2000" baseline="-25000">
                <a:solidFill>
                  <a:schemeClr val="tx1"/>
                </a:solidFill>
              </a:rPr>
              <a:t>3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93191" name="AutoShape 7">
            <a:hlinkClick r:id="rId2" action="ppaction://hlinksldjump"/>
          </p:cNvPr>
          <p:cNvSpPr>
            <a:spLocks noChangeArrowheads="1"/>
          </p:cNvSpPr>
          <p:nvPr/>
        </p:nvSpPr>
        <p:spPr bwMode="blackWhite">
          <a:xfrm>
            <a:off x="1187450" y="4437063"/>
            <a:ext cx="6840538" cy="7191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</a:rPr>
              <a:t>2SO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 + O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 = SO</a:t>
            </a:r>
            <a:r>
              <a:rPr lang="en-US" sz="2000" baseline="-25000">
                <a:solidFill>
                  <a:schemeClr val="tx1"/>
                </a:solidFill>
              </a:rPr>
              <a:t>3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93192" name="AutoShape 8">
            <a:hlinkClick r:id="rId2" action="ppaction://hlinksldjump"/>
          </p:cNvPr>
          <p:cNvSpPr>
            <a:spLocks noChangeArrowheads="1"/>
          </p:cNvSpPr>
          <p:nvPr/>
        </p:nvSpPr>
        <p:spPr bwMode="blackWhite">
          <a:xfrm>
            <a:off x="1187450" y="5300663"/>
            <a:ext cx="6840538" cy="7191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</a:rPr>
              <a:t>SO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 + H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O = H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SO</a:t>
            </a:r>
            <a:r>
              <a:rPr lang="ru-RU" sz="2000" baseline="-25000">
                <a:solidFill>
                  <a:schemeClr val="tx1"/>
                </a:solidFill>
              </a:rPr>
              <a:t>4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1203325" y="2060575"/>
            <a:ext cx="70405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FFFF00"/>
                </a:solidFill>
                <a:latin typeface="Arial Narrow" pitchFamily="34" charset="0"/>
              </a:rPr>
              <a:t>Не забудьте переписать в тетрадь правильное уравнение!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8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animBg="1"/>
      <p:bldP spid="93189" grpId="0" animBg="1"/>
      <p:bldP spid="93190" grpId="0" animBg="1"/>
      <p:bldP spid="93191" grpId="0" animBg="1"/>
      <p:bldP spid="93192" grpId="0" animBg="1"/>
      <p:bldP spid="9319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latin typeface="Arial Black" pitchFamily="34" charset="0"/>
              </a:rPr>
              <a:t>Реакция разложения</a:t>
            </a:r>
            <a:endParaRPr lang="en-US">
              <a:latin typeface="Arial Black" pitchFamily="34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2843213" y="3860800"/>
            <a:ext cx="3744912" cy="23034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chemeClr val="tx2"/>
                </a:solidFill>
              </a:rPr>
              <a:t>AB = A +B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chemeClr val="tx2"/>
                </a:solidFill>
              </a:rPr>
              <a:t>ABC = A + B + 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chemeClr val="tx2"/>
                </a:solidFill>
              </a:rPr>
              <a:t>ABC = AB + 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chemeClr val="tx2"/>
                </a:solidFill>
              </a:rPr>
              <a:t>ABC = A + BC</a:t>
            </a:r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89093" name="AutoShape 5"/>
          <p:cNvSpPr>
            <a:spLocks noChangeArrowheads="1"/>
          </p:cNvSpPr>
          <p:nvPr/>
        </p:nvSpPr>
        <p:spPr bwMode="blackWhite">
          <a:xfrm>
            <a:off x="2195513" y="2924175"/>
            <a:ext cx="4968875" cy="720725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FF6600"/>
              </a:gs>
              <a:gs pos="50000">
                <a:srgbClr val="FF6600">
                  <a:gamma/>
                  <a:shade val="46275"/>
                  <a:invGamma/>
                </a:srgbClr>
              </a:gs>
              <a:gs pos="100000">
                <a:srgbClr val="FF6600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Математический алгоритм</a:t>
            </a:r>
            <a:endParaRPr lang="en-US" sz="24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9094" name="AutoShape 6"/>
          <p:cNvSpPr>
            <a:spLocks noChangeArrowheads="1"/>
          </p:cNvSpPr>
          <p:nvPr/>
        </p:nvSpPr>
        <p:spPr bwMode="auto">
          <a:xfrm>
            <a:off x="1476375" y="2708275"/>
            <a:ext cx="6408738" cy="3673475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611188" y="1412875"/>
            <a:ext cx="78486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Реакция разложения это такая реакция, в результате которой из одного исходного сложного вещества </a:t>
            </a:r>
            <a:r>
              <a:rPr lang="ru-RU" sz="2400" b="0">
                <a:solidFill>
                  <a:srgbClr val="FFFF00"/>
                </a:solidFill>
                <a:latin typeface="Arial Narrow" pitchFamily="34" charset="0"/>
              </a:rPr>
              <a:t>образуется несколько новых веществ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36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4" grpId="0" animBg="1"/>
      <p:bldP spid="890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04825"/>
            <a:ext cx="5400675" cy="692150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rgbClr val="800000"/>
                </a:solidFill>
                <a:latin typeface="Arial Black" pitchFamily="34" charset="0"/>
              </a:rPr>
              <a:t>Пример реакции разложения</a:t>
            </a:r>
            <a:endParaRPr lang="en-US" sz="2400" dirty="0">
              <a:solidFill>
                <a:srgbClr val="800000"/>
              </a:solidFill>
              <a:latin typeface="Arial Black" pitchFamily="34" charset="0"/>
            </a:endParaRPr>
          </a:p>
        </p:txBody>
      </p:sp>
      <p:pic>
        <p:nvPicPr>
          <p:cNvPr id="110595" name="Picture 3" descr="Разло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36838"/>
            <a:ext cx="3048000" cy="2286000"/>
          </a:xfrm>
          <a:prstGeom prst="rect">
            <a:avLst/>
          </a:prstGeom>
          <a:noFill/>
        </p:spPr>
      </p:pic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3924300" y="2276475"/>
            <a:ext cx="4752975" cy="337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Разложение кислородсодержащего отбеливателя «Персоль» при нагревании:</a:t>
            </a:r>
          </a:p>
          <a:p>
            <a:pPr algn="ctr"/>
            <a:r>
              <a:rPr lang="en-US" sz="2400" b="0">
                <a:solidFill>
                  <a:srgbClr val="FFFF00"/>
                </a:solidFill>
                <a:latin typeface="Arial Narrow" pitchFamily="34" charset="0"/>
              </a:rPr>
              <a:t>2H</a:t>
            </a:r>
            <a:r>
              <a:rPr lang="en-US" sz="2400" b="0" baseline="-25000">
                <a:solidFill>
                  <a:srgbClr val="FFFF00"/>
                </a:solidFill>
                <a:latin typeface="Arial Narrow" pitchFamily="34" charset="0"/>
              </a:rPr>
              <a:t>2</a:t>
            </a:r>
            <a:r>
              <a:rPr lang="en-US" sz="2400" b="0">
                <a:solidFill>
                  <a:srgbClr val="FFFF00"/>
                </a:solidFill>
                <a:latin typeface="Arial Narrow" pitchFamily="34" charset="0"/>
              </a:rPr>
              <a:t>O</a:t>
            </a:r>
            <a:r>
              <a:rPr lang="en-US" sz="2400" b="0" baseline="-25000">
                <a:solidFill>
                  <a:srgbClr val="FFFF00"/>
                </a:solidFill>
                <a:latin typeface="Arial Narrow" pitchFamily="34" charset="0"/>
              </a:rPr>
              <a:t>2</a:t>
            </a:r>
            <a:r>
              <a:rPr lang="en-US" sz="2400" b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ru-RU" sz="2400" b="0">
                <a:solidFill>
                  <a:srgbClr val="FFFF00"/>
                </a:solidFill>
                <a:latin typeface="Arial Narrow" pitchFamily="34" charset="0"/>
                <a:cs typeface="Arial" charset="0"/>
              </a:rPr>
              <a:t>+</a:t>
            </a:r>
            <a:r>
              <a:rPr lang="en-US" sz="2400" b="0">
                <a:solidFill>
                  <a:srgbClr val="FFFF00"/>
                </a:solidFill>
                <a:latin typeface="Arial Narrow" pitchFamily="34" charset="0"/>
              </a:rPr>
              <a:t> Q </a:t>
            </a:r>
            <a:r>
              <a:rPr lang="ru-RU" sz="2400" b="0">
                <a:solidFill>
                  <a:srgbClr val="FFFF00"/>
                </a:solidFill>
                <a:latin typeface="Arial Narrow" pitchFamily="34" charset="0"/>
              </a:rPr>
              <a:t>кДж</a:t>
            </a:r>
            <a:r>
              <a:rPr lang="en-US" sz="2400" b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400" b="0">
                <a:solidFill>
                  <a:srgbClr val="FFFF00"/>
                </a:solidFill>
                <a:latin typeface="Arial Narrow" pitchFamily="34" charset="0"/>
                <a:cs typeface="Arial" charset="0"/>
              </a:rPr>
              <a:t>→ 2H</a:t>
            </a:r>
            <a:r>
              <a:rPr lang="en-US" sz="2400" b="0" baseline="-25000">
                <a:solidFill>
                  <a:srgbClr val="FFFF00"/>
                </a:solidFill>
                <a:latin typeface="Arial Narrow" pitchFamily="34" charset="0"/>
                <a:cs typeface="Arial" charset="0"/>
              </a:rPr>
              <a:t>2</a:t>
            </a:r>
            <a:r>
              <a:rPr lang="en-US" sz="2400" b="0">
                <a:solidFill>
                  <a:srgbClr val="FFFF00"/>
                </a:solidFill>
                <a:latin typeface="Arial Narrow" pitchFamily="34" charset="0"/>
                <a:cs typeface="Arial" charset="0"/>
              </a:rPr>
              <a:t>O + O</a:t>
            </a:r>
            <a:r>
              <a:rPr lang="en-US" sz="2400" b="0" baseline="-25000">
                <a:solidFill>
                  <a:srgbClr val="FFFF00"/>
                </a:solidFill>
                <a:latin typeface="Arial Narrow" pitchFamily="34" charset="0"/>
                <a:cs typeface="Arial" charset="0"/>
              </a:rPr>
              <a:t>2</a:t>
            </a:r>
            <a:r>
              <a:rPr lang="en-US" sz="2400" b="0">
                <a:solidFill>
                  <a:srgbClr val="FFFF00"/>
                </a:solidFill>
                <a:latin typeface="Arial Narrow" pitchFamily="34" charset="0"/>
                <a:cs typeface="Arial" charset="0"/>
              </a:rPr>
              <a:t>↑</a:t>
            </a:r>
          </a:p>
          <a:p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Признаками данной реакции являются: </a:t>
            </a:r>
          </a:p>
          <a:p>
            <a:pPr>
              <a:buFontTx/>
              <a:buChar char="•"/>
            </a:pPr>
            <a:r>
              <a:rPr lang="ru-RU" sz="2400" b="0">
                <a:solidFill>
                  <a:srgbClr val="FFFF00"/>
                </a:solidFill>
                <a:latin typeface="Arial Narrow" pitchFamily="34" charset="0"/>
              </a:rPr>
              <a:t> поглощение тепла;</a:t>
            </a:r>
          </a:p>
          <a:p>
            <a:pPr>
              <a:buFontTx/>
              <a:buChar char="•"/>
            </a:pPr>
            <a:r>
              <a:rPr lang="ru-RU" sz="2400" b="0">
                <a:solidFill>
                  <a:srgbClr val="FFFF00"/>
                </a:solidFill>
                <a:latin typeface="Arial Narrow" pitchFamily="34" charset="0"/>
              </a:rPr>
              <a:t> выделение газа;</a:t>
            </a:r>
          </a:p>
          <a:p>
            <a:pPr>
              <a:buFontTx/>
              <a:buChar char="•"/>
            </a:pPr>
            <a:r>
              <a:rPr lang="ru-RU" sz="2400" b="0">
                <a:solidFill>
                  <a:srgbClr val="FFFF00"/>
                </a:solidFill>
                <a:latin typeface="Arial Narrow" pitchFamily="34" charset="0"/>
              </a:rPr>
              <a:t> образование капелек воды.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6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10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10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110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10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10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10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04825"/>
            <a:ext cx="5256212" cy="563563"/>
          </a:xfrm>
        </p:spPr>
        <p:txBody>
          <a:bodyPr/>
          <a:lstStyle/>
          <a:p>
            <a:r>
              <a:rPr lang="ru-RU" sz="2000">
                <a:latin typeface="Arial Black" pitchFamily="34" charset="0"/>
              </a:rPr>
              <a:t>Укажите правильное уравнение</a:t>
            </a:r>
            <a:endParaRPr lang="en-US" sz="2000">
              <a:latin typeface="Arial Black" pitchFamily="34" charset="0"/>
            </a:endParaRPr>
          </a:p>
        </p:txBody>
      </p:sp>
      <p:sp>
        <p:nvSpPr>
          <p:cNvPr id="97283" name="AutoShape 3"/>
          <p:cNvSpPr>
            <a:spLocks noChangeArrowheads="1"/>
          </p:cNvSpPr>
          <p:nvPr/>
        </p:nvSpPr>
        <p:spPr bwMode="auto">
          <a:xfrm>
            <a:off x="611188" y="1700213"/>
            <a:ext cx="7921625" cy="4537075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7284" name="AutoShape 4">
            <a:hlinkClick r:id="rId2" action="ppaction://hlinksldjump"/>
          </p:cNvPr>
          <p:cNvSpPr>
            <a:spLocks noChangeArrowheads="1"/>
          </p:cNvSpPr>
          <p:nvPr/>
        </p:nvSpPr>
        <p:spPr bwMode="blackWhite">
          <a:xfrm>
            <a:off x="1258888" y="5300663"/>
            <a:ext cx="6840537" cy="7191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</a:rPr>
              <a:t>2KClO</a:t>
            </a:r>
            <a:r>
              <a:rPr lang="en-US" sz="2000" baseline="-25000">
                <a:solidFill>
                  <a:schemeClr val="tx1"/>
                </a:solidFill>
              </a:rPr>
              <a:t>3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  <a:cs typeface="Arial" charset="0"/>
              </a:rPr>
              <a:t>→ </a:t>
            </a:r>
            <a:r>
              <a:rPr lang="en-US" sz="2000">
                <a:solidFill>
                  <a:schemeClr val="tx1"/>
                </a:solidFill>
                <a:cs typeface="Arial" charset="0"/>
              </a:rPr>
              <a:t>2KCl + 3O</a:t>
            </a:r>
            <a:r>
              <a:rPr lang="en-US" sz="2000" baseline="-25000">
                <a:solidFill>
                  <a:schemeClr val="tx1"/>
                </a:solidFill>
                <a:cs typeface="Arial" charset="0"/>
              </a:rPr>
              <a:t>2</a:t>
            </a:r>
            <a:r>
              <a:rPr lang="en-US" sz="200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800">
                <a:solidFill>
                  <a:schemeClr val="tx1"/>
                </a:solidFill>
                <a:cs typeface="Arial" charset="0"/>
              </a:rPr>
              <a:t>↑</a:t>
            </a:r>
          </a:p>
        </p:txBody>
      </p:sp>
      <p:sp>
        <p:nvSpPr>
          <p:cNvPr id="97285" name="AutoShape 5">
            <a:hlinkClick r:id="rId3" action="ppaction://hlinksldjump"/>
          </p:cNvPr>
          <p:cNvSpPr>
            <a:spLocks noChangeArrowheads="1"/>
          </p:cNvSpPr>
          <p:nvPr/>
        </p:nvSpPr>
        <p:spPr bwMode="blackWhite">
          <a:xfrm>
            <a:off x="1258888" y="2708275"/>
            <a:ext cx="6840537" cy="7191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</a:rPr>
              <a:t>2CuCO</a:t>
            </a:r>
            <a:r>
              <a:rPr lang="en-US" sz="2000" baseline="-25000">
                <a:solidFill>
                  <a:schemeClr val="tx1"/>
                </a:solidFill>
              </a:rPr>
              <a:t>3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→ </a:t>
            </a:r>
            <a:r>
              <a:rPr lang="en-US" sz="2000">
                <a:solidFill>
                  <a:schemeClr val="tx1"/>
                </a:solidFill>
              </a:rPr>
              <a:t>CuO + CO</a:t>
            </a:r>
            <a:r>
              <a:rPr lang="en-US" sz="2000" baseline="-25000">
                <a:solidFill>
                  <a:schemeClr val="tx1"/>
                </a:solidFill>
              </a:rPr>
              <a:t>2 </a:t>
            </a:r>
            <a:r>
              <a:rPr lang="en-US" sz="2800">
                <a:solidFill>
                  <a:schemeClr val="tx1"/>
                </a:solidFill>
              </a:rPr>
              <a:t>↑</a:t>
            </a:r>
            <a:r>
              <a:rPr lang="en-US" sz="2000" baseline="-25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7286" name="AutoShape 6">
            <a:hlinkClick r:id="rId3" action="ppaction://hlinksldjump"/>
          </p:cNvPr>
          <p:cNvSpPr>
            <a:spLocks noChangeArrowheads="1"/>
          </p:cNvSpPr>
          <p:nvPr/>
        </p:nvSpPr>
        <p:spPr bwMode="blackWhite">
          <a:xfrm>
            <a:off x="1258888" y="3573463"/>
            <a:ext cx="6840537" cy="7191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</a:rPr>
              <a:t>Fe(OH)</a:t>
            </a:r>
            <a:r>
              <a:rPr lang="en-US" sz="2000" baseline="-25000">
                <a:solidFill>
                  <a:schemeClr val="tx1"/>
                </a:solidFill>
              </a:rPr>
              <a:t>3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→ </a:t>
            </a:r>
            <a:r>
              <a:rPr lang="en-US" sz="2000">
                <a:solidFill>
                  <a:schemeClr val="tx1"/>
                </a:solidFill>
              </a:rPr>
              <a:t>Fe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O</a:t>
            </a:r>
            <a:r>
              <a:rPr lang="en-US" sz="2000" baseline="-25000">
                <a:solidFill>
                  <a:schemeClr val="tx1"/>
                </a:solidFill>
              </a:rPr>
              <a:t>3</a:t>
            </a:r>
            <a:r>
              <a:rPr lang="en-US" sz="2000">
                <a:solidFill>
                  <a:schemeClr val="tx1"/>
                </a:solidFill>
              </a:rPr>
              <a:t> + 3H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97287" name="AutoShape 7">
            <a:hlinkClick r:id="rId3" action="ppaction://hlinksldjump"/>
          </p:cNvPr>
          <p:cNvSpPr>
            <a:spLocks noChangeArrowheads="1"/>
          </p:cNvSpPr>
          <p:nvPr/>
        </p:nvSpPr>
        <p:spPr bwMode="blackWhite">
          <a:xfrm>
            <a:off x="1258888" y="4437063"/>
            <a:ext cx="6840537" cy="7191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</a:rPr>
              <a:t>4HNO</a:t>
            </a:r>
            <a:r>
              <a:rPr lang="en-US" sz="2000" baseline="-25000">
                <a:solidFill>
                  <a:schemeClr val="tx1"/>
                </a:solidFill>
              </a:rPr>
              <a:t>3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→ </a:t>
            </a:r>
            <a:r>
              <a:rPr lang="en-US" sz="2000">
                <a:solidFill>
                  <a:schemeClr val="tx1"/>
                </a:solidFill>
              </a:rPr>
              <a:t>4H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O + 4NO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 + O</a:t>
            </a:r>
            <a:r>
              <a:rPr lang="en-US" sz="2000" baseline="-25000">
                <a:solidFill>
                  <a:schemeClr val="tx1"/>
                </a:solidFill>
              </a:rPr>
              <a:t>2 </a:t>
            </a:r>
            <a:r>
              <a:rPr lang="en-US" sz="2800">
                <a:solidFill>
                  <a:schemeClr val="tx1"/>
                </a:solidFill>
              </a:rPr>
              <a:t>↑</a:t>
            </a:r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1203325" y="2060575"/>
            <a:ext cx="70405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FFFF00"/>
                </a:solidFill>
                <a:latin typeface="Arial Narrow" pitchFamily="34" charset="0"/>
              </a:rPr>
              <a:t>Не забудьте переписать в тетрадь правильное уравнение!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8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animBg="1"/>
      <p:bldP spid="97284" grpId="0" animBg="1"/>
      <p:bldP spid="97285" grpId="0" animBg="1"/>
      <p:bldP spid="97286" grpId="0" animBg="1"/>
      <p:bldP spid="97287" grpId="0" animBg="1"/>
      <p:bldP spid="972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latin typeface="Arial Black" pitchFamily="34" charset="0"/>
              </a:rPr>
              <a:t>Реакция замещения</a:t>
            </a:r>
            <a:endParaRPr lang="en-US">
              <a:latin typeface="Arial Black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2555875" y="4005263"/>
            <a:ext cx="4032250" cy="1871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  <a:r>
              <a:rPr lang="en-US" b="1">
                <a:solidFill>
                  <a:schemeClr val="tx2"/>
                </a:solidFill>
              </a:rPr>
              <a:t>AB + C= CB +A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chemeClr val="tx2"/>
                </a:solidFill>
              </a:rPr>
              <a:t>ABC + D = DBC + 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</p:txBody>
      </p:sp>
      <p:sp>
        <p:nvSpPr>
          <p:cNvPr id="90117" name="AutoShape 5"/>
          <p:cNvSpPr>
            <a:spLocks noChangeArrowheads="1"/>
          </p:cNvSpPr>
          <p:nvPr/>
        </p:nvSpPr>
        <p:spPr bwMode="blackWhite">
          <a:xfrm>
            <a:off x="2124075" y="3213100"/>
            <a:ext cx="5040313" cy="7191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Математический алгоритм</a:t>
            </a:r>
            <a:endParaRPr lang="en-US" sz="24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0120" name="AutoShape 8"/>
          <p:cNvSpPr>
            <a:spLocks noChangeArrowheads="1"/>
          </p:cNvSpPr>
          <p:nvPr/>
        </p:nvSpPr>
        <p:spPr bwMode="auto">
          <a:xfrm>
            <a:off x="1331913" y="2781300"/>
            <a:ext cx="6408737" cy="338455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611188" y="1412875"/>
            <a:ext cx="78486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Реакция замещения это такая реакция, в результате которой </a:t>
            </a:r>
            <a:r>
              <a:rPr lang="ru-RU" sz="2400" b="0">
                <a:solidFill>
                  <a:srgbClr val="FFFF00"/>
                </a:solidFill>
                <a:latin typeface="Arial Narrow" pitchFamily="34" charset="0"/>
              </a:rPr>
              <a:t>атомы простого вещества замещают атомы одного из элементов</a:t>
            </a:r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 в сложном  веществе.</a:t>
            </a:r>
            <a:endParaRPr lang="ru-RU" sz="2400" b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44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 uiExpand="1" build="p"/>
      <p:bldP spid="90117" grpId="0" animBg="1"/>
      <p:bldP spid="90120" grpId="0" animBg="1"/>
      <p:bldP spid="901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4825"/>
            <a:ext cx="5580063" cy="563563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rgbClr val="800000"/>
                </a:solidFill>
                <a:latin typeface="Arial Black" pitchFamily="34" charset="0"/>
              </a:rPr>
              <a:t>Пример реакций замещения</a:t>
            </a:r>
            <a:endParaRPr lang="en-US" sz="2400" dirty="0">
              <a:solidFill>
                <a:srgbClr val="800000"/>
              </a:solidFill>
              <a:latin typeface="Arial Black" pitchFamily="34" charset="0"/>
            </a:endParaRPr>
          </a:p>
        </p:txBody>
      </p:sp>
      <p:pic>
        <p:nvPicPr>
          <p:cNvPr id="111619" name="Picture 3" descr="Замещ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557338"/>
            <a:ext cx="3048000" cy="2286000"/>
          </a:xfrm>
          <a:prstGeom prst="rect">
            <a:avLst/>
          </a:prstGeom>
          <a:noFill/>
        </p:spPr>
      </p:pic>
      <p:pic>
        <p:nvPicPr>
          <p:cNvPr id="111622" name="Picture 6" descr="Замещение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005263"/>
            <a:ext cx="3048000" cy="2286000"/>
          </a:xfrm>
          <a:prstGeom prst="rect">
            <a:avLst/>
          </a:prstGeom>
          <a:noFill/>
        </p:spPr>
      </p:pic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4067175" y="1557338"/>
            <a:ext cx="4537075" cy="207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1"/>
                </a:solidFill>
                <a:latin typeface="Arial Narrow" pitchFamily="34" charset="0"/>
              </a:rPr>
              <a:t>Взаимодействие цинка с соляной кислотой выражается уравнением: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Arial Narrow" pitchFamily="34" charset="0"/>
              </a:rPr>
              <a:t>Zn + 2HCl = H</a:t>
            </a:r>
            <a:r>
              <a:rPr lang="en-US" sz="2000" baseline="-25000">
                <a:solidFill>
                  <a:srgbClr val="FFFF00"/>
                </a:solidFill>
                <a:latin typeface="Arial Narrow" pitchFamily="34" charset="0"/>
              </a:rPr>
              <a:t>2</a:t>
            </a:r>
            <a:r>
              <a:rPr lang="en-US" sz="2000">
                <a:solidFill>
                  <a:srgbClr val="FFFF00"/>
                </a:solidFill>
                <a:latin typeface="Arial Narrow" pitchFamily="34" charset="0"/>
                <a:cs typeface="Arial" charset="0"/>
              </a:rPr>
              <a:t>↑ + ZnCl</a:t>
            </a:r>
            <a:r>
              <a:rPr lang="en-US" sz="2000" baseline="-25000">
                <a:solidFill>
                  <a:srgbClr val="FFFF00"/>
                </a:solidFill>
                <a:latin typeface="Arial Narrow" pitchFamily="34" charset="0"/>
                <a:cs typeface="Arial" charset="0"/>
              </a:rPr>
              <a:t>2</a:t>
            </a:r>
            <a:r>
              <a:rPr lang="en-US" sz="2000">
                <a:solidFill>
                  <a:srgbClr val="FFFF00"/>
                </a:solidFill>
                <a:latin typeface="Arial Narrow" pitchFamily="34" charset="0"/>
                <a:cs typeface="Arial" charset="0"/>
              </a:rPr>
              <a:t> + Q</a:t>
            </a:r>
            <a:r>
              <a:rPr lang="en-US" sz="2000" b="0">
                <a:solidFill>
                  <a:srgbClr val="FFFF00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ru-RU" sz="2000" b="0">
                <a:solidFill>
                  <a:srgbClr val="FFFF00"/>
                </a:solidFill>
                <a:latin typeface="Arial Narrow" pitchFamily="34" charset="0"/>
                <a:cs typeface="Arial" charset="0"/>
              </a:rPr>
              <a:t>кДж </a:t>
            </a:r>
            <a:r>
              <a:rPr lang="ru-RU" sz="2000" b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Признаками этой реакции является </a:t>
            </a:r>
            <a:r>
              <a:rPr lang="ru-RU" sz="2000" b="0">
                <a:solidFill>
                  <a:srgbClr val="FFFF00"/>
                </a:solidFill>
                <a:latin typeface="Arial Narrow" pitchFamily="34" charset="0"/>
                <a:cs typeface="Arial" charset="0"/>
              </a:rPr>
              <a:t>выделение газа и тепла, растворение металла.</a:t>
            </a:r>
            <a:endParaRPr lang="en-US" sz="2000" b="0">
              <a:solidFill>
                <a:srgbClr val="FFFF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3995738" y="3860800"/>
            <a:ext cx="4608512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1"/>
                </a:solidFill>
                <a:latin typeface="Arial Narrow" pitchFamily="34" charset="0"/>
              </a:rPr>
              <a:t>Взаимодействие алюминия с оксидом железа (+3) – горение термитной смеси, выражается следующим уравнением: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Arial Narrow" pitchFamily="34" charset="0"/>
              </a:rPr>
              <a:t>2Al + Fe</a:t>
            </a:r>
            <a:r>
              <a:rPr lang="en-US" sz="2000" baseline="-25000">
                <a:solidFill>
                  <a:srgbClr val="FFFF00"/>
                </a:solidFill>
                <a:latin typeface="Arial Narrow" pitchFamily="34" charset="0"/>
              </a:rPr>
              <a:t>2</a:t>
            </a:r>
            <a:r>
              <a:rPr lang="en-US" sz="2000">
                <a:solidFill>
                  <a:srgbClr val="FFFF00"/>
                </a:solidFill>
                <a:latin typeface="Arial Narrow" pitchFamily="34" charset="0"/>
              </a:rPr>
              <a:t>O</a:t>
            </a:r>
            <a:r>
              <a:rPr lang="en-US" sz="2000" baseline="-25000">
                <a:solidFill>
                  <a:srgbClr val="FFFF00"/>
                </a:solidFill>
                <a:latin typeface="Arial Narrow" pitchFamily="34" charset="0"/>
              </a:rPr>
              <a:t>3</a:t>
            </a:r>
            <a:r>
              <a:rPr lang="en-US" sz="2000">
                <a:solidFill>
                  <a:srgbClr val="FFFF00"/>
                </a:solidFill>
                <a:latin typeface="Arial Narrow" pitchFamily="34" charset="0"/>
              </a:rPr>
              <a:t> = 2Fe + Al</a:t>
            </a:r>
            <a:r>
              <a:rPr lang="en-US" sz="2000" baseline="-25000">
                <a:solidFill>
                  <a:srgbClr val="FFFF00"/>
                </a:solidFill>
                <a:latin typeface="Arial Narrow" pitchFamily="34" charset="0"/>
              </a:rPr>
              <a:t>2</a:t>
            </a:r>
            <a:r>
              <a:rPr lang="en-US" sz="2000">
                <a:solidFill>
                  <a:srgbClr val="FFFF00"/>
                </a:solidFill>
                <a:latin typeface="Arial Narrow" pitchFamily="34" charset="0"/>
              </a:rPr>
              <a:t>O</a:t>
            </a:r>
            <a:r>
              <a:rPr lang="en-US" sz="2000" baseline="-25000">
                <a:solidFill>
                  <a:srgbClr val="FFFF00"/>
                </a:solidFill>
                <a:latin typeface="Arial Narrow" pitchFamily="34" charset="0"/>
              </a:rPr>
              <a:t>3</a:t>
            </a:r>
            <a:r>
              <a:rPr lang="en-US" sz="2000">
                <a:solidFill>
                  <a:srgbClr val="FFFF00"/>
                </a:solidFill>
                <a:latin typeface="Arial Narrow" pitchFamily="34" charset="0"/>
              </a:rPr>
              <a:t> + Q </a:t>
            </a:r>
            <a:r>
              <a:rPr lang="ru-RU" sz="2000">
                <a:solidFill>
                  <a:srgbClr val="FFFF00"/>
                </a:solidFill>
                <a:latin typeface="Arial Narrow" pitchFamily="34" charset="0"/>
              </a:rPr>
              <a:t>кДж</a:t>
            </a:r>
            <a:r>
              <a:rPr lang="ru-RU" sz="2000" b="0">
                <a:solidFill>
                  <a:srgbClr val="FFFF00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ru-RU" sz="2000" b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Признаками этой реакции является </a:t>
            </a:r>
            <a:r>
              <a:rPr lang="ru-RU" sz="2000" b="0">
                <a:solidFill>
                  <a:srgbClr val="FFFF00"/>
                </a:solidFill>
                <a:latin typeface="Arial Narrow" pitchFamily="34" charset="0"/>
                <a:cs typeface="Arial" charset="0"/>
              </a:rPr>
              <a:t>излучение света  и тепла, изменение цвета веществ.</a:t>
            </a:r>
            <a:endParaRPr lang="en-US" sz="2000" b="0">
              <a:solidFill>
                <a:srgbClr val="FFFF00"/>
              </a:solidFill>
              <a:latin typeface="Arial Narrow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2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1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1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1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1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92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1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1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1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1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04825"/>
            <a:ext cx="5256212" cy="563563"/>
          </a:xfrm>
        </p:spPr>
        <p:txBody>
          <a:bodyPr/>
          <a:lstStyle/>
          <a:p>
            <a:r>
              <a:rPr lang="ru-RU" sz="2000" dirty="0">
                <a:solidFill>
                  <a:srgbClr val="800000"/>
                </a:solidFill>
                <a:latin typeface="Arial Black" pitchFamily="34" charset="0"/>
              </a:rPr>
              <a:t>Укажите правильное уравнение</a:t>
            </a:r>
            <a:endParaRPr lang="en-US" sz="2000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100355" name="AutoShape 3"/>
          <p:cNvSpPr>
            <a:spLocks noChangeArrowheads="1"/>
          </p:cNvSpPr>
          <p:nvPr/>
        </p:nvSpPr>
        <p:spPr bwMode="auto">
          <a:xfrm>
            <a:off x="611188" y="1700213"/>
            <a:ext cx="7921625" cy="4537075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356" name="AutoShape 4">
            <a:hlinkClick r:id="rId2" action="ppaction://hlinksldjump"/>
          </p:cNvPr>
          <p:cNvSpPr>
            <a:spLocks noChangeArrowheads="1"/>
          </p:cNvSpPr>
          <p:nvPr/>
        </p:nvSpPr>
        <p:spPr bwMode="blackWhite">
          <a:xfrm>
            <a:off x="1187450" y="2636838"/>
            <a:ext cx="6840538" cy="7191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</a:rPr>
              <a:t>Mg + MnO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 = Mn + MgO + Q </a:t>
            </a:r>
            <a:r>
              <a:rPr lang="ru-RU" sz="2000">
                <a:solidFill>
                  <a:schemeClr val="tx1"/>
                </a:solidFill>
              </a:rPr>
              <a:t>кДж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00357" name="AutoShape 5">
            <a:hlinkClick r:id="rId2" action="ppaction://hlinksldjump"/>
          </p:cNvPr>
          <p:cNvSpPr>
            <a:spLocks noChangeArrowheads="1"/>
          </p:cNvSpPr>
          <p:nvPr/>
        </p:nvSpPr>
        <p:spPr bwMode="blackWhite">
          <a:xfrm>
            <a:off x="1187450" y="3500438"/>
            <a:ext cx="6840538" cy="7191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</a:rPr>
              <a:t>3Mg + H</a:t>
            </a:r>
            <a:r>
              <a:rPr lang="en-US" sz="2000" baseline="-25000">
                <a:solidFill>
                  <a:schemeClr val="tx1"/>
                </a:solidFill>
              </a:rPr>
              <a:t>3</a:t>
            </a:r>
            <a:r>
              <a:rPr lang="en-US" sz="2000">
                <a:solidFill>
                  <a:schemeClr val="tx1"/>
                </a:solidFill>
              </a:rPr>
              <a:t>PO</a:t>
            </a:r>
            <a:r>
              <a:rPr lang="en-US" sz="2000" baseline="-25000">
                <a:solidFill>
                  <a:schemeClr val="tx1"/>
                </a:solidFill>
              </a:rPr>
              <a:t>4</a:t>
            </a:r>
            <a:r>
              <a:rPr lang="en-US" sz="2000">
                <a:solidFill>
                  <a:schemeClr val="tx1"/>
                </a:solidFill>
              </a:rPr>
              <a:t> = H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  <a:cs typeface="Arial" charset="0"/>
              </a:rPr>
              <a:t>↑</a:t>
            </a:r>
            <a:r>
              <a:rPr lang="en-US" sz="2000">
                <a:solidFill>
                  <a:schemeClr val="tx1"/>
                </a:solidFill>
              </a:rPr>
              <a:t> + Mg</a:t>
            </a:r>
            <a:r>
              <a:rPr lang="en-US" sz="2000" baseline="-25000">
                <a:solidFill>
                  <a:schemeClr val="tx1"/>
                </a:solidFill>
              </a:rPr>
              <a:t>3</a:t>
            </a:r>
            <a:r>
              <a:rPr lang="en-US" sz="2000">
                <a:solidFill>
                  <a:schemeClr val="tx1"/>
                </a:solidFill>
              </a:rPr>
              <a:t>(PO</a:t>
            </a:r>
            <a:r>
              <a:rPr lang="en-US" sz="2000" baseline="-25000">
                <a:solidFill>
                  <a:schemeClr val="tx1"/>
                </a:solidFill>
              </a:rPr>
              <a:t>4</a:t>
            </a:r>
            <a:r>
              <a:rPr lang="en-US" sz="2000">
                <a:solidFill>
                  <a:schemeClr val="tx1"/>
                </a:solidFill>
              </a:rPr>
              <a:t>)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0358" name="AutoShape 6">
            <a:hlinkClick r:id="rId2" action="ppaction://hlinksldjump"/>
          </p:cNvPr>
          <p:cNvSpPr>
            <a:spLocks noChangeArrowheads="1"/>
          </p:cNvSpPr>
          <p:nvPr/>
        </p:nvSpPr>
        <p:spPr bwMode="blackWhite">
          <a:xfrm>
            <a:off x="1187450" y="4365625"/>
            <a:ext cx="6840538" cy="7191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</a:rPr>
              <a:t>H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 + 2CuO = Cu + H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O – Q </a:t>
            </a:r>
            <a:r>
              <a:rPr lang="ru-RU" sz="2000">
                <a:solidFill>
                  <a:schemeClr val="tx1"/>
                </a:solidFill>
              </a:rPr>
              <a:t>кДж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00359" name="AutoShape 7">
            <a:hlinkClick r:id="rId3" action="ppaction://hlinksldjump"/>
          </p:cNvPr>
          <p:cNvSpPr>
            <a:spLocks noChangeArrowheads="1"/>
          </p:cNvSpPr>
          <p:nvPr/>
        </p:nvSpPr>
        <p:spPr bwMode="blackWhite">
          <a:xfrm>
            <a:off x="1187450" y="5229225"/>
            <a:ext cx="6840538" cy="7191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</a:rPr>
              <a:t>2Al + 3CuSO</a:t>
            </a:r>
            <a:r>
              <a:rPr lang="en-US" sz="2000" baseline="-25000">
                <a:solidFill>
                  <a:schemeClr val="tx1"/>
                </a:solidFill>
              </a:rPr>
              <a:t>4</a:t>
            </a:r>
            <a:r>
              <a:rPr lang="en-US" sz="2000">
                <a:solidFill>
                  <a:schemeClr val="tx1"/>
                </a:solidFill>
              </a:rPr>
              <a:t> = Al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(SO</a:t>
            </a:r>
            <a:r>
              <a:rPr lang="en-US" sz="2000" baseline="-25000">
                <a:solidFill>
                  <a:schemeClr val="tx1"/>
                </a:solidFill>
              </a:rPr>
              <a:t>4</a:t>
            </a:r>
            <a:r>
              <a:rPr lang="en-US" sz="2000">
                <a:solidFill>
                  <a:schemeClr val="tx1"/>
                </a:solidFill>
              </a:rPr>
              <a:t>)</a:t>
            </a:r>
            <a:r>
              <a:rPr lang="en-US" sz="2000" baseline="-25000">
                <a:solidFill>
                  <a:schemeClr val="tx1"/>
                </a:solidFill>
              </a:rPr>
              <a:t>3</a:t>
            </a:r>
            <a:r>
              <a:rPr lang="en-US" sz="2000">
                <a:solidFill>
                  <a:schemeClr val="tx1"/>
                </a:solidFill>
              </a:rPr>
              <a:t> + 3Cu</a:t>
            </a:r>
            <a:r>
              <a:rPr lang="en-US" sz="2000">
                <a:solidFill>
                  <a:schemeClr val="tx1"/>
                </a:solidFill>
                <a:cs typeface="Arial" charset="0"/>
              </a:rPr>
              <a:t>↓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971550" y="1916113"/>
            <a:ext cx="72723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FFFF00"/>
                </a:solidFill>
                <a:latin typeface="Arial Narrow" pitchFamily="34" charset="0"/>
              </a:rPr>
              <a:t>Не забудьте переписать в тетрадь правильное уравнение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8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animBg="1"/>
      <p:bldP spid="100356" grpId="0" animBg="1"/>
      <p:bldP spid="100357" grpId="0" animBg="1"/>
      <p:bldP spid="100358" grpId="0" animBg="1"/>
      <p:bldP spid="100359" grpId="0" animBg="1"/>
      <p:bldP spid="1003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800000"/>
                </a:solidFill>
                <a:latin typeface="Arial Black" pitchFamily="34" charset="0"/>
              </a:rPr>
              <a:t>Реакция обмена</a:t>
            </a:r>
            <a:endParaRPr lang="en-US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91142" name="Rectangle 6"/>
          <p:cNvSpPr>
            <a:spLocks noGrp="1" noChangeArrowheads="1"/>
          </p:cNvSpPr>
          <p:nvPr>
            <p:ph idx="1"/>
          </p:nvPr>
        </p:nvSpPr>
        <p:spPr>
          <a:xfrm>
            <a:off x="2124075" y="4797425"/>
            <a:ext cx="5113338" cy="792163"/>
          </a:xfrm>
          <a:noFill/>
          <a:ln/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b="1"/>
              <a:t>AB + CD = CB + AD</a:t>
            </a:r>
            <a:endParaRPr lang="ru-RU" b="1"/>
          </a:p>
        </p:txBody>
      </p:sp>
      <p:sp>
        <p:nvSpPr>
          <p:cNvPr id="91141" name="AutoShape 5"/>
          <p:cNvSpPr>
            <a:spLocks noChangeArrowheads="1"/>
          </p:cNvSpPr>
          <p:nvPr/>
        </p:nvSpPr>
        <p:spPr bwMode="blackWhite">
          <a:xfrm>
            <a:off x="1908175" y="3644900"/>
            <a:ext cx="5111750" cy="7191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008000"/>
              </a:gs>
              <a:gs pos="50000">
                <a:srgbClr val="008000">
                  <a:gamma/>
                  <a:shade val="46275"/>
                  <a:invGamma/>
                </a:srgbClr>
              </a:gs>
              <a:gs pos="100000">
                <a:srgbClr val="008000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Математический алгоритм</a:t>
            </a:r>
            <a:endParaRPr lang="en-US" sz="24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1144" name="AutoShape 8"/>
          <p:cNvSpPr>
            <a:spLocks noChangeArrowheads="1"/>
          </p:cNvSpPr>
          <p:nvPr/>
        </p:nvSpPr>
        <p:spPr bwMode="auto">
          <a:xfrm>
            <a:off x="1403350" y="3068638"/>
            <a:ext cx="6408738" cy="324008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611188" y="1844675"/>
            <a:ext cx="78486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Реакция обмена это такая реакция, в результате которой </a:t>
            </a:r>
            <a:r>
              <a:rPr lang="ru-RU" sz="2400" b="0">
                <a:solidFill>
                  <a:srgbClr val="FFFF00"/>
                </a:solidFill>
                <a:latin typeface="Arial Narrow" pitchFamily="34" charset="0"/>
              </a:rPr>
              <a:t>два сложных вещества обмениваются своими составными частями.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64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42" grpId="0" uiExpand="1" build="p"/>
      <p:bldP spid="91141" grpId="0" animBg="1"/>
      <p:bldP spid="91144" grpId="0" animBg="1"/>
      <p:bldP spid="911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04825"/>
            <a:ext cx="5154612" cy="563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800000"/>
                </a:solidFill>
                <a:latin typeface="Arial Black" pitchFamily="34" charset="0"/>
              </a:rPr>
              <a:t>Определение реакции</a:t>
            </a:r>
            <a:endParaRPr lang="en-US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539750" y="1844675"/>
            <a:ext cx="8208963" cy="301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Химические явления называются химическими превращениями или химическими реакциями (взаимодействиями).</a:t>
            </a:r>
          </a:p>
          <a:p>
            <a:pPr algn="just"/>
            <a:r>
              <a:rPr lang="ru-RU" sz="2400" b="0">
                <a:solidFill>
                  <a:srgbClr val="FFFF00"/>
                </a:solidFill>
                <a:latin typeface="Arial Narrow" pitchFamily="34" charset="0"/>
              </a:rPr>
              <a:t>Химическая реакция это такое явление, в результате которого из одних веществ получаются другие, новые вещества.</a:t>
            </a:r>
          </a:p>
          <a:p>
            <a:pPr algn="just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Вещества, которые вступают в реакцию называют </a:t>
            </a:r>
            <a:r>
              <a:rPr lang="ru-RU" sz="2400" b="0">
                <a:solidFill>
                  <a:srgbClr val="FFFF00"/>
                </a:solidFill>
                <a:latin typeface="Arial Narrow" pitchFamily="34" charset="0"/>
              </a:rPr>
              <a:t>исходными веществами.</a:t>
            </a:r>
          </a:p>
          <a:p>
            <a:pPr algn="just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Вещества, которые образуются в результате реакции, называют </a:t>
            </a:r>
            <a:r>
              <a:rPr lang="ru-RU" sz="2400" b="0">
                <a:solidFill>
                  <a:srgbClr val="FFFF00"/>
                </a:solidFill>
                <a:latin typeface="Arial Narrow" pitchFamily="34" charset="0"/>
              </a:rPr>
              <a:t>продуктами реакции:</a:t>
            </a:r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103428" name="AutoShape 4"/>
          <p:cNvSpPr>
            <a:spLocks noChangeArrowheads="1"/>
          </p:cNvSpPr>
          <p:nvPr/>
        </p:nvSpPr>
        <p:spPr bwMode="invGray">
          <a:xfrm>
            <a:off x="5867400" y="4868863"/>
            <a:ext cx="2808288" cy="1368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1800" b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6300788" y="5157788"/>
            <a:ext cx="1941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000">
                <a:solidFill>
                  <a:srgbClr val="00CCFF"/>
                </a:solidFill>
              </a:rPr>
              <a:t>Продукты </a:t>
            </a:r>
            <a:r>
              <a:rPr lang="ru-RU" sz="2400">
                <a:solidFill>
                  <a:srgbClr val="00CCFF"/>
                </a:solidFill>
                <a:latin typeface="Arial Narrow" pitchFamily="34" charset="0"/>
              </a:rPr>
              <a:t>реакции</a:t>
            </a:r>
            <a:endParaRPr lang="en-US" sz="1400" b="0">
              <a:solidFill>
                <a:srgbClr val="00CCFF"/>
              </a:solidFill>
            </a:endParaRPr>
          </a:p>
        </p:txBody>
      </p:sp>
      <p:sp>
        <p:nvSpPr>
          <p:cNvPr id="103430" name="AutoShape 6"/>
          <p:cNvSpPr>
            <a:spLocks noChangeArrowheads="1"/>
          </p:cNvSpPr>
          <p:nvPr/>
        </p:nvSpPr>
        <p:spPr bwMode="invGray">
          <a:xfrm>
            <a:off x="539750" y="4941888"/>
            <a:ext cx="2879725" cy="12938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1800" b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1042988" y="5157788"/>
            <a:ext cx="19224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400">
                <a:solidFill>
                  <a:schemeClr val="tx1"/>
                </a:solidFill>
                <a:latin typeface="Arial Narrow" pitchFamily="34" charset="0"/>
              </a:rPr>
              <a:t>Исходные вещества</a:t>
            </a:r>
            <a:endParaRPr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3432" name="AutoShape 8"/>
          <p:cNvSpPr>
            <a:spLocks noChangeArrowheads="1"/>
          </p:cNvSpPr>
          <p:nvPr/>
        </p:nvSpPr>
        <p:spPr bwMode="invGray">
          <a:xfrm>
            <a:off x="3708400" y="5229225"/>
            <a:ext cx="1871663" cy="798513"/>
          </a:xfrm>
          <a:prstGeom prst="rightArrow">
            <a:avLst>
              <a:gd name="adj1" fmla="val 35185"/>
              <a:gd name="adj2" fmla="val 89862"/>
            </a:avLst>
          </a:prstGeom>
          <a:gradFill rotWithShape="1">
            <a:gsLst>
              <a:gs pos="0">
                <a:schemeClr val="bg1"/>
              </a:gs>
              <a:gs pos="100000">
                <a:srgbClr val="00CC00">
                  <a:alpha val="50000"/>
                </a:srgbClr>
              </a:gs>
            </a:gsLst>
            <a:lin ang="0" scaled="1"/>
          </a:gradFill>
          <a:ln w="254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64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64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64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/>
      <p:bldP spid="103428" grpId="0" animBg="1"/>
      <p:bldP spid="103429" grpId="0"/>
      <p:bldP spid="103430" grpId="0" animBg="1"/>
      <p:bldP spid="103431" grpId="0"/>
      <p:bldP spid="1034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4825"/>
            <a:ext cx="5334000" cy="563563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rgbClr val="800000"/>
                </a:solidFill>
                <a:latin typeface="Arial Black" pitchFamily="34" charset="0"/>
              </a:rPr>
              <a:t>Пример реакции обмена</a:t>
            </a:r>
            <a:endParaRPr lang="en-US" sz="2400" dirty="0">
              <a:solidFill>
                <a:srgbClr val="800000"/>
              </a:solidFill>
              <a:latin typeface="Arial Black" pitchFamily="34" charset="0"/>
            </a:endParaRPr>
          </a:p>
        </p:txBody>
      </p:sp>
      <p:pic>
        <p:nvPicPr>
          <p:cNvPr id="112643" name="Picture 3" descr="Образование осад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557338"/>
            <a:ext cx="2847975" cy="4733925"/>
          </a:xfrm>
          <a:prstGeom prst="rect">
            <a:avLst/>
          </a:prstGeom>
          <a:noFill/>
        </p:spPr>
      </p:pic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492500" y="2565400"/>
            <a:ext cx="5183188" cy="2530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solidFill>
                  <a:schemeClr val="tx1"/>
                </a:solidFill>
                <a:latin typeface="Arial Narrow" pitchFamily="34" charset="0"/>
              </a:rPr>
              <a:t>Взаимодействие двух веществ, находящихся в растворённом виде – гидроксида калия и сульфата железа (+3): </a:t>
            </a:r>
          </a:p>
          <a:p>
            <a:endParaRPr lang="ru-RU" sz="2000">
              <a:solidFill>
                <a:srgbClr val="FFFF00"/>
              </a:solidFill>
              <a:latin typeface="Arial Narrow" pitchFamily="34" charset="0"/>
            </a:endParaRPr>
          </a:p>
          <a:p>
            <a:r>
              <a:rPr lang="en-US" sz="2000">
                <a:solidFill>
                  <a:srgbClr val="FFFF00"/>
                </a:solidFill>
                <a:latin typeface="Arial Narrow" pitchFamily="34" charset="0"/>
              </a:rPr>
              <a:t>Fe</a:t>
            </a:r>
            <a:r>
              <a:rPr lang="en-US" sz="2000" baseline="-25000">
                <a:solidFill>
                  <a:srgbClr val="FFFF00"/>
                </a:solidFill>
                <a:latin typeface="Arial Narrow" pitchFamily="34" charset="0"/>
              </a:rPr>
              <a:t>2</a:t>
            </a:r>
            <a:r>
              <a:rPr lang="en-US" sz="2000">
                <a:solidFill>
                  <a:srgbClr val="FFFF00"/>
                </a:solidFill>
                <a:latin typeface="Arial Narrow" pitchFamily="34" charset="0"/>
              </a:rPr>
              <a:t>(SO</a:t>
            </a:r>
            <a:r>
              <a:rPr lang="en-US" sz="2000" baseline="-25000">
                <a:solidFill>
                  <a:srgbClr val="FFFF00"/>
                </a:solidFill>
                <a:latin typeface="Arial Narrow" pitchFamily="34" charset="0"/>
              </a:rPr>
              <a:t>4</a:t>
            </a:r>
            <a:r>
              <a:rPr lang="en-US" sz="2000">
                <a:solidFill>
                  <a:srgbClr val="FFFF00"/>
                </a:solidFill>
                <a:latin typeface="Arial Narrow" pitchFamily="34" charset="0"/>
              </a:rPr>
              <a:t>)</a:t>
            </a:r>
            <a:r>
              <a:rPr lang="en-US" sz="2000" baseline="-25000">
                <a:solidFill>
                  <a:srgbClr val="FFFF00"/>
                </a:solidFill>
                <a:latin typeface="Arial Narrow" pitchFamily="34" charset="0"/>
              </a:rPr>
              <a:t>3</a:t>
            </a:r>
            <a:r>
              <a:rPr lang="en-US" sz="2000">
                <a:solidFill>
                  <a:srgbClr val="FFFF00"/>
                </a:solidFill>
                <a:latin typeface="Arial Narrow" pitchFamily="34" charset="0"/>
              </a:rPr>
              <a:t> + 6KOH = 3K</a:t>
            </a:r>
            <a:r>
              <a:rPr lang="en-US" sz="2000" baseline="-25000">
                <a:solidFill>
                  <a:srgbClr val="FFFF00"/>
                </a:solidFill>
                <a:latin typeface="Arial Narrow" pitchFamily="34" charset="0"/>
              </a:rPr>
              <a:t>2</a:t>
            </a:r>
            <a:r>
              <a:rPr lang="en-US" sz="2000">
                <a:solidFill>
                  <a:srgbClr val="FFFF00"/>
                </a:solidFill>
                <a:latin typeface="Arial Narrow" pitchFamily="34" charset="0"/>
              </a:rPr>
              <a:t>SO</a:t>
            </a:r>
            <a:r>
              <a:rPr lang="en-US" sz="2000" baseline="-25000">
                <a:solidFill>
                  <a:srgbClr val="FFFF00"/>
                </a:solidFill>
                <a:latin typeface="Arial Narrow" pitchFamily="34" charset="0"/>
              </a:rPr>
              <a:t>4</a:t>
            </a:r>
            <a:r>
              <a:rPr lang="en-US" sz="2000">
                <a:solidFill>
                  <a:srgbClr val="FFFF00"/>
                </a:solidFill>
                <a:latin typeface="Arial Narrow" pitchFamily="34" charset="0"/>
              </a:rPr>
              <a:t> + 2Fe(OH)</a:t>
            </a:r>
            <a:r>
              <a:rPr lang="en-US" sz="2000" baseline="-25000">
                <a:solidFill>
                  <a:srgbClr val="FFFF00"/>
                </a:solidFill>
                <a:latin typeface="Arial Narrow" pitchFamily="34" charset="0"/>
              </a:rPr>
              <a:t>3</a:t>
            </a:r>
            <a:r>
              <a:rPr lang="en-US" sz="2000">
                <a:solidFill>
                  <a:srgbClr val="FFFF00"/>
                </a:solidFill>
                <a:latin typeface="Arial Narrow" pitchFamily="34" charset="0"/>
                <a:cs typeface="Arial" charset="0"/>
              </a:rPr>
              <a:t>↓</a:t>
            </a:r>
            <a:r>
              <a:rPr lang="en-US" sz="200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ru-RU" sz="2000" b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Признаком этой реакции является </a:t>
            </a:r>
            <a:r>
              <a:rPr lang="ru-RU" sz="2000" b="0">
                <a:solidFill>
                  <a:srgbClr val="FFFF00"/>
                </a:solidFill>
                <a:latin typeface="Arial Narrow" pitchFamily="34" charset="0"/>
                <a:cs typeface="Arial" charset="0"/>
              </a:rPr>
              <a:t>выпадение красно-бурого осадка</a:t>
            </a:r>
            <a:r>
              <a:rPr lang="ru-RU" sz="2000" b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 гидроксида железа </a:t>
            </a:r>
            <a:r>
              <a:rPr lang="ru-RU" sz="200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(+3),</a:t>
            </a:r>
            <a:r>
              <a:rPr lang="ru-RU" sz="2000" b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 то есть </a:t>
            </a:r>
            <a:r>
              <a:rPr lang="en-US" sz="200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Fe(OH)</a:t>
            </a:r>
            <a:r>
              <a:rPr lang="en-US" sz="2000" baseline="-2500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3</a:t>
            </a:r>
            <a:r>
              <a:rPr lang="en-US" sz="200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↓</a:t>
            </a:r>
            <a:r>
              <a:rPr lang="en-US" sz="2000" b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ru-RU" sz="2000" b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.</a:t>
            </a:r>
            <a:endParaRPr lang="en-US" sz="2000" b="0">
              <a:solidFill>
                <a:schemeClr val="tx1"/>
              </a:solidFill>
              <a:latin typeface="Arial Narrow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04825"/>
            <a:ext cx="5256212" cy="563563"/>
          </a:xfrm>
        </p:spPr>
        <p:txBody>
          <a:bodyPr/>
          <a:lstStyle/>
          <a:p>
            <a:r>
              <a:rPr lang="ru-RU" sz="2000" dirty="0">
                <a:solidFill>
                  <a:srgbClr val="800000"/>
                </a:solidFill>
                <a:latin typeface="Arial Black" pitchFamily="34" charset="0"/>
              </a:rPr>
              <a:t>Укажите правильные уравнения</a:t>
            </a:r>
            <a:endParaRPr lang="en-US" sz="2000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98307" name="AutoShape 3"/>
          <p:cNvSpPr>
            <a:spLocks noChangeArrowheads="1"/>
          </p:cNvSpPr>
          <p:nvPr/>
        </p:nvSpPr>
        <p:spPr bwMode="auto">
          <a:xfrm>
            <a:off x="611188" y="1700213"/>
            <a:ext cx="7921625" cy="4537075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8308" name="AutoShape 4">
            <a:hlinkClick r:id="rId2" action="ppaction://hlinksldjump"/>
          </p:cNvPr>
          <p:cNvSpPr>
            <a:spLocks noChangeArrowheads="1"/>
          </p:cNvSpPr>
          <p:nvPr/>
        </p:nvSpPr>
        <p:spPr bwMode="blackWhite">
          <a:xfrm>
            <a:off x="1187450" y="2781300"/>
            <a:ext cx="6840538" cy="7191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</a:rPr>
              <a:t>CuSO</a:t>
            </a:r>
            <a:r>
              <a:rPr lang="en-US" sz="2000" baseline="-25000">
                <a:solidFill>
                  <a:schemeClr val="tx1"/>
                </a:solidFill>
              </a:rPr>
              <a:t>4</a:t>
            </a:r>
            <a:r>
              <a:rPr lang="en-US" sz="2000">
                <a:solidFill>
                  <a:schemeClr val="tx1"/>
                </a:solidFill>
              </a:rPr>
              <a:t> + 2KOH = Cu(OH)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  <a:cs typeface="Arial" charset="0"/>
              </a:rPr>
              <a:t>↓ + K</a:t>
            </a:r>
            <a:r>
              <a:rPr lang="en-US" sz="2000" baseline="-25000">
                <a:solidFill>
                  <a:schemeClr val="tx1"/>
                </a:solidFill>
                <a:cs typeface="Arial" charset="0"/>
              </a:rPr>
              <a:t>2</a:t>
            </a:r>
            <a:r>
              <a:rPr lang="en-US" sz="2000">
                <a:solidFill>
                  <a:schemeClr val="tx1"/>
                </a:solidFill>
                <a:cs typeface="Arial" charset="0"/>
              </a:rPr>
              <a:t>SO</a:t>
            </a:r>
            <a:r>
              <a:rPr lang="en-US" sz="2000" baseline="-25000">
                <a:solidFill>
                  <a:schemeClr val="tx1"/>
                </a:solidFill>
                <a:cs typeface="Arial" charset="0"/>
              </a:rPr>
              <a:t>4</a:t>
            </a:r>
            <a:endParaRPr lang="en-US" sz="20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98309" name="AutoShape 5">
            <a:hlinkClick r:id="rId3" action="ppaction://hlinksldjump"/>
          </p:cNvPr>
          <p:cNvSpPr>
            <a:spLocks noChangeArrowheads="1"/>
          </p:cNvSpPr>
          <p:nvPr/>
        </p:nvSpPr>
        <p:spPr bwMode="blackWhite">
          <a:xfrm>
            <a:off x="1187450" y="3644900"/>
            <a:ext cx="6840538" cy="7191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</a:rPr>
              <a:t>H</a:t>
            </a:r>
            <a:r>
              <a:rPr lang="en-US" sz="2000" baseline="-25000">
                <a:solidFill>
                  <a:schemeClr val="tx1"/>
                </a:solidFill>
              </a:rPr>
              <a:t>3</a:t>
            </a:r>
            <a:r>
              <a:rPr lang="en-US" sz="2000">
                <a:solidFill>
                  <a:schemeClr val="tx1"/>
                </a:solidFill>
              </a:rPr>
              <a:t>PO</a:t>
            </a:r>
            <a:r>
              <a:rPr lang="en-US" sz="2000" baseline="-25000">
                <a:solidFill>
                  <a:schemeClr val="tx1"/>
                </a:solidFill>
              </a:rPr>
              <a:t>4</a:t>
            </a:r>
            <a:r>
              <a:rPr lang="en-US" sz="2000">
                <a:solidFill>
                  <a:schemeClr val="tx1"/>
                </a:solidFill>
              </a:rPr>
              <a:t> + KOH = K</a:t>
            </a:r>
            <a:r>
              <a:rPr lang="en-US" sz="2000" baseline="-25000">
                <a:solidFill>
                  <a:schemeClr val="tx1"/>
                </a:solidFill>
              </a:rPr>
              <a:t>3</a:t>
            </a:r>
            <a:r>
              <a:rPr lang="en-US" sz="2000">
                <a:solidFill>
                  <a:schemeClr val="tx1"/>
                </a:solidFill>
              </a:rPr>
              <a:t>PO</a:t>
            </a:r>
            <a:r>
              <a:rPr lang="en-US" sz="2000" baseline="-25000">
                <a:solidFill>
                  <a:schemeClr val="tx1"/>
                </a:solidFill>
              </a:rPr>
              <a:t>4</a:t>
            </a:r>
            <a:r>
              <a:rPr lang="en-US" sz="2000">
                <a:solidFill>
                  <a:schemeClr val="tx1"/>
                </a:solidFill>
              </a:rPr>
              <a:t> + H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98310" name="AutoShape 6">
            <a:hlinkClick r:id="rId3" action="ppaction://hlinksldjump"/>
          </p:cNvPr>
          <p:cNvSpPr>
            <a:spLocks noChangeArrowheads="1"/>
          </p:cNvSpPr>
          <p:nvPr/>
        </p:nvSpPr>
        <p:spPr bwMode="blackWhite">
          <a:xfrm>
            <a:off x="1187450" y="4508500"/>
            <a:ext cx="6840538" cy="7191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</a:rPr>
              <a:t>Al(OH)</a:t>
            </a:r>
            <a:r>
              <a:rPr lang="en-US" sz="2000" baseline="-25000">
                <a:solidFill>
                  <a:schemeClr val="tx1"/>
                </a:solidFill>
              </a:rPr>
              <a:t>3</a:t>
            </a:r>
            <a:r>
              <a:rPr lang="en-US" sz="2000">
                <a:solidFill>
                  <a:schemeClr val="tx1"/>
                </a:solidFill>
              </a:rPr>
              <a:t> + H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SO</a:t>
            </a:r>
            <a:r>
              <a:rPr lang="en-US" sz="2000" baseline="-25000">
                <a:solidFill>
                  <a:schemeClr val="tx1"/>
                </a:solidFill>
              </a:rPr>
              <a:t>4</a:t>
            </a:r>
            <a:r>
              <a:rPr lang="en-US" sz="2000">
                <a:solidFill>
                  <a:schemeClr val="tx1"/>
                </a:solidFill>
              </a:rPr>
              <a:t> = Al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(SO</a:t>
            </a:r>
            <a:r>
              <a:rPr lang="en-US" sz="2000" baseline="-25000">
                <a:solidFill>
                  <a:schemeClr val="tx1"/>
                </a:solidFill>
              </a:rPr>
              <a:t>4</a:t>
            </a:r>
            <a:r>
              <a:rPr lang="en-US" sz="2000">
                <a:solidFill>
                  <a:schemeClr val="tx1"/>
                </a:solidFill>
              </a:rPr>
              <a:t>)</a:t>
            </a:r>
            <a:r>
              <a:rPr lang="en-US" sz="2000" baseline="-25000">
                <a:solidFill>
                  <a:schemeClr val="tx1"/>
                </a:solidFill>
              </a:rPr>
              <a:t>3</a:t>
            </a:r>
            <a:r>
              <a:rPr lang="en-US" sz="2000">
                <a:solidFill>
                  <a:schemeClr val="tx1"/>
                </a:solidFill>
              </a:rPr>
              <a:t> + H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98311" name="AutoShape 7">
            <a:hlinkClick r:id="rId2" action="ppaction://hlinksldjump"/>
          </p:cNvPr>
          <p:cNvSpPr>
            <a:spLocks noChangeArrowheads="1"/>
          </p:cNvSpPr>
          <p:nvPr/>
        </p:nvSpPr>
        <p:spPr bwMode="blackWhite">
          <a:xfrm>
            <a:off x="1187450" y="5373688"/>
            <a:ext cx="6840538" cy="7191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</a:rPr>
              <a:t>Na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O + H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S = Na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S + H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827088" y="2017713"/>
            <a:ext cx="73453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FF00"/>
                </a:solidFill>
                <a:latin typeface="Arial Narrow" pitchFamily="34" charset="0"/>
              </a:rPr>
              <a:t>Не забудьте переписать в тетрадь правильные уравнения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8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animBg="1"/>
      <p:bldP spid="98308" grpId="0" animBg="1"/>
      <p:bldP spid="98309" grpId="0" animBg="1"/>
      <p:bldP spid="98310" grpId="0" animBg="1"/>
      <p:bldP spid="98311" grpId="0" animBg="1"/>
      <p:bldP spid="983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76250"/>
            <a:ext cx="4537075" cy="563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CC00"/>
                </a:solidFill>
                <a:latin typeface="Arial Black" pitchFamily="34" charset="0"/>
              </a:rPr>
              <a:t>Повторим ещё раз:</a:t>
            </a:r>
            <a:endParaRPr lang="en-US" dirty="0">
              <a:solidFill>
                <a:srgbClr val="00CC00"/>
              </a:solidFill>
              <a:latin typeface="Arial Black" pitchFamily="34" charset="0"/>
            </a:endParaRPr>
          </a:p>
        </p:txBody>
      </p:sp>
      <p:sp>
        <p:nvSpPr>
          <p:cNvPr id="130051" name="AutoShape 3"/>
          <p:cNvSpPr>
            <a:spLocks noChangeArrowheads="1"/>
          </p:cNvSpPr>
          <p:nvPr/>
        </p:nvSpPr>
        <p:spPr bwMode="auto">
          <a:xfrm>
            <a:off x="611188" y="1484313"/>
            <a:ext cx="7921625" cy="4897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052" name="AutoShape 4">
            <a:hlinkClick r:id="rId2" action="ppaction://hlinkfile"/>
          </p:cNvPr>
          <p:cNvSpPr>
            <a:spLocks noChangeArrowheads="1"/>
          </p:cNvSpPr>
          <p:nvPr/>
        </p:nvSpPr>
        <p:spPr bwMode="blackWhite">
          <a:xfrm>
            <a:off x="1258888" y="1916113"/>
            <a:ext cx="6624637" cy="57626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sz="2000">
                <a:solidFill>
                  <a:schemeClr val="tx1"/>
                </a:solidFill>
                <a:latin typeface="Arial Narrow" pitchFamily="34" charset="0"/>
              </a:rPr>
              <a:t>Химическая реакция – …</a:t>
            </a:r>
            <a:r>
              <a:rPr lang="ru-RU" sz="2000">
                <a:solidFill>
                  <a:schemeClr val="tx1"/>
                </a:solidFill>
              </a:rPr>
              <a:t> 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30053" name="AutoShape 5">
            <a:hlinkClick r:id="rId3" action="ppaction://hlinkfile"/>
          </p:cNvPr>
          <p:cNvSpPr>
            <a:spLocks noChangeArrowheads="1"/>
          </p:cNvSpPr>
          <p:nvPr/>
        </p:nvSpPr>
        <p:spPr bwMode="blackWhite">
          <a:xfrm>
            <a:off x="1258888" y="2636838"/>
            <a:ext cx="6624637" cy="57626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sz="2000">
                <a:solidFill>
                  <a:schemeClr val="tx1"/>
                </a:solidFill>
                <a:latin typeface="Arial Narrow" pitchFamily="34" charset="0"/>
              </a:rPr>
              <a:t>Химическое уравнение – …</a:t>
            </a: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0054" name="AutoShape 6">
            <a:hlinkClick r:id="rId4" action="ppaction://hlinkfile"/>
          </p:cNvPr>
          <p:cNvSpPr>
            <a:spLocks noChangeArrowheads="1"/>
          </p:cNvSpPr>
          <p:nvPr/>
        </p:nvSpPr>
        <p:spPr bwMode="blackWhite">
          <a:xfrm>
            <a:off x="1258888" y="3357563"/>
            <a:ext cx="6624637" cy="57626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sz="2000">
                <a:solidFill>
                  <a:schemeClr val="tx1"/>
                </a:solidFill>
                <a:latin typeface="Arial Narrow" pitchFamily="34" charset="0"/>
              </a:rPr>
              <a:t>Типы химических реакций …</a:t>
            </a: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0055" name="AutoShape 7">
            <a:hlinkClick r:id="rId5" action="ppaction://hlinkfile"/>
          </p:cNvPr>
          <p:cNvSpPr>
            <a:spLocks noChangeArrowheads="1"/>
          </p:cNvSpPr>
          <p:nvPr/>
        </p:nvSpPr>
        <p:spPr bwMode="blackWhite">
          <a:xfrm>
            <a:off x="1258888" y="4076700"/>
            <a:ext cx="6624637" cy="576263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sz="2000">
                <a:solidFill>
                  <a:schemeClr val="tx1"/>
                </a:solidFill>
                <a:latin typeface="Arial Narrow" pitchFamily="34" charset="0"/>
              </a:rPr>
              <a:t>Признаки химических реакций …</a:t>
            </a: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0056" name="AutoShape 8">
            <a:hlinkClick r:id="rId6" action="ppaction://hlinkfile"/>
          </p:cNvPr>
          <p:cNvSpPr>
            <a:spLocks noChangeArrowheads="1"/>
          </p:cNvSpPr>
          <p:nvPr/>
        </p:nvSpPr>
        <p:spPr bwMode="blackWhite">
          <a:xfrm>
            <a:off x="1258888" y="5516563"/>
            <a:ext cx="6624637" cy="574675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sz="2000">
                <a:solidFill>
                  <a:schemeClr val="tx1"/>
                </a:solidFill>
                <a:latin typeface="Arial Narrow" pitchFamily="34" charset="0"/>
              </a:rPr>
              <a:t>Как решать задачу …</a:t>
            </a: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30058" name="Picture 10" descr="look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549275"/>
            <a:ext cx="419100" cy="419100"/>
          </a:xfrm>
          <a:prstGeom prst="rect">
            <a:avLst/>
          </a:prstGeom>
          <a:noFill/>
        </p:spPr>
      </p:pic>
      <p:sp>
        <p:nvSpPr>
          <p:cNvPr id="130059" name="AutoShape 11">
            <a:hlinkClick r:id="rId8" action="ppaction://hlinkfile"/>
          </p:cNvPr>
          <p:cNvSpPr>
            <a:spLocks noChangeArrowheads="1"/>
          </p:cNvSpPr>
          <p:nvPr/>
        </p:nvSpPr>
        <p:spPr bwMode="blackWhite">
          <a:xfrm>
            <a:off x="1258888" y="4797425"/>
            <a:ext cx="6624637" cy="576263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sz="2000">
                <a:solidFill>
                  <a:schemeClr val="tx1"/>
                </a:solidFill>
                <a:latin typeface="Arial Narrow" pitchFamily="34" charset="0"/>
              </a:rPr>
              <a:t>Закон сохранения массы …</a:t>
            </a: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130051" grpId="0" animBg="1"/>
      <p:bldP spid="130052" grpId="0" animBg="1"/>
      <p:bldP spid="130053" grpId="0" animBg="1"/>
      <p:bldP spid="130054" grpId="0" animBg="1"/>
      <p:bldP spid="130055" grpId="0" animBg="1"/>
      <p:bldP spid="130056" grpId="0" animBg="1"/>
      <p:bldP spid="13005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76250"/>
            <a:ext cx="4537075" cy="563563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Задания для успешных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5955" name="AutoShape 3"/>
          <p:cNvSpPr>
            <a:spLocks noChangeArrowheads="1"/>
          </p:cNvSpPr>
          <p:nvPr/>
        </p:nvSpPr>
        <p:spPr bwMode="auto">
          <a:xfrm>
            <a:off x="611188" y="1557338"/>
            <a:ext cx="7921625" cy="467995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5956" name="AutoShape 4">
            <a:hlinkClick r:id="rId2" action="ppaction://hlinkfile"/>
          </p:cNvPr>
          <p:cNvSpPr>
            <a:spLocks noChangeArrowheads="1"/>
          </p:cNvSpPr>
          <p:nvPr/>
        </p:nvSpPr>
        <p:spPr bwMode="blackWhite">
          <a:xfrm>
            <a:off x="1187450" y="1916113"/>
            <a:ext cx="6840538" cy="7191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sz="2000">
                <a:solidFill>
                  <a:schemeClr val="tx1"/>
                </a:solidFill>
                <a:latin typeface="Arial Narrow" pitchFamily="34" charset="0"/>
              </a:rPr>
              <a:t>Тест №1: химическая реакция</a:t>
            </a: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5957" name="AutoShape 5">
            <a:hlinkClick r:id="rId3" action="ppaction://hlinkfile"/>
          </p:cNvPr>
          <p:cNvSpPr>
            <a:spLocks noChangeArrowheads="1"/>
          </p:cNvSpPr>
          <p:nvPr/>
        </p:nvSpPr>
        <p:spPr bwMode="blackWhite">
          <a:xfrm>
            <a:off x="1187450" y="2708275"/>
            <a:ext cx="6840538" cy="7191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sz="2000">
                <a:solidFill>
                  <a:schemeClr val="tx1"/>
                </a:solidFill>
                <a:latin typeface="Arial Narrow" pitchFamily="34" charset="0"/>
              </a:rPr>
              <a:t>Тест №2: химическое уравнение</a:t>
            </a: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5958" name="AutoShape 6">
            <a:hlinkClick r:id="rId4" action="ppaction://hlinkfile"/>
          </p:cNvPr>
          <p:cNvSpPr>
            <a:spLocks noChangeArrowheads="1"/>
          </p:cNvSpPr>
          <p:nvPr/>
        </p:nvSpPr>
        <p:spPr bwMode="blackWhite">
          <a:xfrm>
            <a:off x="1187450" y="3500438"/>
            <a:ext cx="6840538" cy="7191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sz="2000">
                <a:solidFill>
                  <a:schemeClr val="tx1"/>
                </a:solidFill>
                <a:latin typeface="Arial Narrow" pitchFamily="34" charset="0"/>
              </a:rPr>
              <a:t>Тест №3: типы химических реакций</a:t>
            </a: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5959" name="AutoShape 7">
            <a:hlinkClick r:id="rId5" action="ppaction://hlinkfile"/>
          </p:cNvPr>
          <p:cNvSpPr>
            <a:spLocks noChangeArrowheads="1"/>
          </p:cNvSpPr>
          <p:nvPr/>
        </p:nvSpPr>
        <p:spPr bwMode="blackWhite">
          <a:xfrm>
            <a:off x="1187450" y="4292600"/>
            <a:ext cx="6840538" cy="7191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sz="2000">
                <a:solidFill>
                  <a:schemeClr val="tx1"/>
                </a:solidFill>
                <a:latin typeface="Arial Narrow" pitchFamily="34" charset="0"/>
              </a:rPr>
              <a:t>Тест №4: реакция соединения</a:t>
            </a: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5960" name="AutoShape 8">
            <a:hlinkClick r:id="rId6" action="ppaction://hlinkfile"/>
          </p:cNvPr>
          <p:cNvSpPr>
            <a:spLocks noChangeArrowheads="1"/>
          </p:cNvSpPr>
          <p:nvPr/>
        </p:nvSpPr>
        <p:spPr bwMode="blackWhite">
          <a:xfrm>
            <a:off x="1187450" y="5084763"/>
            <a:ext cx="6840538" cy="7191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sz="2000">
                <a:solidFill>
                  <a:schemeClr val="tx1"/>
                </a:solidFill>
                <a:latin typeface="Arial Narrow" pitchFamily="34" charset="0"/>
              </a:rPr>
              <a:t>Тест №5: расчёт по уравнению</a:t>
            </a: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25961" name="Picture 9" descr="think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549275"/>
            <a:ext cx="419100" cy="419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6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5" grpId="0" animBg="1"/>
      <p:bldP spid="125956" grpId="0" animBg="1"/>
      <p:bldP spid="125957" grpId="0" animBg="1"/>
      <p:bldP spid="125958" grpId="0" animBg="1"/>
      <p:bldP spid="125959" grpId="0" animBg="1"/>
      <p:bldP spid="12596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444583" y="2420938"/>
            <a:ext cx="56957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rgbClr val="006600"/>
                </a:solidFill>
                <a:latin typeface="Arial Black" pitchFamily="34" charset="0"/>
              </a:rPr>
              <a:t>Урок </a:t>
            </a:r>
            <a:r>
              <a:rPr lang="ru-RU" dirty="0" smtClean="0">
                <a:solidFill>
                  <a:srgbClr val="006600"/>
                </a:solidFill>
                <a:latin typeface="Arial Black" pitchFamily="34" charset="0"/>
              </a:rPr>
              <a:t>окончен, спасибо!</a:t>
            </a:r>
            <a:endParaRPr lang="ru-RU" dirty="0">
              <a:solidFill>
                <a:srgbClr val="006600"/>
              </a:solidFill>
              <a:latin typeface="Arial Black" pitchFamily="34" charset="0"/>
            </a:endParaRPr>
          </a:p>
        </p:txBody>
      </p:sp>
      <p:pic>
        <p:nvPicPr>
          <p:cNvPr id="28684" name="Picture 12" descr="good-by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33375"/>
            <a:ext cx="476250" cy="4762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4752975" cy="563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Это правильный ответ!</a:t>
            </a:r>
            <a:endParaRPr lang="en-US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grpSp>
        <p:nvGrpSpPr>
          <p:cNvPr id="116739" name="Group 3"/>
          <p:cNvGrpSpPr>
            <a:grpSpLocks/>
          </p:cNvGrpSpPr>
          <p:nvPr/>
        </p:nvGrpSpPr>
        <p:grpSpPr bwMode="auto">
          <a:xfrm>
            <a:off x="1258888" y="2565400"/>
            <a:ext cx="6767512" cy="2808288"/>
            <a:chOff x="1392" y="3216"/>
            <a:chExt cx="3360" cy="384"/>
          </a:xfrm>
        </p:grpSpPr>
        <p:sp>
          <p:nvSpPr>
            <p:cNvPr id="116740" name="Oval 4"/>
            <p:cNvSpPr>
              <a:spLocks noChangeArrowheads="1"/>
            </p:cNvSpPr>
            <p:nvPr/>
          </p:nvSpPr>
          <p:spPr bwMode="gray">
            <a:xfrm>
              <a:off x="1392" y="3216"/>
              <a:ext cx="3350" cy="368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tint val="0"/>
                    <a:invGamma/>
                  </a:srgbClr>
                </a:gs>
                <a:gs pos="50000">
                  <a:srgbClr val="00CC66">
                    <a:alpha val="3999"/>
                  </a:srgbClr>
                </a:gs>
                <a:gs pos="100000">
                  <a:srgbClr val="00CC66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16741" name="Oval 5"/>
            <p:cNvSpPr>
              <a:spLocks noChangeArrowheads="1"/>
            </p:cNvSpPr>
            <p:nvPr/>
          </p:nvSpPr>
          <p:spPr bwMode="gray">
            <a:xfrm>
              <a:off x="1392" y="3216"/>
              <a:ext cx="3360" cy="38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16742" name="Oval 6"/>
            <p:cNvSpPr>
              <a:spLocks noChangeArrowheads="1"/>
            </p:cNvSpPr>
            <p:nvPr/>
          </p:nvSpPr>
          <p:spPr bwMode="gray">
            <a:xfrm>
              <a:off x="1417" y="3241"/>
              <a:ext cx="3287" cy="334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shade val="54118"/>
                    <a:invGamma/>
                  </a:srgbClr>
                </a:gs>
                <a:gs pos="50000">
                  <a:srgbClr val="00CC66">
                    <a:alpha val="3999"/>
                  </a:srgbClr>
                </a:gs>
                <a:gs pos="100000">
                  <a:srgbClr val="00CC66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16743" name="Oval 7"/>
            <p:cNvSpPr>
              <a:spLocks noChangeArrowheads="1"/>
            </p:cNvSpPr>
            <p:nvPr/>
          </p:nvSpPr>
          <p:spPr bwMode="gray">
            <a:xfrm>
              <a:off x="1417" y="3241"/>
              <a:ext cx="3287" cy="33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63529"/>
                    <a:invGamma/>
                    <a:alpha val="89999"/>
                  </a:schemeClr>
                </a:gs>
                <a:gs pos="100000">
                  <a:schemeClr val="accent2">
                    <a:alpha val="5000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1979613" y="3933825"/>
            <a:ext cx="5472112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chemeClr val="tx1"/>
                </a:solidFill>
                <a:latin typeface="Monotype Corsiva" pitchFamily="66" charset="0"/>
              </a:rPr>
              <a:t>Отлично! Так держать!</a:t>
            </a:r>
          </a:p>
        </p:txBody>
      </p:sp>
      <p:pic>
        <p:nvPicPr>
          <p:cNvPr id="116745" name="Picture 9" descr="Хорошо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2852738"/>
            <a:ext cx="1219200" cy="1219200"/>
          </a:xfrm>
          <a:prstGeom prst="rect">
            <a:avLst/>
          </a:prstGeom>
          <a:noFill/>
        </p:spPr>
      </p:pic>
      <p:pic>
        <p:nvPicPr>
          <p:cNvPr id="116754" name="Picture 18" descr="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5805488"/>
            <a:ext cx="609600" cy="609600"/>
          </a:xfrm>
          <a:prstGeom prst="rect">
            <a:avLst/>
          </a:prstGeom>
          <a:noFill/>
        </p:spPr>
      </p:pic>
      <p:sp>
        <p:nvSpPr>
          <p:cNvPr id="116755" name="Text Box 1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42988" y="5876925"/>
            <a:ext cx="10366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solidFill>
                  <a:schemeClr val="hlink"/>
                </a:solidFill>
                <a:latin typeface="Arial Narrow" pitchFamily="34" charset="0"/>
              </a:rPr>
              <a:t>обратно</a:t>
            </a:r>
          </a:p>
        </p:txBody>
      </p:sp>
      <p:pic>
        <p:nvPicPr>
          <p:cNvPr id="116756" name="Picture 20" descr="yes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549275"/>
            <a:ext cx="419100" cy="419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04825"/>
            <a:ext cx="4752975" cy="563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Это правильный ответ!</a:t>
            </a:r>
            <a:endParaRPr lang="en-US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grpSp>
        <p:nvGrpSpPr>
          <p:cNvPr id="119811" name="Group 3"/>
          <p:cNvGrpSpPr>
            <a:grpSpLocks/>
          </p:cNvGrpSpPr>
          <p:nvPr/>
        </p:nvGrpSpPr>
        <p:grpSpPr bwMode="auto">
          <a:xfrm>
            <a:off x="1258888" y="2565400"/>
            <a:ext cx="6767512" cy="2808288"/>
            <a:chOff x="1392" y="3216"/>
            <a:chExt cx="3360" cy="384"/>
          </a:xfrm>
        </p:grpSpPr>
        <p:sp>
          <p:nvSpPr>
            <p:cNvPr id="119812" name="Oval 4"/>
            <p:cNvSpPr>
              <a:spLocks noChangeArrowheads="1"/>
            </p:cNvSpPr>
            <p:nvPr/>
          </p:nvSpPr>
          <p:spPr bwMode="gray">
            <a:xfrm>
              <a:off x="1392" y="3216"/>
              <a:ext cx="3350" cy="368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tint val="0"/>
                    <a:invGamma/>
                  </a:srgbClr>
                </a:gs>
                <a:gs pos="50000">
                  <a:srgbClr val="00CC66">
                    <a:alpha val="3999"/>
                  </a:srgbClr>
                </a:gs>
                <a:gs pos="100000">
                  <a:srgbClr val="00CC66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19813" name="Oval 5"/>
            <p:cNvSpPr>
              <a:spLocks noChangeArrowheads="1"/>
            </p:cNvSpPr>
            <p:nvPr/>
          </p:nvSpPr>
          <p:spPr bwMode="gray">
            <a:xfrm>
              <a:off x="1392" y="3216"/>
              <a:ext cx="3360" cy="38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19814" name="Oval 6"/>
            <p:cNvSpPr>
              <a:spLocks noChangeArrowheads="1"/>
            </p:cNvSpPr>
            <p:nvPr/>
          </p:nvSpPr>
          <p:spPr bwMode="gray">
            <a:xfrm>
              <a:off x="1417" y="3241"/>
              <a:ext cx="3287" cy="334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shade val="54118"/>
                    <a:invGamma/>
                  </a:srgbClr>
                </a:gs>
                <a:gs pos="50000">
                  <a:srgbClr val="00CC66">
                    <a:alpha val="3999"/>
                  </a:srgbClr>
                </a:gs>
                <a:gs pos="100000">
                  <a:srgbClr val="00CC66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19815" name="Oval 7"/>
            <p:cNvSpPr>
              <a:spLocks noChangeArrowheads="1"/>
            </p:cNvSpPr>
            <p:nvPr/>
          </p:nvSpPr>
          <p:spPr bwMode="gray">
            <a:xfrm>
              <a:off x="1417" y="3241"/>
              <a:ext cx="3287" cy="33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63529"/>
                    <a:invGamma/>
                    <a:alpha val="89999"/>
                  </a:schemeClr>
                </a:gs>
                <a:gs pos="100000">
                  <a:schemeClr val="accent2">
                    <a:alpha val="5000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1979613" y="3933825"/>
            <a:ext cx="5472112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chemeClr val="tx1"/>
                </a:solidFill>
                <a:latin typeface="Monotype Corsiva" pitchFamily="66" charset="0"/>
              </a:rPr>
              <a:t>Отлично! Так держать!</a:t>
            </a:r>
          </a:p>
        </p:txBody>
      </p:sp>
      <p:pic>
        <p:nvPicPr>
          <p:cNvPr id="119817" name="Picture 9" descr="Хорошо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2852738"/>
            <a:ext cx="1219200" cy="1219200"/>
          </a:xfrm>
          <a:prstGeom prst="rect">
            <a:avLst/>
          </a:prstGeom>
          <a:noFill/>
        </p:spPr>
      </p:pic>
      <p:pic>
        <p:nvPicPr>
          <p:cNvPr id="119818" name="Picture 10" descr="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5805488"/>
            <a:ext cx="609600" cy="609600"/>
          </a:xfrm>
          <a:prstGeom prst="rect">
            <a:avLst/>
          </a:prstGeom>
          <a:noFill/>
        </p:spPr>
      </p:pic>
      <p:sp>
        <p:nvSpPr>
          <p:cNvPr id="119819" name="Text Box 1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42988" y="5876925"/>
            <a:ext cx="10366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solidFill>
                  <a:schemeClr val="hlink"/>
                </a:solidFill>
                <a:latin typeface="Arial Narrow" pitchFamily="34" charset="0"/>
              </a:rPr>
              <a:t>обратно</a:t>
            </a:r>
          </a:p>
        </p:txBody>
      </p:sp>
      <p:pic>
        <p:nvPicPr>
          <p:cNvPr id="119820" name="Picture 12" descr="yes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549275"/>
            <a:ext cx="419100" cy="419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04825"/>
            <a:ext cx="4681537" cy="563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Это правильный ответ!</a:t>
            </a:r>
            <a:endParaRPr lang="en-US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grpSp>
        <p:nvGrpSpPr>
          <p:cNvPr id="120835" name="Group 3"/>
          <p:cNvGrpSpPr>
            <a:grpSpLocks/>
          </p:cNvGrpSpPr>
          <p:nvPr/>
        </p:nvGrpSpPr>
        <p:grpSpPr bwMode="auto">
          <a:xfrm>
            <a:off x="1258888" y="2565400"/>
            <a:ext cx="6767512" cy="2808288"/>
            <a:chOff x="1392" y="3216"/>
            <a:chExt cx="3360" cy="384"/>
          </a:xfrm>
        </p:grpSpPr>
        <p:sp>
          <p:nvSpPr>
            <p:cNvPr id="120836" name="Oval 4"/>
            <p:cNvSpPr>
              <a:spLocks noChangeArrowheads="1"/>
            </p:cNvSpPr>
            <p:nvPr/>
          </p:nvSpPr>
          <p:spPr bwMode="gray">
            <a:xfrm>
              <a:off x="1392" y="3216"/>
              <a:ext cx="3350" cy="368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tint val="0"/>
                    <a:invGamma/>
                  </a:srgbClr>
                </a:gs>
                <a:gs pos="50000">
                  <a:srgbClr val="00CC66">
                    <a:alpha val="3999"/>
                  </a:srgbClr>
                </a:gs>
                <a:gs pos="100000">
                  <a:srgbClr val="00CC66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0837" name="Oval 5"/>
            <p:cNvSpPr>
              <a:spLocks noChangeArrowheads="1"/>
            </p:cNvSpPr>
            <p:nvPr/>
          </p:nvSpPr>
          <p:spPr bwMode="gray">
            <a:xfrm>
              <a:off x="1392" y="3216"/>
              <a:ext cx="3360" cy="38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0838" name="Oval 6"/>
            <p:cNvSpPr>
              <a:spLocks noChangeArrowheads="1"/>
            </p:cNvSpPr>
            <p:nvPr/>
          </p:nvSpPr>
          <p:spPr bwMode="gray">
            <a:xfrm>
              <a:off x="1417" y="3241"/>
              <a:ext cx="3287" cy="334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shade val="54118"/>
                    <a:invGamma/>
                  </a:srgbClr>
                </a:gs>
                <a:gs pos="50000">
                  <a:srgbClr val="00CC66">
                    <a:alpha val="3999"/>
                  </a:srgbClr>
                </a:gs>
                <a:gs pos="100000">
                  <a:srgbClr val="00CC66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0839" name="Oval 7"/>
            <p:cNvSpPr>
              <a:spLocks noChangeArrowheads="1"/>
            </p:cNvSpPr>
            <p:nvPr/>
          </p:nvSpPr>
          <p:spPr bwMode="gray">
            <a:xfrm>
              <a:off x="1417" y="3241"/>
              <a:ext cx="3287" cy="33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63529"/>
                    <a:invGamma/>
                    <a:alpha val="89999"/>
                  </a:schemeClr>
                </a:gs>
                <a:gs pos="100000">
                  <a:schemeClr val="accent2">
                    <a:alpha val="5000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1979613" y="3933825"/>
            <a:ext cx="5472112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chemeClr val="tx1"/>
                </a:solidFill>
                <a:latin typeface="Monotype Corsiva" pitchFamily="66" charset="0"/>
              </a:rPr>
              <a:t>Отлично! Так держать!</a:t>
            </a:r>
          </a:p>
        </p:txBody>
      </p:sp>
      <p:pic>
        <p:nvPicPr>
          <p:cNvPr id="120841" name="Picture 9" descr="Хорошо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2852738"/>
            <a:ext cx="1219200" cy="1219200"/>
          </a:xfrm>
          <a:prstGeom prst="rect">
            <a:avLst/>
          </a:prstGeom>
          <a:noFill/>
        </p:spPr>
      </p:pic>
      <p:pic>
        <p:nvPicPr>
          <p:cNvPr id="120842" name="Picture 10" descr="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5805488"/>
            <a:ext cx="609600" cy="609600"/>
          </a:xfrm>
          <a:prstGeom prst="rect">
            <a:avLst/>
          </a:prstGeom>
          <a:noFill/>
        </p:spPr>
      </p:pic>
      <p:sp>
        <p:nvSpPr>
          <p:cNvPr id="120843" name="Text Box 1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42988" y="5876925"/>
            <a:ext cx="10366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solidFill>
                  <a:schemeClr val="hlink"/>
                </a:solidFill>
                <a:latin typeface="Arial Narrow" pitchFamily="34" charset="0"/>
              </a:rPr>
              <a:t>обратно</a:t>
            </a:r>
          </a:p>
        </p:txBody>
      </p:sp>
      <p:pic>
        <p:nvPicPr>
          <p:cNvPr id="120844" name="Picture 12" descr="yes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549275"/>
            <a:ext cx="419100" cy="419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04825"/>
            <a:ext cx="4608512" cy="563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Это правильный ответ!</a:t>
            </a:r>
            <a:endParaRPr lang="en-US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grpSp>
        <p:nvGrpSpPr>
          <p:cNvPr id="121859" name="Group 3"/>
          <p:cNvGrpSpPr>
            <a:grpSpLocks/>
          </p:cNvGrpSpPr>
          <p:nvPr/>
        </p:nvGrpSpPr>
        <p:grpSpPr bwMode="auto">
          <a:xfrm>
            <a:off x="1258888" y="2565400"/>
            <a:ext cx="6767512" cy="2808288"/>
            <a:chOff x="1392" y="3216"/>
            <a:chExt cx="3360" cy="384"/>
          </a:xfrm>
        </p:grpSpPr>
        <p:sp>
          <p:nvSpPr>
            <p:cNvPr id="121860" name="Oval 4"/>
            <p:cNvSpPr>
              <a:spLocks noChangeArrowheads="1"/>
            </p:cNvSpPr>
            <p:nvPr/>
          </p:nvSpPr>
          <p:spPr bwMode="gray">
            <a:xfrm>
              <a:off x="1392" y="3216"/>
              <a:ext cx="3350" cy="368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tint val="0"/>
                    <a:invGamma/>
                  </a:srgbClr>
                </a:gs>
                <a:gs pos="50000">
                  <a:srgbClr val="00CC66">
                    <a:alpha val="3999"/>
                  </a:srgbClr>
                </a:gs>
                <a:gs pos="100000">
                  <a:srgbClr val="00CC66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1861" name="Oval 5"/>
            <p:cNvSpPr>
              <a:spLocks noChangeArrowheads="1"/>
            </p:cNvSpPr>
            <p:nvPr/>
          </p:nvSpPr>
          <p:spPr bwMode="gray">
            <a:xfrm>
              <a:off x="1392" y="3216"/>
              <a:ext cx="3360" cy="38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1862" name="Oval 6"/>
            <p:cNvSpPr>
              <a:spLocks noChangeArrowheads="1"/>
            </p:cNvSpPr>
            <p:nvPr/>
          </p:nvSpPr>
          <p:spPr bwMode="gray">
            <a:xfrm>
              <a:off x="1417" y="3241"/>
              <a:ext cx="3287" cy="334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shade val="54118"/>
                    <a:invGamma/>
                  </a:srgbClr>
                </a:gs>
                <a:gs pos="50000">
                  <a:srgbClr val="00CC66">
                    <a:alpha val="3999"/>
                  </a:srgbClr>
                </a:gs>
                <a:gs pos="100000">
                  <a:srgbClr val="00CC66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1863" name="Oval 7"/>
            <p:cNvSpPr>
              <a:spLocks noChangeArrowheads="1"/>
            </p:cNvSpPr>
            <p:nvPr/>
          </p:nvSpPr>
          <p:spPr bwMode="gray">
            <a:xfrm>
              <a:off x="1417" y="3241"/>
              <a:ext cx="3287" cy="33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63529"/>
                    <a:invGamma/>
                    <a:alpha val="89999"/>
                  </a:schemeClr>
                </a:gs>
                <a:gs pos="100000">
                  <a:schemeClr val="accent2">
                    <a:alpha val="5000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121864" name="Text Box 8"/>
          <p:cNvSpPr txBox="1">
            <a:spLocks noChangeArrowheads="1"/>
          </p:cNvSpPr>
          <p:nvPr/>
        </p:nvSpPr>
        <p:spPr bwMode="auto">
          <a:xfrm>
            <a:off x="1979613" y="3933825"/>
            <a:ext cx="5472112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chemeClr val="tx1"/>
                </a:solidFill>
                <a:latin typeface="Monotype Corsiva" pitchFamily="66" charset="0"/>
              </a:rPr>
              <a:t>Отлично! Так держать!</a:t>
            </a:r>
          </a:p>
        </p:txBody>
      </p:sp>
      <p:pic>
        <p:nvPicPr>
          <p:cNvPr id="121865" name="Picture 9" descr="Хорошо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2852738"/>
            <a:ext cx="1219200" cy="1219200"/>
          </a:xfrm>
          <a:prstGeom prst="rect">
            <a:avLst/>
          </a:prstGeom>
          <a:noFill/>
        </p:spPr>
      </p:pic>
      <p:pic>
        <p:nvPicPr>
          <p:cNvPr id="121866" name="Picture 10" descr="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5805488"/>
            <a:ext cx="609600" cy="609600"/>
          </a:xfrm>
          <a:prstGeom prst="rect">
            <a:avLst/>
          </a:prstGeom>
          <a:noFill/>
        </p:spPr>
      </p:pic>
      <p:sp>
        <p:nvSpPr>
          <p:cNvPr id="121867" name="Text Box 1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42988" y="5876925"/>
            <a:ext cx="10366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solidFill>
                  <a:schemeClr val="hlink"/>
                </a:solidFill>
                <a:latin typeface="Arial Narrow" pitchFamily="34" charset="0"/>
              </a:rPr>
              <a:t>обратно</a:t>
            </a:r>
          </a:p>
        </p:txBody>
      </p:sp>
      <p:pic>
        <p:nvPicPr>
          <p:cNvPr id="121868" name="Picture 12" descr="yes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549275"/>
            <a:ext cx="419100" cy="419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04825"/>
            <a:ext cx="4578350" cy="563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rgbClr val="FFFF00"/>
                </a:solidFill>
                <a:latin typeface="Mistral" pitchFamily="66" charset="0"/>
              </a:rPr>
              <a:t>Это неверный ответ!</a:t>
            </a:r>
            <a:endParaRPr lang="en-US" sz="4400" dirty="0">
              <a:solidFill>
                <a:srgbClr val="FFFF00"/>
              </a:solidFill>
              <a:latin typeface="Mistral" pitchFamily="66" charset="0"/>
            </a:endParaRPr>
          </a:p>
        </p:txBody>
      </p:sp>
      <p:grpSp>
        <p:nvGrpSpPr>
          <p:cNvPr id="118787" name="Group 3"/>
          <p:cNvGrpSpPr>
            <a:grpSpLocks/>
          </p:cNvGrpSpPr>
          <p:nvPr/>
        </p:nvGrpSpPr>
        <p:grpSpPr bwMode="auto">
          <a:xfrm>
            <a:off x="1042988" y="2636838"/>
            <a:ext cx="6767512" cy="2808287"/>
            <a:chOff x="1392" y="3216"/>
            <a:chExt cx="3360" cy="384"/>
          </a:xfrm>
        </p:grpSpPr>
        <p:sp>
          <p:nvSpPr>
            <p:cNvPr id="118788" name="Oval 4"/>
            <p:cNvSpPr>
              <a:spLocks noChangeArrowheads="1"/>
            </p:cNvSpPr>
            <p:nvPr/>
          </p:nvSpPr>
          <p:spPr bwMode="gray">
            <a:xfrm>
              <a:off x="1392" y="3216"/>
              <a:ext cx="3350" cy="368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tint val="0"/>
                    <a:invGamma/>
                  </a:srgbClr>
                </a:gs>
                <a:gs pos="50000">
                  <a:srgbClr val="00CC66">
                    <a:alpha val="3999"/>
                  </a:srgbClr>
                </a:gs>
                <a:gs pos="100000">
                  <a:srgbClr val="00CC66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18789" name="Oval 5"/>
            <p:cNvSpPr>
              <a:spLocks noChangeArrowheads="1"/>
            </p:cNvSpPr>
            <p:nvPr/>
          </p:nvSpPr>
          <p:spPr bwMode="gray">
            <a:xfrm>
              <a:off x="1392" y="3216"/>
              <a:ext cx="3360" cy="38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18790" name="Oval 6"/>
            <p:cNvSpPr>
              <a:spLocks noChangeArrowheads="1"/>
            </p:cNvSpPr>
            <p:nvPr/>
          </p:nvSpPr>
          <p:spPr bwMode="gray">
            <a:xfrm>
              <a:off x="1417" y="3241"/>
              <a:ext cx="3287" cy="334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shade val="54118"/>
                    <a:invGamma/>
                  </a:srgbClr>
                </a:gs>
                <a:gs pos="50000">
                  <a:srgbClr val="00CC66">
                    <a:alpha val="3999"/>
                  </a:srgbClr>
                </a:gs>
                <a:gs pos="100000">
                  <a:srgbClr val="00CC66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18791" name="Oval 7"/>
            <p:cNvSpPr>
              <a:spLocks noChangeArrowheads="1"/>
            </p:cNvSpPr>
            <p:nvPr/>
          </p:nvSpPr>
          <p:spPr bwMode="gray">
            <a:xfrm>
              <a:off x="1417" y="3241"/>
              <a:ext cx="3287" cy="33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63529"/>
                    <a:invGamma/>
                    <a:alpha val="89999"/>
                  </a:schemeClr>
                </a:gs>
                <a:gs pos="100000">
                  <a:schemeClr val="accent2">
                    <a:alpha val="5000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1835150" y="4005263"/>
            <a:ext cx="5472113" cy="823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800">
                <a:solidFill>
                  <a:schemeClr val="tx1"/>
                </a:solidFill>
                <a:latin typeface="Mistral" pitchFamily="66" charset="0"/>
              </a:rPr>
              <a:t>Подумай ещё!</a:t>
            </a:r>
          </a:p>
        </p:txBody>
      </p:sp>
      <p:pic>
        <p:nvPicPr>
          <p:cNvPr id="118793" name="Picture 9" descr="Думай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819400"/>
            <a:ext cx="1219200" cy="1219200"/>
          </a:xfrm>
          <a:prstGeom prst="rect">
            <a:avLst/>
          </a:prstGeom>
          <a:noFill/>
        </p:spPr>
      </p:pic>
      <p:pic>
        <p:nvPicPr>
          <p:cNvPr id="118796" name="Picture 12" descr="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5805488"/>
            <a:ext cx="609600" cy="609600"/>
          </a:xfrm>
          <a:prstGeom prst="rect">
            <a:avLst/>
          </a:prstGeom>
          <a:noFill/>
        </p:spPr>
      </p:pic>
      <p:sp>
        <p:nvSpPr>
          <p:cNvPr id="118797" name="Text Box 1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42988" y="5876925"/>
            <a:ext cx="10366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solidFill>
                  <a:schemeClr val="hlink"/>
                </a:solidFill>
                <a:latin typeface="Arial Narrow" pitchFamily="34" charset="0"/>
              </a:rPr>
              <a:t>обратно</a:t>
            </a:r>
          </a:p>
        </p:txBody>
      </p:sp>
      <p:pic>
        <p:nvPicPr>
          <p:cNvPr id="118798" name="Picture 14" descr="n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549275"/>
            <a:ext cx="419100" cy="419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76250"/>
            <a:ext cx="5334000" cy="563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800000"/>
                </a:solidFill>
                <a:latin typeface="Arial Black" pitchFamily="34" charset="0"/>
              </a:rPr>
              <a:t>Что происходит</a:t>
            </a:r>
            <a:endParaRPr lang="en-US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69635" name="AutoShape 3"/>
          <p:cNvSpPr>
            <a:spLocks noChangeArrowheads="1"/>
          </p:cNvSpPr>
          <p:nvPr/>
        </p:nvSpPr>
        <p:spPr bwMode="invGray">
          <a:xfrm>
            <a:off x="1547813" y="1484313"/>
            <a:ext cx="6480175" cy="4903787"/>
          </a:xfrm>
          <a:prstGeom prst="rightArrow">
            <a:avLst>
              <a:gd name="adj1" fmla="val 53250"/>
              <a:gd name="adj2" fmla="val 35673"/>
            </a:avLst>
          </a:prstGeom>
          <a:gradFill rotWithShape="1">
            <a:gsLst>
              <a:gs pos="0">
                <a:schemeClr val="bg1"/>
              </a:gs>
              <a:gs pos="100000">
                <a:srgbClr val="00CCFF">
                  <a:alpha val="50000"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46" name="AutoShape 14"/>
          <p:cNvSpPr>
            <a:spLocks noChangeArrowheads="1"/>
          </p:cNvSpPr>
          <p:nvPr/>
        </p:nvSpPr>
        <p:spPr bwMode="blackWhite">
          <a:xfrm>
            <a:off x="2987675" y="2133600"/>
            <a:ext cx="2808288" cy="7191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EE4510"/>
              </a:gs>
              <a:gs pos="50000">
                <a:srgbClr val="EE4510">
                  <a:gamma/>
                  <a:shade val="46275"/>
                  <a:invGamma/>
                </a:srgbClr>
              </a:gs>
              <a:gs pos="100000">
                <a:srgbClr val="EE4510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Соединение</a:t>
            </a:r>
            <a:endParaRPr lang="en-US" sz="24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9647" name="AutoShape 15"/>
          <p:cNvSpPr>
            <a:spLocks noChangeArrowheads="1"/>
          </p:cNvSpPr>
          <p:nvPr/>
        </p:nvSpPr>
        <p:spPr bwMode="blackWhite">
          <a:xfrm>
            <a:off x="2987675" y="3068638"/>
            <a:ext cx="2808288" cy="720725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FF6600"/>
              </a:gs>
              <a:gs pos="50000">
                <a:srgbClr val="FF6600">
                  <a:gamma/>
                  <a:shade val="46275"/>
                  <a:invGamma/>
                </a:srgbClr>
              </a:gs>
              <a:gs pos="100000">
                <a:srgbClr val="FF6600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Разложение</a:t>
            </a:r>
            <a:endParaRPr lang="en-US" sz="24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9648" name="AutoShape 16"/>
          <p:cNvSpPr>
            <a:spLocks noChangeArrowheads="1"/>
          </p:cNvSpPr>
          <p:nvPr/>
        </p:nvSpPr>
        <p:spPr bwMode="blackWhite">
          <a:xfrm>
            <a:off x="2987675" y="4005263"/>
            <a:ext cx="2808288" cy="7191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Замещение</a:t>
            </a:r>
            <a:endParaRPr lang="en-US" sz="24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9649" name="AutoShape 17"/>
          <p:cNvSpPr>
            <a:spLocks noChangeArrowheads="1"/>
          </p:cNvSpPr>
          <p:nvPr/>
        </p:nvSpPr>
        <p:spPr bwMode="blackWhite">
          <a:xfrm>
            <a:off x="2987675" y="4941888"/>
            <a:ext cx="2808288" cy="7191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008000"/>
              </a:gs>
              <a:gs pos="50000">
                <a:srgbClr val="008000">
                  <a:gamma/>
                  <a:shade val="46275"/>
                  <a:invGamma/>
                </a:srgbClr>
              </a:gs>
              <a:gs pos="100000">
                <a:srgbClr val="008000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Обмен</a:t>
            </a:r>
            <a:endParaRPr lang="en-US" sz="24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9650" name="AutoShape 18"/>
          <p:cNvSpPr>
            <a:spLocks noChangeArrowheads="1"/>
          </p:cNvSpPr>
          <p:nvPr/>
        </p:nvSpPr>
        <p:spPr bwMode="invGray">
          <a:xfrm>
            <a:off x="6084888" y="3068638"/>
            <a:ext cx="2447925" cy="15827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1800" b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69651" name="AutoShape 19"/>
          <p:cNvSpPr>
            <a:spLocks noChangeArrowheads="1"/>
          </p:cNvSpPr>
          <p:nvPr/>
        </p:nvSpPr>
        <p:spPr bwMode="auto">
          <a:xfrm>
            <a:off x="6227763" y="3357563"/>
            <a:ext cx="2232025" cy="1008062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>
                <a:solidFill>
                  <a:srgbClr val="00CCFF"/>
                </a:solidFill>
                <a:latin typeface="Arial Narrow" pitchFamily="34" charset="0"/>
              </a:rPr>
              <a:t>Продукты</a:t>
            </a:r>
          </a:p>
          <a:p>
            <a:pPr algn="ctr"/>
            <a:r>
              <a:rPr lang="ru-RU" sz="2400">
                <a:solidFill>
                  <a:srgbClr val="00CCFF"/>
                </a:solidFill>
                <a:latin typeface="Arial Narrow" pitchFamily="34" charset="0"/>
              </a:rPr>
              <a:t>реакции</a:t>
            </a:r>
          </a:p>
        </p:txBody>
      </p:sp>
      <p:sp>
        <p:nvSpPr>
          <p:cNvPr id="69652" name="AutoShape 20"/>
          <p:cNvSpPr>
            <a:spLocks noChangeArrowheads="1"/>
          </p:cNvSpPr>
          <p:nvPr/>
        </p:nvSpPr>
        <p:spPr bwMode="invGray">
          <a:xfrm>
            <a:off x="395288" y="3068638"/>
            <a:ext cx="2303462" cy="15843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1800" b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69653" name="AutoShape 21"/>
          <p:cNvSpPr>
            <a:spLocks noChangeArrowheads="1"/>
          </p:cNvSpPr>
          <p:nvPr/>
        </p:nvSpPr>
        <p:spPr bwMode="auto">
          <a:xfrm>
            <a:off x="539750" y="3284538"/>
            <a:ext cx="2016125" cy="1081087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>
                <a:solidFill>
                  <a:schemeClr val="tx1"/>
                </a:solidFill>
                <a:latin typeface="Arial Narrow" pitchFamily="34" charset="0"/>
              </a:rPr>
              <a:t>Исходные вещества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6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9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9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6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60"/>
                            </p:stCondLst>
                            <p:childTnLst>
                              <p:par>
                                <p:cTn id="2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60"/>
                            </p:stCondLst>
                            <p:childTnLst>
                              <p:par>
                                <p:cTn id="3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60"/>
                            </p:stCondLst>
                            <p:childTnLst>
                              <p:par>
                                <p:cTn id="3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60"/>
                            </p:stCondLst>
                            <p:childTnLst>
                              <p:par>
                                <p:cTn id="4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46" grpId="0" animBg="1"/>
      <p:bldP spid="69647" grpId="0" animBg="1"/>
      <p:bldP spid="69648" grpId="0" animBg="1"/>
      <p:bldP spid="69649" grpId="0" animBg="1"/>
      <p:bldP spid="69650" grpId="0" animBg="1"/>
      <p:bldP spid="69651" grpId="0"/>
      <p:bldP spid="6965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04825"/>
            <a:ext cx="4433887" cy="563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rgbClr val="FFFF00"/>
                </a:solidFill>
                <a:latin typeface="Mistral" pitchFamily="66" charset="0"/>
              </a:rPr>
              <a:t>Это неверный ответ!</a:t>
            </a:r>
            <a:endParaRPr lang="en-US" sz="4400" dirty="0">
              <a:solidFill>
                <a:srgbClr val="FFFF00"/>
              </a:solidFill>
              <a:latin typeface="Mistral" pitchFamily="66" charset="0"/>
            </a:endParaRPr>
          </a:p>
        </p:txBody>
      </p:sp>
      <p:grpSp>
        <p:nvGrpSpPr>
          <p:cNvPr id="124931" name="Group 3"/>
          <p:cNvGrpSpPr>
            <a:grpSpLocks/>
          </p:cNvGrpSpPr>
          <p:nvPr/>
        </p:nvGrpSpPr>
        <p:grpSpPr bwMode="auto">
          <a:xfrm>
            <a:off x="1042988" y="2636838"/>
            <a:ext cx="6767512" cy="2808287"/>
            <a:chOff x="1392" y="3216"/>
            <a:chExt cx="3360" cy="384"/>
          </a:xfrm>
        </p:grpSpPr>
        <p:sp>
          <p:nvSpPr>
            <p:cNvPr id="124932" name="Oval 4"/>
            <p:cNvSpPr>
              <a:spLocks noChangeArrowheads="1"/>
            </p:cNvSpPr>
            <p:nvPr/>
          </p:nvSpPr>
          <p:spPr bwMode="gray">
            <a:xfrm>
              <a:off x="1392" y="3216"/>
              <a:ext cx="3350" cy="368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tint val="0"/>
                    <a:invGamma/>
                  </a:srgbClr>
                </a:gs>
                <a:gs pos="50000">
                  <a:srgbClr val="00CC66">
                    <a:alpha val="3999"/>
                  </a:srgbClr>
                </a:gs>
                <a:gs pos="100000">
                  <a:srgbClr val="00CC66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4933" name="Oval 5"/>
            <p:cNvSpPr>
              <a:spLocks noChangeArrowheads="1"/>
            </p:cNvSpPr>
            <p:nvPr/>
          </p:nvSpPr>
          <p:spPr bwMode="gray">
            <a:xfrm>
              <a:off x="1392" y="3216"/>
              <a:ext cx="3360" cy="38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4934" name="Oval 6"/>
            <p:cNvSpPr>
              <a:spLocks noChangeArrowheads="1"/>
            </p:cNvSpPr>
            <p:nvPr/>
          </p:nvSpPr>
          <p:spPr bwMode="gray">
            <a:xfrm>
              <a:off x="1417" y="3241"/>
              <a:ext cx="3287" cy="334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shade val="54118"/>
                    <a:invGamma/>
                  </a:srgbClr>
                </a:gs>
                <a:gs pos="50000">
                  <a:srgbClr val="00CC66">
                    <a:alpha val="3999"/>
                  </a:srgbClr>
                </a:gs>
                <a:gs pos="100000">
                  <a:srgbClr val="00CC66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4935" name="Oval 7"/>
            <p:cNvSpPr>
              <a:spLocks noChangeArrowheads="1"/>
            </p:cNvSpPr>
            <p:nvPr/>
          </p:nvSpPr>
          <p:spPr bwMode="gray">
            <a:xfrm>
              <a:off x="1417" y="3241"/>
              <a:ext cx="3287" cy="33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63529"/>
                    <a:invGamma/>
                    <a:alpha val="89999"/>
                  </a:schemeClr>
                </a:gs>
                <a:gs pos="100000">
                  <a:schemeClr val="accent2">
                    <a:alpha val="5000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1692275" y="4076700"/>
            <a:ext cx="5472113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800">
                <a:solidFill>
                  <a:schemeClr val="tx1"/>
                </a:solidFill>
                <a:latin typeface="Mistral" pitchFamily="66" charset="0"/>
              </a:rPr>
              <a:t>Подумай ещё!</a:t>
            </a:r>
          </a:p>
        </p:txBody>
      </p:sp>
      <p:pic>
        <p:nvPicPr>
          <p:cNvPr id="124937" name="Picture 9" descr="Думай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819400"/>
            <a:ext cx="1219200" cy="1219200"/>
          </a:xfrm>
          <a:prstGeom prst="rect">
            <a:avLst/>
          </a:prstGeom>
          <a:noFill/>
        </p:spPr>
      </p:pic>
      <p:pic>
        <p:nvPicPr>
          <p:cNvPr id="124938" name="Picture 10" descr="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5805488"/>
            <a:ext cx="609600" cy="609600"/>
          </a:xfrm>
          <a:prstGeom prst="rect">
            <a:avLst/>
          </a:prstGeom>
          <a:noFill/>
        </p:spPr>
      </p:pic>
      <p:sp>
        <p:nvSpPr>
          <p:cNvPr id="124939" name="Text Box 1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42988" y="5876925"/>
            <a:ext cx="10366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solidFill>
                  <a:schemeClr val="hlink"/>
                </a:solidFill>
                <a:latin typeface="Arial Narrow" pitchFamily="34" charset="0"/>
              </a:rPr>
              <a:t>обратно</a:t>
            </a:r>
          </a:p>
        </p:txBody>
      </p:sp>
      <p:pic>
        <p:nvPicPr>
          <p:cNvPr id="124940" name="Picture 12" descr="n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549275"/>
            <a:ext cx="419100" cy="419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04825"/>
            <a:ext cx="4433887" cy="563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rgbClr val="FFFF00"/>
                </a:solidFill>
                <a:latin typeface="Mistral" pitchFamily="66" charset="0"/>
              </a:rPr>
              <a:t>Это неверный ответ!</a:t>
            </a:r>
            <a:endParaRPr lang="en-US" sz="4400" dirty="0">
              <a:solidFill>
                <a:srgbClr val="FFFF00"/>
              </a:solidFill>
              <a:latin typeface="Mistral" pitchFamily="66" charset="0"/>
            </a:endParaRPr>
          </a:p>
        </p:txBody>
      </p:sp>
      <p:grpSp>
        <p:nvGrpSpPr>
          <p:cNvPr id="123907" name="Group 3"/>
          <p:cNvGrpSpPr>
            <a:grpSpLocks/>
          </p:cNvGrpSpPr>
          <p:nvPr/>
        </p:nvGrpSpPr>
        <p:grpSpPr bwMode="auto">
          <a:xfrm>
            <a:off x="1042988" y="2636838"/>
            <a:ext cx="6767512" cy="2808287"/>
            <a:chOff x="1392" y="3216"/>
            <a:chExt cx="3360" cy="384"/>
          </a:xfrm>
        </p:grpSpPr>
        <p:sp>
          <p:nvSpPr>
            <p:cNvPr id="123908" name="Oval 4"/>
            <p:cNvSpPr>
              <a:spLocks noChangeArrowheads="1"/>
            </p:cNvSpPr>
            <p:nvPr/>
          </p:nvSpPr>
          <p:spPr bwMode="gray">
            <a:xfrm>
              <a:off x="1392" y="3216"/>
              <a:ext cx="3350" cy="368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tint val="0"/>
                    <a:invGamma/>
                  </a:srgbClr>
                </a:gs>
                <a:gs pos="50000">
                  <a:srgbClr val="00CC66">
                    <a:alpha val="3999"/>
                  </a:srgbClr>
                </a:gs>
                <a:gs pos="100000">
                  <a:srgbClr val="00CC66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3909" name="Oval 5"/>
            <p:cNvSpPr>
              <a:spLocks noChangeArrowheads="1"/>
            </p:cNvSpPr>
            <p:nvPr/>
          </p:nvSpPr>
          <p:spPr bwMode="gray">
            <a:xfrm>
              <a:off x="1392" y="3216"/>
              <a:ext cx="3360" cy="38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3910" name="Oval 6"/>
            <p:cNvSpPr>
              <a:spLocks noChangeArrowheads="1"/>
            </p:cNvSpPr>
            <p:nvPr/>
          </p:nvSpPr>
          <p:spPr bwMode="gray">
            <a:xfrm>
              <a:off x="1417" y="3241"/>
              <a:ext cx="3287" cy="334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shade val="54118"/>
                    <a:invGamma/>
                  </a:srgbClr>
                </a:gs>
                <a:gs pos="50000">
                  <a:srgbClr val="00CC66">
                    <a:alpha val="3999"/>
                  </a:srgbClr>
                </a:gs>
                <a:gs pos="100000">
                  <a:srgbClr val="00CC66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3911" name="Oval 7"/>
            <p:cNvSpPr>
              <a:spLocks noChangeArrowheads="1"/>
            </p:cNvSpPr>
            <p:nvPr/>
          </p:nvSpPr>
          <p:spPr bwMode="gray">
            <a:xfrm>
              <a:off x="1417" y="3241"/>
              <a:ext cx="3287" cy="33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63529"/>
                    <a:invGamma/>
                    <a:alpha val="89999"/>
                  </a:schemeClr>
                </a:gs>
                <a:gs pos="100000">
                  <a:schemeClr val="accent2">
                    <a:alpha val="5000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1835150" y="4005263"/>
            <a:ext cx="5472113" cy="823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800">
                <a:solidFill>
                  <a:schemeClr val="tx1"/>
                </a:solidFill>
                <a:latin typeface="Mistral" pitchFamily="66" charset="0"/>
              </a:rPr>
              <a:t>Подумай ещё!</a:t>
            </a:r>
          </a:p>
        </p:txBody>
      </p:sp>
      <p:pic>
        <p:nvPicPr>
          <p:cNvPr id="123913" name="Picture 9" descr="Думай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819400"/>
            <a:ext cx="1219200" cy="1219200"/>
          </a:xfrm>
          <a:prstGeom prst="rect">
            <a:avLst/>
          </a:prstGeom>
          <a:noFill/>
        </p:spPr>
      </p:pic>
      <p:pic>
        <p:nvPicPr>
          <p:cNvPr id="123914" name="Picture 10" descr="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5805488"/>
            <a:ext cx="609600" cy="609600"/>
          </a:xfrm>
          <a:prstGeom prst="rect">
            <a:avLst/>
          </a:prstGeom>
          <a:noFill/>
        </p:spPr>
      </p:pic>
      <p:sp>
        <p:nvSpPr>
          <p:cNvPr id="123915" name="Text Box 1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42988" y="5876925"/>
            <a:ext cx="10366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solidFill>
                  <a:schemeClr val="hlink"/>
                </a:solidFill>
                <a:latin typeface="Arial Narrow" pitchFamily="34" charset="0"/>
              </a:rPr>
              <a:t>обратно</a:t>
            </a:r>
          </a:p>
        </p:txBody>
      </p:sp>
      <p:pic>
        <p:nvPicPr>
          <p:cNvPr id="123916" name="Picture 12" descr="n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549275"/>
            <a:ext cx="419100" cy="419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04825"/>
            <a:ext cx="4506912" cy="563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rgbClr val="FFFF00"/>
                </a:solidFill>
                <a:latin typeface="Mistral" pitchFamily="66" charset="0"/>
              </a:rPr>
              <a:t>Это неверный ответ!</a:t>
            </a:r>
            <a:endParaRPr lang="en-US" sz="4400" dirty="0">
              <a:solidFill>
                <a:srgbClr val="FFFF00"/>
              </a:solidFill>
              <a:latin typeface="Mistral" pitchFamily="66" charset="0"/>
            </a:endParaRPr>
          </a:p>
        </p:txBody>
      </p:sp>
      <p:grpSp>
        <p:nvGrpSpPr>
          <p:cNvPr id="122883" name="Group 3"/>
          <p:cNvGrpSpPr>
            <a:grpSpLocks/>
          </p:cNvGrpSpPr>
          <p:nvPr/>
        </p:nvGrpSpPr>
        <p:grpSpPr bwMode="auto">
          <a:xfrm>
            <a:off x="1042988" y="2636838"/>
            <a:ext cx="6767512" cy="2808287"/>
            <a:chOff x="1392" y="3216"/>
            <a:chExt cx="3360" cy="384"/>
          </a:xfrm>
        </p:grpSpPr>
        <p:sp>
          <p:nvSpPr>
            <p:cNvPr id="122884" name="Oval 4"/>
            <p:cNvSpPr>
              <a:spLocks noChangeArrowheads="1"/>
            </p:cNvSpPr>
            <p:nvPr/>
          </p:nvSpPr>
          <p:spPr bwMode="gray">
            <a:xfrm>
              <a:off x="1392" y="3216"/>
              <a:ext cx="3350" cy="368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tint val="0"/>
                    <a:invGamma/>
                  </a:srgbClr>
                </a:gs>
                <a:gs pos="50000">
                  <a:srgbClr val="00CC66">
                    <a:alpha val="3999"/>
                  </a:srgbClr>
                </a:gs>
                <a:gs pos="100000">
                  <a:srgbClr val="00CC66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2885" name="Oval 5"/>
            <p:cNvSpPr>
              <a:spLocks noChangeArrowheads="1"/>
            </p:cNvSpPr>
            <p:nvPr/>
          </p:nvSpPr>
          <p:spPr bwMode="gray">
            <a:xfrm>
              <a:off x="1392" y="3216"/>
              <a:ext cx="3360" cy="38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2886" name="Oval 6"/>
            <p:cNvSpPr>
              <a:spLocks noChangeArrowheads="1"/>
            </p:cNvSpPr>
            <p:nvPr/>
          </p:nvSpPr>
          <p:spPr bwMode="gray">
            <a:xfrm>
              <a:off x="1417" y="3241"/>
              <a:ext cx="3287" cy="334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shade val="54118"/>
                    <a:invGamma/>
                  </a:srgbClr>
                </a:gs>
                <a:gs pos="50000">
                  <a:srgbClr val="00CC66">
                    <a:alpha val="3999"/>
                  </a:srgbClr>
                </a:gs>
                <a:gs pos="100000">
                  <a:srgbClr val="00CC66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2887" name="Oval 7"/>
            <p:cNvSpPr>
              <a:spLocks noChangeArrowheads="1"/>
            </p:cNvSpPr>
            <p:nvPr/>
          </p:nvSpPr>
          <p:spPr bwMode="gray">
            <a:xfrm>
              <a:off x="1417" y="3241"/>
              <a:ext cx="3287" cy="33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63529"/>
                    <a:invGamma/>
                    <a:alpha val="89999"/>
                  </a:schemeClr>
                </a:gs>
                <a:gs pos="100000">
                  <a:schemeClr val="accent2">
                    <a:alpha val="5000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1835150" y="4005263"/>
            <a:ext cx="5472113" cy="823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800">
                <a:solidFill>
                  <a:schemeClr val="tx1"/>
                </a:solidFill>
                <a:latin typeface="Mistral" pitchFamily="66" charset="0"/>
              </a:rPr>
              <a:t>Подумай ещё!</a:t>
            </a:r>
          </a:p>
        </p:txBody>
      </p:sp>
      <p:pic>
        <p:nvPicPr>
          <p:cNvPr id="122889" name="Picture 9" descr="Думай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819400"/>
            <a:ext cx="1219200" cy="1219200"/>
          </a:xfrm>
          <a:prstGeom prst="rect">
            <a:avLst/>
          </a:prstGeom>
          <a:noFill/>
        </p:spPr>
      </p:pic>
      <p:pic>
        <p:nvPicPr>
          <p:cNvPr id="122890" name="Picture 10" descr="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5805488"/>
            <a:ext cx="609600" cy="609600"/>
          </a:xfrm>
          <a:prstGeom prst="rect">
            <a:avLst/>
          </a:prstGeom>
          <a:noFill/>
        </p:spPr>
      </p:pic>
      <p:sp>
        <p:nvSpPr>
          <p:cNvPr id="122891" name="Text Box 1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42988" y="5876925"/>
            <a:ext cx="10366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solidFill>
                  <a:schemeClr val="hlink"/>
                </a:solidFill>
                <a:latin typeface="Arial Narrow" pitchFamily="34" charset="0"/>
              </a:rPr>
              <a:t>обратно</a:t>
            </a:r>
          </a:p>
        </p:txBody>
      </p:sp>
      <p:pic>
        <p:nvPicPr>
          <p:cNvPr id="122892" name="Picture 12" descr="n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549275"/>
            <a:ext cx="419100" cy="419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800000"/>
                </a:solidFill>
                <a:latin typeface="Arial Black" pitchFamily="34" charset="0"/>
              </a:rPr>
              <a:t>Типы реакций</a:t>
            </a:r>
            <a:endParaRPr lang="en-US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41115" name="AutoShape 155"/>
          <p:cNvSpPr>
            <a:spLocks noChangeArrowheads="1"/>
          </p:cNvSpPr>
          <p:nvPr/>
        </p:nvSpPr>
        <p:spPr bwMode="blackWhite">
          <a:xfrm>
            <a:off x="2484438" y="2133600"/>
            <a:ext cx="4392612" cy="7191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EE4510"/>
              </a:gs>
              <a:gs pos="50000">
                <a:srgbClr val="EE4510">
                  <a:gamma/>
                  <a:shade val="46275"/>
                  <a:invGamma/>
                </a:srgbClr>
              </a:gs>
              <a:gs pos="100000">
                <a:srgbClr val="EE4510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Реакция соединения</a:t>
            </a:r>
            <a:endParaRPr lang="en-US" sz="24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1116" name="AutoShape 156"/>
          <p:cNvSpPr>
            <a:spLocks noChangeArrowheads="1"/>
          </p:cNvSpPr>
          <p:nvPr/>
        </p:nvSpPr>
        <p:spPr bwMode="blackWhite">
          <a:xfrm>
            <a:off x="2484438" y="3068638"/>
            <a:ext cx="4392612" cy="720725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FF6600"/>
              </a:gs>
              <a:gs pos="50000">
                <a:srgbClr val="FF6600">
                  <a:gamma/>
                  <a:shade val="46275"/>
                  <a:invGamma/>
                </a:srgbClr>
              </a:gs>
              <a:gs pos="100000">
                <a:srgbClr val="FF6600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Реакция разложения</a:t>
            </a:r>
            <a:endParaRPr lang="en-US" sz="24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1117" name="AutoShape 157"/>
          <p:cNvSpPr>
            <a:spLocks noChangeArrowheads="1"/>
          </p:cNvSpPr>
          <p:nvPr/>
        </p:nvSpPr>
        <p:spPr bwMode="blackWhite">
          <a:xfrm>
            <a:off x="2484438" y="4005263"/>
            <a:ext cx="4392612" cy="7191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Реакция замещения</a:t>
            </a:r>
            <a:endParaRPr lang="en-US" sz="24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1118" name="AutoShape 158"/>
          <p:cNvSpPr>
            <a:spLocks noChangeArrowheads="1"/>
          </p:cNvSpPr>
          <p:nvPr/>
        </p:nvSpPr>
        <p:spPr bwMode="blackWhite">
          <a:xfrm>
            <a:off x="2484438" y="4941888"/>
            <a:ext cx="4392612" cy="7191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008000"/>
              </a:gs>
              <a:gs pos="50000">
                <a:srgbClr val="008000">
                  <a:gamma/>
                  <a:shade val="46275"/>
                  <a:invGamma/>
                </a:srgbClr>
              </a:gs>
              <a:gs pos="100000">
                <a:srgbClr val="008000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Реакция обмена</a:t>
            </a:r>
            <a:endParaRPr lang="en-US" sz="24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8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8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480"/>
                            </p:stCondLst>
                            <p:childTnLst>
                              <p:par>
                                <p:cTn id="3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1115" grpId="0" animBg="1"/>
      <p:bldP spid="41116" grpId="0" animBg="1"/>
      <p:bldP spid="41117" grpId="0" animBg="1"/>
      <p:bldP spid="411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04825"/>
            <a:ext cx="5154612" cy="563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800000"/>
                </a:solidFill>
                <a:latin typeface="Arial Black" pitchFamily="34" charset="0"/>
              </a:rPr>
              <a:t>Уравнения реакций</a:t>
            </a:r>
            <a:endParaRPr lang="en-US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66585" name="AutoShape 25"/>
          <p:cNvSpPr>
            <a:spLocks noChangeArrowheads="1"/>
          </p:cNvSpPr>
          <p:nvPr/>
        </p:nvSpPr>
        <p:spPr bwMode="blackWhite">
          <a:xfrm>
            <a:off x="468313" y="1484313"/>
            <a:ext cx="8207375" cy="720725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rgbClr val="081D1E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</a:rPr>
              <a:t>3Mg +Fe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O</a:t>
            </a:r>
            <a:r>
              <a:rPr lang="en-US" sz="2000" baseline="-25000">
                <a:solidFill>
                  <a:schemeClr val="tx1"/>
                </a:solidFill>
              </a:rPr>
              <a:t>3</a:t>
            </a:r>
            <a:r>
              <a:rPr lang="en-US" sz="2000">
                <a:solidFill>
                  <a:srgbClr val="FFFF00"/>
                </a:solidFill>
              </a:rPr>
              <a:t> </a:t>
            </a:r>
            <a:r>
              <a:rPr lang="en-US">
                <a:solidFill>
                  <a:srgbClr val="00CC00"/>
                </a:solidFill>
              </a:rPr>
              <a:t>→</a:t>
            </a:r>
            <a:r>
              <a:rPr lang="en-US" sz="2000">
                <a:solidFill>
                  <a:srgbClr val="FFFF00"/>
                </a:solidFill>
              </a:rPr>
              <a:t> </a:t>
            </a:r>
            <a:r>
              <a:rPr lang="en-US" sz="2000">
                <a:solidFill>
                  <a:srgbClr val="00CCFF"/>
                </a:solidFill>
              </a:rPr>
              <a:t>2FeO + 3MgO</a:t>
            </a:r>
            <a:endParaRPr lang="en-US">
              <a:solidFill>
                <a:srgbClr val="00CCFF"/>
              </a:solidFill>
            </a:endParaRPr>
          </a:p>
        </p:txBody>
      </p:sp>
      <p:sp>
        <p:nvSpPr>
          <p:cNvPr id="66587" name="AutoShape 27"/>
          <p:cNvSpPr>
            <a:spLocks noChangeArrowheads="1"/>
          </p:cNvSpPr>
          <p:nvPr/>
        </p:nvSpPr>
        <p:spPr bwMode="blackWhite">
          <a:xfrm>
            <a:off x="468313" y="2349500"/>
            <a:ext cx="8207375" cy="720725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rgbClr val="081D1E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</a:rPr>
              <a:t>4HNO</a:t>
            </a:r>
            <a:r>
              <a:rPr lang="en-US" sz="2000" baseline="-25000">
                <a:solidFill>
                  <a:schemeClr val="tx1"/>
                </a:solidFill>
              </a:rPr>
              <a:t>3</a:t>
            </a:r>
            <a:r>
              <a:rPr lang="en-US" sz="2000">
                <a:solidFill>
                  <a:srgbClr val="FFFF00"/>
                </a:solidFill>
              </a:rPr>
              <a:t> </a:t>
            </a:r>
            <a:r>
              <a:rPr lang="en-US">
                <a:solidFill>
                  <a:srgbClr val="00CC00"/>
                </a:solidFill>
              </a:rPr>
              <a:t>→</a:t>
            </a:r>
            <a:r>
              <a:rPr lang="en-US">
                <a:solidFill>
                  <a:srgbClr val="FFFF00"/>
                </a:solidFill>
              </a:rPr>
              <a:t> </a:t>
            </a:r>
            <a:r>
              <a:rPr lang="en-US" sz="2000">
                <a:solidFill>
                  <a:srgbClr val="00CCFF"/>
                </a:solidFill>
              </a:rPr>
              <a:t>2H</a:t>
            </a:r>
            <a:r>
              <a:rPr lang="en-US" sz="2000" baseline="-25000">
                <a:solidFill>
                  <a:srgbClr val="00CCFF"/>
                </a:solidFill>
              </a:rPr>
              <a:t>2</a:t>
            </a:r>
            <a:r>
              <a:rPr lang="en-US" sz="2000">
                <a:solidFill>
                  <a:srgbClr val="00CCFF"/>
                </a:solidFill>
              </a:rPr>
              <a:t>O + 4NO</a:t>
            </a:r>
            <a:r>
              <a:rPr lang="en-US" sz="2000" baseline="-25000">
                <a:solidFill>
                  <a:srgbClr val="00CCFF"/>
                </a:solidFill>
              </a:rPr>
              <a:t>2</a:t>
            </a:r>
            <a:r>
              <a:rPr lang="en-US" sz="2000">
                <a:solidFill>
                  <a:srgbClr val="00CCFF"/>
                </a:solidFill>
              </a:rPr>
              <a:t> + O</a:t>
            </a:r>
            <a:r>
              <a:rPr lang="en-US" sz="2000" baseline="-25000">
                <a:solidFill>
                  <a:srgbClr val="00CCFF"/>
                </a:solidFill>
              </a:rPr>
              <a:t>2</a:t>
            </a:r>
            <a:r>
              <a:rPr lang="en-US">
                <a:solidFill>
                  <a:srgbClr val="00CCFF"/>
                </a:solidFill>
                <a:cs typeface="Arial" charset="0"/>
              </a:rPr>
              <a:t>↑</a:t>
            </a:r>
          </a:p>
        </p:txBody>
      </p:sp>
      <p:sp>
        <p:nvSpPr>
          <p:cNvPr id="66588" name="AutoShape 28"/>
          <p:cNvSpPr>
            <a:spLocks noChangeArrowheads="1"/>
          </p:cNvSpPr>
          <p:nvPr/>
        </p:nvSpPr>
        <p:spPr bwMode="blackWhite">
          <a:xfrm>
            <a:off x="468313" y="3213100"/>
            <a:ext cx="8207375" cy="720725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rgbClr val="081D1E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</a:rPr>
              <a:t>2Fe(OH)</a:t>
            </a:r>
            <a:r>
              <a:rPr lang="en-US" sz="2000" baseline="-25000">
                <a:solidFill>
                  <a:schemeClr val="tx1"/>
                </a:solidFill>
              </a:rPr>
              <a:t>3</a:t>
            </a:r>
            <a:r>
              <a:rPr lang="en-US" sz="2000">
                <a:solidFill>
                  <a:schemeClr val="tx1"/>
                </a:solidFill>
              </a:rPr>
              <a:t> + 3H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chemeClr val="tx1"/>
                </a:solidFill>
              </a:rPr>
              <a:t>SO</a:t>
            </a:r>
            <a:r>
              <a:rPr lang="en-US" sz="2000" baseline="-25000">
                <a:solidFill>
                  <a:schemeClr val="tx1"/>
                </a:solidFill>
              </a:rPr>
              <a:t>4</a:t>
            </a:r>
            <a:r>
              <a:rPr lang="en-US" sz="2000">
                <a:solidFill>
                  <a:srgbClr val="FFFF00"/>
                </a:solidFill>
              </a:rPr>
              <a:t> </a:t>
            </a:r>
            <a:r>
              <a:rPr lang="en-US">
                <a:solidFill>
                  <a:srgbClr val="00CC00"/>
                </a:solidFill>
              </a:rPr>
              <a:t>→</a:t>
            </a:r>
            <a:r>
              <a:rPr lang="en-US">
                <a:solidFill>
                  <a:srgbClr val="FFFF00"/>
                </a:solidFill>
              </a:rPr>
              <a:t> </a:t>
            </a:r>
            <a:r>
              <a:rPr lang="en-US" sz="2000">
                <a:solidFill>
                  <a:srgbClr val="00CCFF"/>
                </a:solidFill>
              </a:rPr>
              <a:t>Fe</a:t>
            </a:r>
            <a:r>
              <a:rPr lang="en-US" sz="2000" baseline="-25000">
                <a:solidFill>
                  <a:srgbClr val="00CCFF"/>
                </a:solidFill>
              </a:rPr>
              <a:t>2</a:t>
            </a:r>
            <a:r>
              <a:rPr lang="en-US" sz="2000">
                <a:solidFill>
                  <a:srgbClr val="00CCFF"/>
                </a:solidFill>
              </a:rPr>
              <a:t>(SO</a:t>
            </a:r>
            <a:r>
              <a:rPr lang="en-US" sz="2000" baseline="-25000">
                <a:solidFill>
                  <a:srgbClr val="00CCFF"/>
                </a:solidFill>
              </a:rPr>
              <a:t>4</a:t>
            </a:r>
            <a:r>
              <a:rPr lang="en-US" sz="2000">
                <a:solidFill>
                  <a:srgbClr val="00CCFF"/>
                </a:solidFill>
              </a:rPr>
              <a:t>)</a:t>
            </a:r>
            <a:r>
              <a:rPr lang="en-US" sz="2000" baseline="-25000">
                <a:solidFill>
                  <a:srgbClr val="00CCFF"/>
                </a:solidFill>
              </a:rPr>
              <a:t>3</a:t>
            </a:r>
            <a:r>
              <a:rPr lang="en-US" sz="2000">
                <a:solidFill>
                  <a:srgbClr val="00CCFF"/>
                </a:solidFill>
              </a:rPr>
              <a:t> + 6H</a:t>
            </a:r>
            <a:r>
              <a:rPr lang="en-US" sz="2000" baseline="-25000">
                <a:solidFill>
                  <a:srgbClr val="00CCFF"/>
                </a:solidFill>
              </a:rPr>
              <a:t>2</a:t>
            </a:r>
            <a:r>
              <a:rPr lang="en-US" sz="2000">
                <a:solidFill>
                  <a:srgbClr val="00CCFF"/>
                </a:solidFill>
              </a:rPr>
              <a:t>O</a:t>
            </a:r>
            <a:endParaRPr lang="en-US">
              <a:solidFill>
                <a:srgbClr val="00CCFF"/>
              </a:solidFill>
            </a:endParaRPr>
          </a:p>
        </p:txBody>
      </p:sp>
      <p:sp>
        <p:nvSpPr>
          <p:cNvPr id="66589" name="AutoShape 29"/>
          <p:cNvSpPr>
            <a:spLocks noChangeArrowheads="1"/>
          </p:cNvSpPr>
          <p:nvPr/>
        </p:nvSpPr>
        <p:spPr bwMode="blackWhite">
          <a:xfrm>
            <a:off x="468313" y="4076700"/>
            <a:ext cx="8207375" cy="720725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rgbClr val="081D1E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</a:rPr>
              <a:t>4P + 5O</a:t>
            </a:r>
            <a:r>
              <a:rPr lang="en-US" sz="2000" baseline="-25000">
                <a:solidFill>
                  <a:schemeClr val="tx1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</a:t>
            </a:r>
            <a:r>
              <a:rPr lang="en-US">
                <a:solidFill>
                  <a:srgbClr val="00CC00"/>
                </a:solidFill>
              </a:rPr>
              <a:t>→</a:t>
            </a:r>
            <a:r>
              <a:rPr lang="en-US">
                <a:solidFill>
                  <a:srgbClr val="FFFF00"/>
                </a:solidFill>
              </a:rPr>
              <a:t> </a:t>
            </a:r>
            <a:r>
              <a:rPr lang="en-US" sz="2000">
                <a:solidFill>
                  <a:srgbClr val="00CCFF"/>
                </a:solidFill>
              </a:rPr>
              <a:t>2P</a:t>
            </a:r>
            <a:r>
              <a:rPr lang="en-US" sz="2000" baseline="-25000">
                <a:solidFill>
                  <a:srgbClr val="00CCFF"/>
                </a:solidFill>
              </a:rPr>
              <a:t>2</a:t>
            </a:r>
            <a:r>
              <a:rPr lang="en-US" sz="2000">
                <a:solidFill>
                  <a:srgbClr val="00CCFF"/>
                </a:solidFill>
              </a:rPr>
              <a:t>O</a:t>
            </a:r>
            <a:r>
              <a:rPr lang="en-US" sz="2000" baseline="-25000">
                <a:solidFill>
                  <a:srgbClr val="00CCFF"/>
                </a:solidFill>
              </a:rPr>
              <a:t>5</a:t>
            </a:r>
            <a:endParaRPr lang="en-US">
              <a:solidFill>
                <a:srgbClr val="00CCFF"/>
              </a:solidFill>
            </a:endParaRPr>
          </a:p>
        </p:txBody>
      </p:sp>
      <p:sp>
        <p:nvSpPr>
          <p:cNvPr id="66591" name="AutoShape 31"/>
          <p:cNvSpPr>
            <a:spLocks noChangeArrowheads="1"/>
          </p:cNvSpPr>
          <p:nvPr/>
        </p:nvSpPr>
        <p:spPr bwMode="invGray">
          <a:xfrm>
            <a:off x="5867400" y="4941888"/>
            <a:ext cx="2808288" cy="14398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1800" b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66592" name="Text Box 32"/>
          <p:cNvSpPr txBox="1">
            <a:spLocks noChangeArrowheads="1"/>
          </p:cNvSpPr>
          <p:nvPr/>
        </p:nvSpPr>
        <p:spPr bwMode="auto">
          <a:xfrm>
            <a:off x="6300788" y="5157788"/>
            <a:ext cx="1941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400">
                <a:solidFill>
                  <a:srgbClr val="00CCFF"/>
                </a:solidFill>
                <a:latin typeface="Arial Narrow" pitchFamily="34" charset="0"/>
              </a:rPr>
              <a:t>Продукты реакции</a:t>
            </a:r>
            <a:endParaRPr lang="en-US" sz="2400" b="0">
              <a:solidFill>
                <a:srgbClr val="00CCFF"/>
              </a:solidFill>
              <a:latin typeface="Arial Narrow" pitchFamily="34" charset="0"/>
            </a:endParaRPr>
          </a:p>
        </p:txBody>
      </p:sp>
      <p:sp>
        <p:nvSpPr>
          <p:cNvPr id="66593" name="AutoShape 33"/>
          <p:cNvSpPr>
            <a:spLocks noChangeArrowheads="1"/>
          </p:cNvSpPr>
          <p:nvPr/>
        </p:nvSpPr>
        <p:spPr bwMode="invGray">
          <a:xfrm>
            <a:off x="539750" y="4941888"/>
            <a:ext cx="2808288" cy="14398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1800" b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66594" name="Text Box 34"/>
          <p:cNvSpPr txBox="1">
            <a:spLocks noChangeArrowheads="1"/>
          </p:cNvSpPr>
          <p:nvPr/>
        </p:nvSpPr>
        <p:spPr bwMode="auto">
          <a:xfrm>
            <a:off x="1042988" y="5157788"/>
            <a:ext cx="19224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400">
                <a:solidFill>
                  <a:schemeClr val="tx1"/>
                </a:solidFill>
                <a:latin typeface="Arial Narrow" pitchFamily="34" charset="0"/>
              </a:rPr>
              <a:t>Исходные вещества</a:t>
            </a:r>
            <a:endParaRPr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6595" name="AutoShape 35"/>
          <p:cNvSpPr>
            <a:spLocks noChangeArrowheads="1"/>
          </p:cNvSpPr>
          <p:nvPr/>
        </p:nvSpPr>
        <p:spPr bwMode="invGray">
          <a:xfrm>
            <a:off x="3708400" y="5229225"/>
            <a:ext cx="1871663" cy="798513"/>
          </a:xfrm>
          <a:prstGeom prst="rightArrow">
            <a:avLst>
              <a:gd name="adj1" fmla="val 35185"/>
              <a:gd name="adj2" fmla="val 89862"/>
            </a:avLst>
          </a:prstGeom>
          <a:gradFill rotWithShape="1">
            <a:gsLst>
              <a:gs pos="0">
                <a:schemeClr val="bg1"/>
              </a:gs>
              <a:gs pos="100000">
                <a:srgbClr val="00CC00">
                  <a:alpha val="50000"/>
                </a:srgbClr>
              </a:gs>
            </a:gsLst>
            <a:lin ang="0" scaled="1"/>
          </a:gradFill>
          <a:ln w="254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66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66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6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66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68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6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6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6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6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68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6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6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68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6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6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6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6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85" grpId="0" animBg="1"/>
      <p:bldP spid="66587" grpId="0" animBg="1"/>
      <p:bldP spid="66588" grpId="0" animBg="1"/>
      <p:bldP spid="66589" grpId="0" animBg="1"/>
      <p:bldP spid="66591" grpId="0" animBg="1"/>
      <p:bldP spid="66592" grpId="0"/>
      <p:bldP spid="66593" grpId="0" animBg="1"/>
      <p:bldP spid="66594" grpId="0"/>
      <p:bldP spid="665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04825"/>
            <a:ext cx="5154612" cy="563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800000"/>
                </a:solidFill>
                <a:latin typeface="Arial Black" pitchFamily="34" charset="0"/>
              </a:rPr>
              <a:t>Признаки реакции</a:t>
            </a:r>
            <a:endParaRPr lang="en-US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104451" name="AutoShape 3"/>
          <p:cNvSpPr>
            <a:spLocks noChangeArrowheads="1"/>
          </p:cNvSpPr>
          <p:nvPr/>
        </p:nvSpPr>
        <p:spPr bwMode="auto">
          <a:xfrm>
            <a:off x="468313" y="1484313"/>
            <a:ext cx="7921625" cy="4824412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452" name="AutoShape 4"/>
          <p:cNvSpPr>
            <a:spLocks noChangeArrowheads="1"/>
          </p:cNvSpPr>
          <p:nvPr/>
        </p:nvSpPr>
        <p:spPr bwMode="blackWhite">
          <a:xfrm>
            <a:off x="1042988" y="1773238"/>
            <a:ext cx="6840537" cy="7191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1.Выпадение или растворение осадка</a:t>
            </a:r>
            <a:endParaRPr lang="en-US" sz="24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4453" name="AutoShape 5"/>
          <p:cNvSpPr>
            <a:spLocks noChangeArrowheads="1"/>
          </p:cNvSpPr>
          <p:nvPr/>
        </p:nvSpPr>
        <p:spPr bwMode="blackWhite">
          <a:xfrm>
            <a:off x="1042988" y="2636838"/>
            <a:ext cx="6840537" cy="7191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2.Выделение или поглощение газа (запаха)</a:t>
            </a:r>
            <a:endParaRPr lang="en-US" sz="24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4454" name="AutoShape 6"/>
          <p:cNvSpPr>
            <a:spLocks noChangeArrowheads="1"/>
          </p:cNvSpPr>
          <p:nvPr/>
        </p:nvSpPr>
        <p:spPr bwMode="blackWhite">
          <a:xfrm>
            <a:off x="1042988" y="3500438"/>
            <a:ext cx="6840537" cy="7191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3.Изменение цвета (окраски) вещества</a:t>
            </a:r>
            <a:endParaRPr lang="en-US" sz="24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4455" name="AutoShape 7"/>
          <p:cNvSpPr>
            <a:spLocks noChangeArrowheads="1"/>
          </p:cNvSpPr>
          <p:nvPr/>
        </p:nvSpPr>
        <p:spPr bwMode="blackWhite">
          <a:xfrm>
            <a:off x="1042988" y="4365625"/>
            <a:ext cx="6840537" cy="7191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4.Повышение или понижение температуры</a:t>
            </a:r>
            <a:endParaRPr lang="en-US" sz="24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4456" name="AutoShape 8"/>
          <p:cNvSpPr>
            <a:spLocks noChangeArrowheads="1"/>
          </p:cNvSpPr>
          <p:nvPr/>
        </p:nvSpPr>
        <p:spPr bwMode="blackWhite">
          <a:xfrm>
            <a:off x="1042988" y="5229225"/>
            <a:ext cx="6840537" cy="7191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5.Появление пламени, излучение света, взрыв</a:t>
            </a:r>
            <a:endParaRPr lang="en-US" sz="24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640"/>
                            </p:stCondLst>
                            <p:childTnLst>
                              <p:par>
                                <p:cTn id="16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14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140"/>
                            </p:stCondLst>
                            <p:childTnLst>
                              <p:par>
                                <p:cTn id="27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64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640"/>
                            </p:stCondLst>
                            <p:childTnLst>
                              <p:par>
                                <p:cTn id="38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50" autoRev="1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250" autoRev="1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14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140"/>
                            </p:stCondLst>
                            <p:childTnLst>
                              <p:par>
                                <p:cTn id="49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50" autoRev="1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1" dur="250" autoRev="1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" dur="250" autoRev="1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64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640"/>
                            </p:stCondLst>
                            <p:childTnLst>
                              <p:par>
                                <p:cTn id="60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50" autoRev="1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2" dur="250" autoRev="1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" dur="250" autoRev="1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50" autoRev="1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2" grpId="0" animBg="1"/>
      <p:bldP spid="104452" grpId="1" animBg="1"/>
      <p:bldP spid="104453" grpId="0" animBg="1"/>
      <p:bldP spid="104453" grpId="1" animBg="1"/>
      <p:bldP spid="104454" grpId="0" animBg="1"/>
      <p:bldP spid="104454" grpId="1" animBg="1"/>
      <p:bldP spid="104455" grpId="0" animBg="1"/>
      <p:bldP spid="104455" grpId="1" animBg="1"/>
      <p:bldP spid="104456" grpId="0" animBg="1"/>
      <p:bldP spid="10445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800000"/>
                </a:solidFill>
                <a:latin typeface="Arial Black" pitchFamily="34" charset="0"/>
              </a:rPr>
              <a:t>Условия протекания</a:t>
            </a:r>
            <a:endParaRPr lang="en-US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105475" name="AutoShape 3"/>
          <p:cNvSpPr>
            <a:spLocks noChangeArrowheads="1"/>
          </p:cNvSpPr>
          <p:nvPr/>
        </p:nvSpPr>
        <p:spPr bwMode="blackWhite">
          <a:xfrm>
            <a:off x="2411413" y="2060575"/>
            <a:ext cx="4319587" cy="7191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Измельчение веществ</a:t>
            </a:r>
            <a:endParaRPr lang="en-US" sz="24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5476" name="AutoShape 4"/>
          <p:cNvSpPr>
            <a:spLocks noChangeArrowheads="1"/>
          </p:cNvSpPr>
          <p:nvPr/>
        </p:nvSpPr>
        <p:spPr bwMode="blackWhite">
          <a:xfrm>
            <a:off x="2411413" y="3068638"/>
            <a:ext cx="4319587" cy="7191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008000"/>
              </a:gs>
              <a:gs pos="50000">
                <a:srgbClr val="008000">
                  <a:gamma/>
                  <a:shade val="46275"/>
                  <a:invGamma/>
                </a:srgbClr>
              </a:gs>
              <a:gs pos="100000">
                <a:srgbClr val="008000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Смешивание веществ</a:t>
            </a:r>
            <a:endParaRPr lang="en-US" sz="24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5477" name="AutoShape 5"/>
          <p:cNvSpPr>
            <a:spLocks noChangeArrowheads="1"/>
          </p:cNvSpPr>
          <p:nvPr/>
        </p:nvSpPr>
        <p:spPr bwMode="blackWhite">
          <a:xfrm>
            <a:off x="2411413" y="4076700"/>
            <a:ext cx="4319587" cy="720725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FF6600"/>
              </a:gs>
              <a:gs pos="50000">
                <a:srgbClr val="FF6600">
                  <a:gamma/>
                  <a:shade val="46275"/>
                  <a:invGamma/>
                </a:srgbClr>
              </a:gs>
              <a:gs pos="100000">
                <a:srgbClr val="FF6600"/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b="0">
                <a:solidFill>
                  <a:schemeClr val="tx1"/>
                </a:solidFill>
                <a:latin typeface="Arial Narrow" pitchFamily="34" charset="0"/>
              </a:rPr>
              <a:t>Нагревание смеси</a:t>
            </a:r>
            <a:endParaRPr lang="en-US" sz="24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2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2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animBg="1"/>
      <p:bldP spid="105476" grpId="0" animBg="1"/>
      <p:bldP spid="1054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04825"/>
            <a:ext cx="5400675" cy="692150"/>
          </a:xfrm>
        </p:spPr>
        <p:txBody>
          <a:bodyPr>
            <a:normAutofit fontScale="90000"/>
          </a:bodyPr>
          <a:lstStyle/>
          <a:p>
            <a:pPr algn="ctr"/>
            <a:r>
              <a:rPr lang="ru-RU">
                <a:latin typeface="Arial Black" pitchFamily="34" charset="0"/>
              </a:rPr>
              <a:t>Закон сохранения массы</a:t>
            </a:r>
            <a:endParaRPr lang="en-US">
              <a:latin typeface="Arial Black" pitchFamily="34" charset="0"/>
            </a:endParaRPr>
          </a:p>
        </p:txBody>
      </p:sp>
      <p:pic>
        <p:nvPicPr>
          <p:cNvPr id="113669" name="Picture 5" descr="ЗАКОН СОХРАНЕНИЯ МАСС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628775"/>
            <a:ext cx="3889375" cy="4679950"/>
          </a:xfrm>
          <a:prstGeom prst="rect">
            <a:avLst/>
          </a:prstGeom>
          <a:noFill/>
        </p:spPr>
      </p:pic>
      <p:pic>
        <p:nvPicPr>
          <p:cNvPr id="113671" name="Picture 7" descr="3_XIV_01b"/>
          <p:cNvPicPr>
            <a:picLocks noChangeAspect="1" noChangeArrowheads="1"/>
          </p:cNvPicPr>
          <p:nvPr/>
        </p:nvPicPr>
        <p:blipFill>
          <a:blip r:embed="rId3" cstate="print"/>
          <a:srcRect b="10562"/>
          <a:stretch>
            <a:fillRect/>
          </a:stretch>
        </p:blipFill>
        <p:spPr bwMode="auto">
          <a:xfrm>
            <a:off x="4643438" y="1628775"/>
            <a:ext cx="3810000" cy="4679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4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84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>
                <a:latin typeface="Arial Black" pitchFamily="34" charset="0"/>
              </a:rPr>
              <a:t>Доказательство закона</a:t>
            </a:r>
            <a:endParaRPr lang="en-US" sz="2400">
              <a:latin typeface="Arial Black" pitchFamily="34" charset="0"/>
            </a:endParaRPr>
          </a:p>
        </p:txBody>
      </p:sp>
      <p:graphicFrame>
        <p:nvGraphicFramePr>
          <p:cNvPr id="114759" name="Group 71"/>
          <p:cNvGraphicFramePr>
            <a:graphicFrameLocks noGrp="1"/>
          </p:cNvGraphicFramePr>
          <p:nvPr>
            <p:ph type="tbl" idx="1"/>
          </p:nvPr>
        </p:nvGraphicFramePr>
        <p:xfrm>
          <a:off x="468313" y="1628775"/>
          <a:ext cx="8207375" cy="4583876"/>
        </p:xfrm>
        <a:graphic>
          <a:graphicData uri="http://schemas.openxmlformats.org/drawingml/2006/table">
            <a:tbl>
              <a:tblPr/>
              <a:tblGrid>
                <a:gridCol w="1173162"/>
                <a:gridCol w="1171575"/>
                <a:gridCol w="1173163"/>
                <a:gridCol w="1171575"/>
                <a:gridCol w="1173162"/>
                <a:gridCol w="1171575"/>
                <a:gridCol w="1173163"/>
              </a:tblGrid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Fe(OH)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+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3H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SO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=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Fe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(SO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)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+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6H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O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моль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 моль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моль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 моль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• 107 г/моль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+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 • 98 г/моль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=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400 г/моль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+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 • 18 г/моль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214 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+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294 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=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400 г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+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108 г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 gridSpan="7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508 г                =                 508 г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4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4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859</Words>
  <Application>Microsoft Office PowerPoint</Application>
  <PresentationFormat>Экран (4:3)</PresentationFormat>
  <Paragraphs>177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1" baseType="lpstr">
      <vt:lpstr>Arial</vt:lpstr>
      <vt:lpstr>Wingdings</vt:lpstr>
      <vt:lpstr>Arial Black</vt:lpstr>
      <vt:lpstr>Arial Narrow</vt:lpstr>
      <vt:lpstr>Magneto</vt:lpstr>
      <vt:lpstr>Verdana</vt:lpstr>
      <vt:lpstr>Monotype Corsiva</vt:lpstr>
      <vt:lpstr>Mistral</vt:lpstr>
      <vt:lpstr>Апекс</vt:lpstr>
      <vt:lpstr>Химические реакции</vt:lpstr>
      <vt:lpstr>Определение реакции</vt:lpstr>
      <vt:lpstr>Что происходит</vt:lpstr>
      <vt:lpstr>Типы реакций</vt:lpstr>
      <vt:lpstr>Уравнения реакций</vt:lpstr>
      <vt:lpstr>Признаки реакции</vt:lpstr>
      <vt:lpstr>Условия протекания</vt:lpstr>
      <vt:lpstr>Закон сохранения массы</vt:lpstr>
      <vt:lpstr>Доказательство закона</vt:lpstr>
      <vt:lpstr>Реакция соединения</vt:lpstr>
      <vt:lpstr>Пример реакции соединения </vt:lpstr>
      <vt:lpstr>Укажите правильное уравнение</vt:lpstr>
      <vt:lpstr>Реакция разложения</vt:lpstr>
      <vt:lpstr>Пример реакции разложения</vt:lpstr>
      <vt:lpstr>Укажите правильное уравнение</vt:lpstr>
      <vt:lpstr>Реакция замещения</vt:lpstr>
      <vt:lpstr>Пример реакций замещения</vt:lpstr>
      <vt:lpstr>Укажите правильное уравнение</vt:lpstr>
      <vt:lpstr>Реакция обмена</vt:lpstr>
      <vt:lpstr>Пример реакции обмена</vt:lpstr>
      <vt:lpstr>Укажите правильные уравнения</vt:lpstr>
      <vt:lpstr>Повторим ещё раз:</vt:lpstr>
      <vt:lpstr>Задания для успешных</vt:lpstr>
      <vt:lpstr>Слайд 24</vt:lpstr>
      <vt:lpstr>Это правильный ответ!</vt:lpstr>
      <vt:lpstr>Это правильный ответ!</vt:lpstr>
      <vt:lpstr>Это правильный ответ!</vt:lpstr>
      <vt:lpstr>Это правильный ответ!</vt:lpstr>
      <vt:lpstr>Это неверный ответ!</vt:lpstr>
      <vt:lpstr>Это неверный ответ!</vt:lpstr>
      <vt:lpstr>Это неверный ответ!</vt:lpstr>
      <vt:lpstr>Это неверный ответ!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Химические реакции</dc:title>
  <dc:creator>Полина</dc:creator>
  <cp:lastModifiedBy>Полина</cp:lastModifiedBy>
  <cp:revision>1</cp:revision>
  <dcterms:created xsi:type="dcterms:W3CDTF">2014-10-31T20:36:45Z</dcterms:created>
  <dcterms:modified xsi:type="dcterms:W3CDTF">2014-10-31T20:43:08Z</dcterms:modified>
</cp:coreProperties>
</file>