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34" r:id="rId2"/>
    <p:sldId id="328" r:id="rId3"/>
    <p:sldId id="351" r:id="rId4"/>
    <p:sldId id="360" r:id="rId5"/>
    <p:sldId id="353" r:id="rId6"/>
    <p:sldId id="354" r:id="rId7"/>
    <p:sldId id="355" r:id="rId8"/>
    <p:sldId id="356" r:id="rId9"/>
    <p:sldId id="357" r:id="rId10"/>
    <p:sldId id="331" r:id="rId11"/>
    <p:sldId id="332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14CE"/>
    <a:srgbClr val="EF7AF2"/>
    <a:srgbClr val="0000FF"/>
    <a:srgbClr val="663300"/>
    <a:srgbClr val="996633"/>
    <a:srgbClr val="000066"/>
    <a:srgbClr val="008000"/>
    <a:srgbClr val="99FF99"/>
    <a:srgbClr val="660033"/>
    <a:srgbClr val="FC9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79" autoAdjust="0"/>
    <p:restoredTop sz="94660"/>
  </p:normalViewPr>
  <p:slideViewPr>
    <p:cSldViewPr>
      <p:cViewPr varScale="1">
        <p:scale>
          <a:sx n="103" d="100"/>
          <a:sy n="103" d="100"/>
        </p:scale>
        <p:origin x="-4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994E0A4-CFF5-4BAF-A69C-47DA506357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9409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4C176-C612-4E27-BF34-67FFEEF8C2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8B44E-C2A2-41A1-A015-A61CD25C80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B57D9-72AB-4F17-BC59-B265DDA1CA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018D0EA-6E0E-4B6E-AECC-FE4BED6073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13193-E88B-4C54-A275-27318C742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56FC9-AF19-4B31-B650-E66826CF48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241CD-AFBE-45C0-B16C-88C7A62790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8D0D2-F7CC-4BD7-9734-58F894782E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5D72F-DF22-412F-B0E4-5B40E1D8DE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71828-FC07-4F15-90AB-BDD20BB705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192A8-5965-4EBE-81EF-1F61FD360A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F3028-0356-4CAF-B49A-A1B2D5CDD3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CC"/>
            </a:gs>
            <a:gs pos="50000">
              <a:srgbClr val="FF9933"/>
            </a:gs>
            <a:gs pos="100000">
              <a:srgbClr val="FFCC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BAE3EE58-0756-4AE2-A618-DF397836DB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911" r:id="rId3"/>
    <p:sldLayoutId id="2147483912" r:id="rId4"/>
    <p:sldLayoutId id="2147483913" r:id="rId5"/>
    <p:sldLayoutId id="2147483914" r:id="rId6"/>
    <p:sldLayoutId id="2147483915" r:id="rId7"/>
    <p:sldLayoutId id="2147483916" r:id="rId8"/>
    <p:sldLayoutId id="2147483917" r:id="rId9"/>
    <p:sldLayoutId id="2147483918" r:id="rId10"/>
    <p:sldLayoutId id="2147483919" r:id="rId11"/>
    <p:sldLayoutId id="2147483920" r:id="rId12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C:\Users\п\Desktop\Мои документы\МАМА\Все фотографии\гифы\1_se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2708920"/>
            <a:ext cx="3810000" cy="3686175"/>
          </a:xfrm>
          <a:prstGeom prst="rect">
            <a:avLst/>
          </a:prstGeom>
          <a:noFill/>
        </p:spPr>
      </p:pic>
      <p:pic>
        <p:nvPicPr>
          <p:cNvPr id="76803" name="Picture 3" descr="C:\Users\п\Desktop\Мои документы\МАМА\Все фотографии\гифы\Новая папка\1283174298_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4015" y="692696"/>
            <a:ext cx="5952825" cy="5407149"/>
          </a:xfrm>
          <a:prstGeom prst="rect">
            <a:avLst/>
          </a:prstGeom>
          <a:noFill/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984028">
            <a:off x="798955" y="842433"/>
            <a:ext cx="1251917" cy="1118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5" name="Picture 3" descr="C:\Users\п\Desktop\0_150f0_6c9b836a_M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99019">
            <a:off x="3130971" y="4076203"/>
            <a:ext cx="2160092" cy="2160092"/>
          </a:xfrm>
          <a:prstGeom prst="rect">
            <a:avLst/>
          </a:prstGeom>
          <a:noFill/>
        </p:spPr>
      </p:pic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251520" y="620688"/>
            <a:ext cx="8676456" cy="936104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5683"/>
              </a:avLst>
            </a:prstTxWarp>
          </a:bodyPr>
          <a:lstStyle/>
          <a:p>
            <a:pPr algn="ctr" rtl="0"/>
            <a:r>
              <a:rPr lang="ru-RU" sz="36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Милые родители</a:t>
            </a:r>
            <a:r>
              <a:rPr lang="ru-RU" sz="3600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!</a:t>
            </a:r>
            <a:endParaRPr lang="ru-RU" sz="3600" kern="10" spc="0" dirty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1988840"/>
            <a:ext cx="7488832" cy="1902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sz="2800" b="1" dirty="0" smtClean="0">
                <a:solidFill>
                  <a:srgbClr val="663300"/>
                </a:solidFill>
              </a:rPr>
              <a:t>Образование может сделать ребенка умным,</a:t>
            </a:r>
          </a:p>
          <a:p>
            <a:pPr marL="342900" lvl="0" indent="-342900" algn="ct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ru-RU" sz="2800" b="1" dirty="0" smtClean="0">
                <a:solidFill>
                  <a:srgbClr val="663300"/>
                </a:solidFill>
              </a:rPr>
              <a:t> но счастливым делает его только </a:t>
            </a:r>
            <a:r>
              <a:rPr lang="ru-RU" sz="2800" b="1" dirty="0" smtClean="0">
                <a:solidFill>
                  <a:srgbClr val="FF0000"/>
                </a:solidFill>
              </a:rPr>
              <a:t>душевное, разумно организованное общение с близкими и любимыми людьми </a:t>
            </a:r>
            <a:r>
              <a:rPr lang="ru-RU" sz="2800" b="1" dirty="0" smtClean="0">
                <a:solidFill>
                  <a:srgbClr val="663300"/>
                </a:solidFill>
              </a:rPr>
              <a:t>—</a:t>
            </a:r>
            <a:r>
              <a:rPr lang="ru-RU" sz="2800" b="1" dirty="0" smtClean="0">
                <a:solidFill>
                  <a:srgbClr val="0000FF"/>
                </a:solidFill>
              </a:rPr>
              <a:t> семьей</a:t>
            </a:r>
            <a:r>
              <a:rPr lang="ru-RU" sz="2800" b="1" dirty="0" smtClean="0">
                <a:solidFill>
                  <a:srgbClr val="663300"/>
                </a:solidFill>
              </a:rPr>
              <a:t>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\Desktop\0_150df_c7cebf71_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solidFill>
            <a:srgbClr val="EF7AF2"/>
          </a:solidFill>
        </p:spPr>
      </p:pic>
      <p:sp>
        <p:nvSpPr>
          <p:cNvPr id="3" name="Rectangle 2"/>
          <p:cNvSpPr txBox="1">
            <a:spLocks/>
          </p:cNvSpPr>
          <p:nvPr/>
        </p:nvSpPr>
        <p:spPr bwMode="auto">
          <a:xfrm>
            <a:off x="0" y="6309320"/>
            <a:ext cx="9144000" cy="548680"/>
          </a:xfrm>
          <a:prstGeom prst="rect">
            <a:avLst/>
          </a:prstGeom>
          <a:solidFill>
            <a:srgbClr val="EF7AF2">
              <a:alpha val="9400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3000" t="7000" r="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C:\Users\п\Desktop\Мои документы\МАМА\Все фотографии\гифы\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00200" cy="1487122"/>
          </a:xfrm>
          <a:prstGeom prst="rect">
            <a:avLst/>
          </a:prstGeom>
          <a:noFill/>
        </p:spPr>
      </p:pic>
      <p:grpSp>
        <p:nvGrpSpPr>
          <p:cNvPr id="4" name="Группа 3"/>
          <p:cNvGrpSpPr/>
          <p:nvPr/>
        </p:nvGrpSpPr>
        <p:grpSpPr>
          <a:xfrm>
            <a:off x="1115616" y="4365104"/>
            <a:ext cx="2016224" cy="980242"/>
            <a:chOff x="549" y="2103422"/>
            <a:chExt cx="2392533" cy="1196266"/>
          </a:xfrm>
          <a:scene3d>
            <a:camera prst="orthographicFront"/>
            <a:lightRig rig="flat" dir="t"/>
          </a:scene3d>
        </p:grpSpPr>
        <p:sp>
          <p:nvSpPr>
            <p:cNvPr id="5" name="Прямоугольник 4"/>
            <p:cNvSpPr/>
            <p:nvPr/>
          </p:nvSpPr>
          <p:spPr>
            <a:xfrm>
              <a:off x="549" y="2103422"/>
              <a:ext cx="2392533" cy="1196266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" name="Прямоугольник 5"/>
            <p:cNvSpPr/>
            <p:nvPr/>
          </p:nvSpPr>
          <p:spPr>
            <a:xfrm>
              <a:off x="549" y="2103422"/>
              <a:ext cx="2392533" cy="119626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3335" tIns="13335" rIns="13335" bIns="13335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100" b="1" i="1" kern="1200" dirty="0" smtClean="0"/>
                <a:t>Специальная</a:t>
              </a:r>
              <a:r>
                <a:rPr lang="ru-RU" sz="2100" kern="1200" dirty="0" smtClean="0"/>
                <a:t> </a:t>
              </a:r>
              <a:endParaRPr lang="ru-RU" sz="2100" kern="1200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3707904" y="4365104"/>
            <a:ext cx="2376264" cy="980242"/>
            <a:chOff x="2895514" y="2103422"/>
            <a:chExt cx="2392533" cy="1196266"/>
          </a:xfrm>
          <a:scene3d>
            <a:camera prst="orthographicFront"/>
            <a:lightRig rig="flat" dir="t"/>
          </a:scene3d>
        </p:grpSpPr>
        <p:sp>
          <p:nvSpPr>
            <p:cNvPr id="8" name="Прямоугольник 7"/>
            <p:cNvSpPr/>
            <p:nvPr/>
          </p:nvSpPr>
          <p:spPr>
            <a:xfrm>
              <a:off x="2895514" y="2103422"/>
              <a:ext cx="2392533" cy="1196266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9" name="Прямоугольник 8"/>
            <p:cNvSpPr/>
            <p:nvPr/>
          </p:nvSpPr>
          <p:spPr>
            <a:xfrm>
              <a:off x="2895514" y="2103422"/>
              <a:ext cx="2392533" cy="119626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3335" tIns="13335" rIns="13335" bIns="13335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100" b="1" i="1" kern="1200" dirty="0" smtClean="0"/>
                <a:t>Психологическая</a:t>
              </a:r>
              <a:r>
                <a:rPr lang="ru-RU" sz="2100" kern="1200" dirty="0" smtClean="0"/>
                <a:t> </a:t>
              </a:r>
              <a:endParaRPr lang="ru-RU" sz="2100" kern="1200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427984" y="1556792"/>
            <a:ext cx="1800200" cy="836226"/>
            <a:chOff x="5790479" y="2103422"/>
            <a:chExt cx="2392533" cy="1196266"/>
          </a:xfrm>
          <a:scene3d>
            <a:camera prst="orthographicFront"/>
            <a:lightRig rig="flat" dir="t"/>
          </a:scene3d>
        </p:grpSpPr>
        <p:sp>
          <p:nvSpPr>
            <p:cNvPr id="11" name="Прямоугольник 10"/>
            <p:cNvSpPr/>
            <p:nvPr/>
          </p:nvSpPr>
          <p:spPr>
            <a:xfrm>
              <a:off x="5790479" y="2103422"/>
              <a:ext cx="2392533" cy="1196266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2" name="Прямоугольник 11"/>
            <p:cNvSpPr/>
            <p:nvPr/>
          </p:nvSpPr>
          <p:spPr>
            <a:xfrm>
              <a:off x="5790479" y="2103422"/>
              <a:ext cx="2392533" cy="119626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3335" tIns="13335" rIns="13335" bIns="13335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100" b="1" i="1" kern="1200" dirty="0" smtClean="0"/>
                <a:t>Физическая</a:t>
              </a:r>
              <a:r>
                <a:rPr lang="ru-RU" sz="2100" kern="1200" dirty="0" smtClean="0"/>
                <a:t> </a:t>
              </a:r>
              <a:endParaRPr lang="ru-RU" sz="2100" kern="12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907704" y="188640"/>
            <a:ext cx="6120681" cy="836712"/>
            <a:chOff x="60752" y="-2840918"/>
            <a:chExt cx="8252731" cy="912276"/>
          </a:xfrm>
          <a:scene3d>
            <a:camera prst="orthographicFront"/>
            <a:lightRig rig="flat" dir="t"/>
          </a:scene3d>
        </p:grpSpPr>
        <p:sp>
          <p:nvSpPr>
            <p:cNvPr id="14" name="Прямоугольник 13"/>
            <p:cNvSpPr/>
            <p:nvPr/>
          </p:nvSpPr>
          <p:spPr>
            <a:xfrm>
              <a:off x="60752" y="-2840918"/>
              <a:ext cx="8180723" cy="912276"/>
            </a:xfrm>
            <a:prstGeom prst="rect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5" name="Прямоугольник 14"/>
            <p:cNvSpPr/>
            <p:nvPr/>
          </p:nvSpPr>
          <p:spPr>
            <a:xfrm>
              <a:off x="132760" y="-2840918"/>
              <a:ext cx="8180723" cy="76470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kern="1200" dirty="0" smtClean="0">
                  <a:latin typeface="Times New Roman" pitchFamily="18" charset="0"/>
                  <a:cs typeface="Times New Roman" pitchFamily="18" charset="0"/>
                </a:rPr>
                <a:t>Готовность ребенка к обучению</a:t>
              </a:r>
              <a:endParaRPr lang="ru-RU" sz="32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843808" y="332656"/>
            <a:ext cx="3507630" cy="697281"/>
            <a:chOff x="2337965" y="2069"/>
            <a:chExt cx="3507630" cy="697281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2337965" y="2069"/>
              <a:ext cx="3507630" cy="69728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2358388" y="22492"/>
              <a:ext cx="3466784" cy="6564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27940" rIns="41910" bIns="2794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Психологическая готовность</a:t>
              </a:r>
              <a:endParaRPr lang="ru-RU" sz="2200" kern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755576" y="1484784"/>
            <a:ext cx="2202180" cy="728443"/>
            <a:chOff x="468173" y="-145841"/>
            <a:chExt cx="2202180" cy="728443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468173" y="-145841"/>
              <a:ext cx="2202180" cy="69728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468173" y="-73833"/>
              <a:ext cx="2161334" cy="6564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 smtClean="0"/>
                <a:t>Интеллектуальная </a:t>
              </a:r>
              <a:endParaRPr lang="ru-RU" sz="1800" kern="1200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6300192" y="1340768"/>
            <a:ext cx="2201857" cy="697281"/>
            <a:chOff x="3039491" y="1745271"/>
            <a:chExt cx="2201857" cy="697281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3039491" y="1745271"/>
              <a:ext cx="2201857" cy="69728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3059914" y="1765694"/>
              <a:ext cx="2161011" cy="6564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 smtClean="0"/>
                <a:t>Личностная </a:t>
              </a:r>
              <a:endParaRPr lang="ru-RU" sz="1800" kern="12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6228184" y="3789040"/>
            <a:ext cx="2258655" cy="697281"/>
            <a:chOff x="2997197" y="2684460"/>
            <a:chExt cx="2258655" cy="697281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2997197" y="2684460"/>
              <a:ext cx="2258655" cy="69728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3017620" y="2704883"/>
              <a:ext cx="2217809" cy="6564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 smtClean="0"/>
                <a:t>Социально-психологическая</a:t>
              </a:r>
              <a:endParaRPr lang="ru-RU" sz="1800" kern="1200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683568" y="4077072"/>
            <a:ext cx="2207915" cy="697281"/>
            <a:chOff x="3068632" y="3490543"/>
            <a:chExt cx="2207915" cy="697281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3068632" y="3490543"/>
              <a:ext cx="2207915" cy="69728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3089055" y="3510966"/>
              <a:ext cx="2167069" cy="65643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 smtClean="0"/>
                <a:t>Эмоционально-волевая</a:t>
              </a:r>
              <a:endParaRPr lang="ru-RU" sz="1800" kern="1200" dirty="0"/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467544" y="4941168"/>
            <a:ext cx="345638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rgbClr val="0000FF"/>
                </a:solidFill>
              </a:rPr>
              <a:t>умение   управлять своим поведением и эмоциями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355976" y="4869160"/>
            <a:ext cx="4572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rgbClr val="0000FF"/>
                </a:solidFill>
              </a:rPr>
              <a:t>желание учиться – идти в школу, умение общаться, умение обучаться, умение выполнять роль ученика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827584" y="2492896"/>
            <a:ext cx="756084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rgbClr val="0000FF"/>
                </a:solidFill>
              </a:rPr>
              <a:t>развитие познавательных процессов, мелкой моторики и произвольности действий</a:t>
            </a:r>
          </a:p>
        </p:txBody>
      </p:sp>
      <p:pic>
        <p:nvPicPr>
          <p:cNvPr id="25" name="Picture 5" descr="deva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116632"/>
            <a:ext cx="1042071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7" descr="a1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645024"/>
            <a:ext cx="1403648" cy="1403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6" descr="J023205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60648"/>
            <a:ext cx="1296243" cy="924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83050" y="3856038"/>
            <a:ext cx="1409700" cy="9525"/>
          </a:xfrm>
          <a:prstGeom prst="rect">
            <a:avLst/>
          </a:prstGeom>
          <a:noFill/>
        </p:spPr>
      </p:pic>
      <p:sp>
        <p:nvSpPr>
          <p:cNvPr id="18435" name="Oval 3"/>
          <p:cNvSpPr>
            <a:spLocks noChangeArrowheads="1"/>
          </p:cNvSpPr>
          <p:nvPr/>
        </p:nvSpPr>
        <p:spPr bwMode="auto">
          <a:xfrm>
            <a:off x="1404938" y="2695575"/>
            <a:ext cx="6219825" cy="3686175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2915816" y="1988840"/>
            <a:ext cx="3168352" cy="2880320"/>
          </a:xfrm>
          <a:prstGeom prst="ellipse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28575">
            <a:solidFill>
              <a:schemeClr val="tx2"/>
            </a:solidFill>
            <a:round/>
            <a:headEnd/>
            <a:tailEnd/>
          </a:ln>
          <a:effectLst/>
        </p:spPr>
        <p:txBody>
          <a:bodyPr anchor="ctr"/>
          <a:lstStyle/>
          <a:p>
            <a:endParaRPr lang="ru-RU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3275856" y="2276872"/>
            <a:ext cx="2520280" cy="22467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2000" b="1" dirty="0">
                <a:solidFill>
                  <a:srgbClr val="003300"/>
                </a:solidFill>
              </a:rPr>
              <a:t>«Развитие психологических процессов - фундамент </a:t>
            </a:r>
            <a:r>
              <a:rPr lang="ru-RU" sz="2000" b="1" dirty="0" smtClean="0">
                <a:solidFill>
                  <a:srgbClr val="003300"/>
                </a:solidFill>
              </a:rPr>
              <a:t>успешной </a:t>
            </a:r>
            <a:r>
              <a:rPr lang="ru-RU" sz="2000" b="1" dirty="0" err="1" smtClean="0">
                <a:solidFill>
                  <a:srgbClr val="003300"/>
                </a:solidFill>
              </a:rPr>
              <a:t>поготовки</a:t>
            </a:r>
            <a:r>
              <a:rPr lang="ru-RU" sz="2000" b="1" dirty="0" smtClean="0">
                <a:solidFill>
                  <a:srgbClr val="003300"/>
                </a:solidFill>
              </a:rPr>
              <a:t> к обучению в школе» </a:t>
            </a:r>
            <a:endParaRPr lang="en-GB" sz="2000" b="1" dirty="0">
              <a:solidFill>
                <a:srgbClr val="003300"/>
              </a:solidFill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79591" y="188640"/>
            <a:ext cx="4506982" cy="2999943"/>
            <a:chOff x="955" y="1574"/>
            <a:chExt cx="1832" cy="907"/>
          </a:xfrm>
        </p:grpSpPr>
        <p:sp>
          <p:nvSpPr>
            <p:cNvPr id="18439" name="Oval 7"/>
            <p:cNvSpPr>
              <a:spLocks noChangeArrowheads="1"/>
            </p:cNvSpPr>
            <p:nvPr/>
          </p:nvSpPr>
          <p:spPr bwMode="auto">
            <a:xfrm flipH="1">
              <a:off x="1599" y="1574"/>
              <a:ext cx="1188" cy="434"/>
            </a:xfrm>
            <a:prstGeom prst="ellipse">
              <a:avLst/>
            </a:prstGeom>
            <a:gradFill rotWithShape="1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eaLnBrk="0" hangingPunct="0"/>
              <a:r>
                <a:rPr lang="ru-RU" sz="1600" b="1" dirty="0" err="1">
                  <a:latin typeface="Times New Roman" pitchFamily="18" charset="0"/>
                  <a:cs typeface="Times New Roman" pitchFamily="18" charset="0"/>
                </a:rPr>
                <a:t>Сформированность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eaLnBrk="0" hangingPunct="0"/>
              <a:r>
                <a:rPr lang="ru-RU" sz="1600" b="1" dirty="0">
                  <a:latin typeface="Times New Roman" pitchFamily="18" charset="0"/>
                  <a:cs typeface="Times New Roman" pitchFamily="18" charset="0"/>
                </a:rPr>
                <a:t>произвольной деятельности</a:t>
              </a:r>
            </a:p>
            <a:p>
              <a:pPr algn="ctr" eaLnBrk="0" hangingPunct="0"/>
              <a:endParaRPr lang="en-GB" sz="1200" b="1" dirty="0"/>
            </a:p>
          </p:txBody>
        </p:sp>
        <p:sp>
          <p:nvSpPr>
            <p:cNvPr id="18440" name="Oval 8"/>
            <p:cNvSpPr>
              <a:spLocks noChangeArrowheads="1"/>
            </p:cNvSpPr>
            <p:nvPr/>
          </p:nvSpPr>
          <p:spPr bwMode="auto">
            <a:xfrm flipH="1">
              <a:off x="955" y="2009"/>
              <a:ext cx="1171" cy="472"/>
            </a:xfrm>
            <a:prstGeom prst="ellipse">
              <a:avLst/>
            </a:prstGeom>
            <a:gradFill rotWithShape="1">
              <a:gsLst>
                <a:gs pos="0">
                  <a:srgbClr val="FF7C80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eaLnBrk="0" hangingPunct="0"/>
              <a:endParaRPr lang="en-GB" sz="1200" b="1"/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178870" y="3644949"/>
            <a:ext cx="4248150" cy="2911076"/>
            <a:chOff x="838" y="2265"/>
            <a:chExt cx="1805" cy="1630"/>
          </a:xfrm>
        </p:grpSpPr>
        <p:sp>
          <p:nvSpPr>
            <p:cNvPr id="18444" name="Oval 12"/>
            <p:cNvSpPr>
              <a:spLocks noChangeArrowheads="1"/>
            </p:cNvSpPr>
            <p:nvPr/>
          </p:nvSpPr>
          <p:spPr bwMode="auto">
            <a:xfrm flipH="1" flipV="1">
              <a:off x="1297" y="3152"/>
              <a:ext cx="1346" cy="743"/>
            </a:xfrm>
            <a:prstGeom prst="ellipse">
              <a:avLst/>
            </a:prstGeom>
            <a:gradFill rotWithShape="1">
              <a:gsLst>
                <a:gs pos="0">
                  <a:srgbClr val="FFC000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rot="10800000" anchor="ctr"/>
            <a:lstStyle/>
            <a:p>
              <a:pPr algn="ctr" eaLnBrk="0" hangingPunct="0"/>
              <a:r>
                <a:rPr lang="ru-RU" sz="1600" b="1" dirty="0" err="1">
                  <a:latin typeface="Times New Roman" pitchFamily="18" charset="0"/>
                  <a:cs typeface="Times New Roman" pitchFamily="18" charset="0"/>
                </a:rPr>
                <a:t>Сформированность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eaLnBrk="0" hangingPunct="0"/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лексико-грамматического </a:t>
              </a:r>
              <a:r>
                <a:rPr lang="ru-RU" sz="1600" b="1" dirty="0">
                  <a:latin typeface="Times New Roman" pitchFamily="18" charset="0"/>
                  <a:cs typeface="Times New Roman" pitchFamily="18" charset="0"/>
                </a:rPr>
                <a:t>строя языка</a:t>
              </a:r>
              <a:endParaRPr lang="en-GB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445" name="Oval 13"/>
            <p:cNvSpPr>
              <a:spLocks noChangeArrowheads="1"/>
            </p:cNvSpPr>
            <p:nvPr/>
          </p:nvSpPr>
          <p:spPr bwMode="auto">
            <a:xfrm rot="10800000" flipH="1" flipV="1">
              <a:off x="838" y="2265"/>
              <a:ext cx="1224" cy="887"/>
            </a:xfrm>
            <a:prstGeom prst="ellipse">
              <a:avLst/>
            </a:prstGeom>
            <a:gradFill rotWithShape="1">
              <a:gsLst>
                <a:gs pos="0">
                  <a:schemeClr val="accent4">
                    <a:lumMod val="40000"/>
                    <a:lumOff val="60000"/>
                  </a:schemeClr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 algn="ctr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eaLnBrk="0" hangingPunct="0"/>
              <a:r>
                <a:rPr lang="ru-RU" sz="1600" b="1" dirty="0" err="1">
                  <a:latin typeface="Times New Roman" pitchFamily="18" charset="0"/>
                  <a:cs typeface="Times New Roman" pitchFamily="18" charset="0"/>
                </a:rPr>
                <a:t>Сформированность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eaLnBrk="0" hangingPunct="0"/>
              <a:r>
                <a:rPr lang="ru-RU" sz="1600" b="1" dirty="0">
                  <a:latin typeface="Times New Roman" pitchFamily="18" charset="0"/>
                  <a:cs typeface="Times New Roman" pitchFamily="18" charset="0"/>
                </a:rPr>
                <a:t>связной речи</a:t>
              </a:r>
              <a:endParaRPr lang="en-GB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4644008" y="3645024"/>
            <a:ext cx="4319277" cy="2881895"/>
            <a:chOff x="2770" y="2330"/>
            <a:chExt cx="1952" cy="1438"/>
          </a:xfrm>
        </p:grpSpPr>
        <p:sp>
          <p:nvSpPr>
            <p:cNvPr id="18449" name="Oval 17"/>
            <p:cNvSpPr>
              <a:spLocks noChangeArrowheads="1"/>
            </p:cNvSpPr>
            <p:nvPr/>
          </p:nvSpPr>
          <p:spPr bwMode="auto">
            <a:xfrm flipV="1">
              <a:off x="2770" y="3122"/>
              <a:ext cx="1367" cy="646"/>
            </a:xfrm>
            <a:prstGeom prst="ellipse">
              <a:avLst/>
            </a:prstGeom>
            <a:gradFill rotWithShape="1">
              <a:gsLst>
                <a:gs pos="0">
                  <a:schemeClr val="accent5">
                    <a:lumMod val="60000"/>
                    <a:lumOff val="40000"/>
                  </a:schemeClr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rot="10800000" anchor="ctr"/>
            <a:lstStyle/>
            <a:p>
              <a:pPr algn="ctr" eaLnBrk="0" hangingPunct="0"/>
              <a:r>
                <a:rPr lang="ru-RU" sz="1600" b="1" dirty="0" err="1">
                  <a:latin typeface="Times New Roman" pitchFamily="18" charset="0"/>
                  <a:cs typeface="Times New Roman" pitchFamily="18" charset="0"/>
                </a:rPr>
                <a:t>Сформированность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eaLnBrk="0" hangingPunct="0"/>
              <a:r>
                <a:rPr lang="ru-RU" sz="1600" b="1" dirty="0">
                  <a:latin typeface="Times New Roman" pitchFamily="18" charset="0"/>
                  <a:cs typeface="Times New Roman" pitchFamily="18" charset="0"/>
                </a:rPr>
                <a:t>фонематического восприятия</a:t>
              </a:r>
              <a:endParaRPr lang="en-GB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450" name="Oval 18"/>
            <p:cNvSpPr>
              <a:spLocks noChangeArrowheads="1"/>
            </p:cNvSpPr>
            <p:nvPr/>
          </p:nvSpPr>
          <p:spPr bwMode="auto">
            <a:xfrm flipV="1">
              <a:off x="3388" y="2330"/>
              <a:ext cx="1334" cy="719"/>
            </a:xfrm>
            <a:prstGeom prst="ellipse">
              <a:avLst/>
            </a:prstGeom>
            <a:gradFill rotWithShape="1">
              <a:gsLst>
                <a:gs pos="0">
                  <a:schemeClr val="accent3">
                    <a:lumMod val="60000"/>
                    <a:lumOff val="40000"/>
                  </a:schemeClr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rot="10800000" anchor="ctr"/>
            <a:lstStyle/>
            <a:p>
              <a:pPr algn="ctr">
                <a:spcBef>
                  <a:spcPct val="20000"/>
                </a:spcBef>
              </a:pPr>
              <a:r>
                <a:rPr lang="ru-RU" sz="1600" b="1" dirty="0" err="1">
                  <a:latin typeface="Times New Roman" pitchFamily="18" charset="0"/>
                  <a:cs typeface="Times New Roman" pitchFamily="18" charset="0"/>
                </a:rPr>
                <a:t>Сформированность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spcBef>
                  <a:spcPct val="20000"/>
                </a:spcBef>
              </a:pPr>
              <a:r>
                <a:rPr lang="ru-RU" sz="1600" b="1" dirty="0">
                  <a:latin typeface="Times New Roman" pitchFamily="18" charset="0"/>
                  <a:cs typeface="Times New Roman" pitchFamily="18" charset="0"/>
                </a:rPr>
                <a:t>мышления</a:t>
              </a:r>
              <a:endParaRPr lang="en-GB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5004047" y="261554"/>
            <a:ext cx="3867245" cy="2952047"/>
            <a:chOff x="2968" y="1417"/>
            <a:chExt cx="1647" cy="1121"/>
          </a:xfrm>
        </p:grpSpPr>
        <p:sp>
          <p:nvSpPr>
            <p:cNvPr id="18454" name="Oval 22"/>
            <p:cNvSpPr>
              <a:spLocks noChangeArrowheads="1"/>
            </p:cNvSpPr>
            <p:nvPr/>
          </p:nvSpPr>
          <p:spPr bwMode="auto">
            <a:xfrm>
              <a:off x="3367" y="1991"/>
              <a:ext cx="1248" cy="547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eaLnBrk="0" hangingPunct="0"/>
              <a:r>
                <a:rPr lang="ru-RU" sz="1600" b="1" dirty="0" err="1">
                  <a:latin typeface="Times New Roman" pitchFamily="18" charset="0"/>
                  <a:cs typeface="Times New Roman" pitchFamily="18" charset="0"/>
                </a:rPr>
                <a:t>Сформированность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eaLnBrk="0" hangingPunct="0"/>
              <a:r>
                <a:rPr lang="ru-RU" sz="1600" b="1" dirty="0">
                  <a:latin typeface="Times New Roman" pitchFamily="18" charset="0"/>
                  <a:cs typeface="Times New Roman" pitchFamily="18" charset="0"/>
                </a:rPr>
                <a:t>внимания</a:t>
              </a:r>
              <a:endParaRPr lang="en-GB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458" name="Oval 26"/>
            <p:cNvSpPr>
              <a:spLocks noChangeArrowheads="1"/>
            </p:cNvSpPr>
            <p:nvPr/>
          </p:nvSpPr>
          <p:spPr bwMode="auto">
            <a:xfrm>
              <a:off x="2968" y="1417"/>
              <a:ext cx="1257" cy="520"/>
            </a:xfrm>
            <a:prstGeom prst="ellipse">
              <a:avLst/>
            </a:prstGeom>
            <a:gradFill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ru-RU" sz="1600" b="1" dirty="0" err="1">
                  <a:latin typeface="Times New Roman" pitchFamily="18" charset="0"/>
                  <a:cs typeface="Times New Roman" pitchFamily="18" charset="0"/>
                </a:rPr>
                <a:t>Сформированность</a:t>
              </a:r>
              <a:r>
                <a:rPr lang="ru-RU" sz="1600" b="1" dirty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algn="ctr" eaLnBrk="0" hangingPunct="0"/>
              <a:r>
                <a:rPr lang="ru-RU" sz="1600" b="1" dirty="0">
                  <a:latin typeface="Times New Roman" pitchFamily="18" charset="0"/>
                  <a:cs typeface="Times New Roman" pitchFamily="18" charset="0"/>
                </a:rPr>
                <a:t>процессов памяти </a:t>
              </a:r>
              <a:endParaRPr lang="en-GB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8459" name="Rectangle 27"/>
          <p:cNvSpPr>
            <a:spLocks noChangeArrowheads="1"/>
          </p:cNvSpPr>
          <p:nvPr/>
        </p:nvSpPr>
        <p:spPr bwMode="auto">
          <a:xfrm>
            <a:off x="323528" y="2060848"/>
            <a:ext cx="2736304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Сформированность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птико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пространствен-ного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восприятия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51520" y="1196752"/>
            <a:ext cx="8401050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 fontScale="92500"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 степени </a:t>
            </a:r>
            <a:r>
              <a:rPr kumimoji="0" lang="ru-RU" sz="22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сформированности</a:t>
            </a: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внимания во много зависит продуктивность учебной деятельности и успеваемость ребенка.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Непроизвольное внимание</a:t>
            </a: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возникает само собой, то что ярко, интересно (</a:t>
            </a:r>
            <a:r>
              <a:rPr kumimoji="0" lang="ru-RU" sz="22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свойственно</a:t>
            </a: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дошкольникам)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00682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Произвольное внимание</a:t>
            </a: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00682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требует усилия воли: надо делать то, что не хочется (</a:t>
            </a:r>
            <a:r>
              <a:rPr kumimoji="0" lang="ru-RU" sz="2200" b="1" i="0" u="sng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необходимо</a:t>
            </a: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школьникам)</a:t>
            </a:r>
          </a:p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Игры и упражнения, направленные на развитие внимания</a:t>
            </a: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-  Найди одинаковые предметы (картинки)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Найти отличия между картинками 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Лабиринты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Найди и вычеркни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200" b="1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Пазлы</a:t>
            </a: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Запретная буква (цифра, слово, слог и т.п.)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Игра «Черное с белым не носить, «да» и «нет» не говорить»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Рисование по точкам и др.</a:t>
            </a:r>
          </a:p>
        </p:txBody>
      </p:sp>
      <p:pic>
        <p:nvPicPr>
          <p:cNvPr id="9" name="Picture 5" descr="228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861048"/>
            <a:ext cx="1746053" cy="2056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275856" y="188640"/>
            <a:ext cx="3024336" cy="843713"/>
          </a:xfrm>
          <a:prstGeom prst="horizontalScroll">
            <a:avLst>
              <a:gd name="adj" fmla="val 25000"/>
            </a:avLst>
          </a:prstGeom>
          <a:solidFill>
            <a:schemeClr val="accent6">
              <a:lumMod val="60000"/>
              <a:lumOff val="40000"/>
            </a:schemeClr>
          </a:solidFill>
          <a:ln w="15875" cap="rnd" algn="ctr">
            <a:solidFill>
              <a:srgbClr val="333333"/>
            </a:solidFill>
            <a:round/>
            <a:headEnd/>
            <a:tailEnd/>
          </a:ln>
          <a:effectLst>
            <a:outerShdw dist="38100" dir="18900000" algn="bl" rotWithShape="0">
              <a:srgbClr val="000000">
                <a:alpha val="39999"/>
              </a:srgbClr>
            </a:outerShdw>
          </a:effectLst>
        </p:spPr>
        <p:txBody>
          <a:bodyPr wrap="square" anchor="ctr">
            <a:spAutoFit/>
          </a:bodyPr>
          <a:lstStyle/>
          <a:p>
            <a:pPr lvl="0" algn="ctr" defTabSz="800100">
              <a:lnSpc>
                <a:spcPct val="90000"/>
              </a:lnSpc>
              <a:spcAft>
                <a:spcPct val="35000"/>
              </a:spcAft>
            </a:pPr>
            <a:r>
              <a:rPr lang="ru-RU" b="1" dirty="0" smtClean="0">
                <a:cs typeface="Times New Roman" pitchFamily="18" charset="0"/>
              </a:rPr>
              <a:t>Внимание</a:t>
            </a:r>
            <a:endParaRPr lang="ru-RU" dirty="0"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rgbClr val="FF9933">
                <a:alpha val="15000"/>
              </a:srgbClr>
            </a:gs>
            <a:gs pos="51000">
              <a:srgbClr val="FFCCCC">
                <a:alpha val="59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179512" y="1412776"/>
            <a:ext cx="8713787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Игра «Четвертый лишний»</a:t>
            </a: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(с однозначным и неоднозначным ответом)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Упражнение «Раздели на группы и скажи почему»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Игры со спичками</a:t>
            </a: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(счетными палочками) + мелкая моторика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Игра-упражнение «Продолжи ряд</a:t>
            </a:r>
            <a:r>
              <a:rPr kumimoji="0" lang="ru-RU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»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Детям предлагается ряд букв, цифр, фигур, в котором просматривается некая закономерность. Ребенку нужно продолжить ряд (1, 3, 5, 7, …, …).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Упражнение «Расскажи рассказ по картинкам»</a:t>
            </a:r>
            <a:r>
              <a:rPr kumimoji="0" lang="ru-RU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 воображение </a:t>
            </a:r>
            <a:r>
              <a:rPr kumimoji="0" lang="ru-RU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+речь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Детям предлагаются картинки. Их нужно разложить в нужной последовательности и составить рассказ.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Головоломки</a:t>
            </a:r>
            <a:r>
              <a:rPr kumimoji="0" lang="ru-RU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ребусы, загадки и т.п.</a:t>
            </a: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Настольные игры</a:t>
            </a:r>
            <a:r>
              <a:rPr kumimoji="0" lang="ru-RU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шашки, шахматы, домино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ru-RU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4" descr="C:\Program Files\Microsoft Office\Clipart\corpbas\j007862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4797152"/>
            <a:ext cx="1267977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275856" y="188640"/>
            <a:ext cx="3024336" cy="843713"/>
          </a:xfrm>
          <a:prstGeom prst="horizontalScroll">
            <a:avLst>
              <a:gd name="adj" fmla="val 25000"/>
            </a:avLst>
          </a:prstGeom>
          <a:solidFill>
            <a:srgbClr val="CA14CE"/>
          </a:solidFill>
          <a:ln w="15875" cap="rnd" algn="ctr">
            <a:solidFill>
              <a:srgbClr val="333333"/>
            </a:solidFill>
            <a:round/>
            <a:headEnd/>
            <a:tailEnd/>
          </a:ln>
          <a:effectLst>
            <a:outerShdw dist="38100" dir="18900000" algn="bl" rotWithShape="0">
              <a:srgbClr val="000000">
                <a:alpha val="39999"/>
              </a:srgbClr>
            </a:outerShdw>
          </a:effectLst>
        </p:spPr>
        <p:txBody>
          <a:bodyPr wrap="square" anchor="ctr">
            <a:spAutoFit/>
          </a:bodyPr>
          <a:lstStyle/>
          <a:p>
            <a:pPr lvl="0" algn="ctr" defTabSz="800100">
              <a:lnSpc>
                <a:spcPct val="90000"/>
              </a:lnSpc>
              <a:spcAft>
                <a:spcPct val="35000"/>
              </a:spcAft>
            </a:pPr>
            <a:r>
              <a:rPr lang="ru-RU" b="1" dirty="0" smtClean="0">
                <a:cs typeface="Times New Roman" pitchFamily="18" charset="0"/>
              </a:rPr>
              <a:t>Мышление</a:t>
            </a:r>
            <a:endParaRPr lang="ru-RU" dirty="0"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50000">
              <a:srgbClr val="FF9933">
                <a:alpha val="15000"/>
              </a:srgbClr>
            </a:gs>
            <a:gs pos="51000">
              <a:srgbClr val="FFCCCC">
                <a:alpha val="59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179512" y="1211585"/>
            <a:ext cx="8712968" cy="564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 fontScale="925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Игра «Какой игрушки (картинки) не хватает?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зрительная память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Перед ребенком на 1 мин. Ставятся 4-5 игрушек (картинок), затем просят отвернуться. Убирают одну игрушку (или переставляют) и спрашивают: «Что изменилось?»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Игра «Прогулка в картинках»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зрительная, слуховая память и внимание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 время прогулки ребенка просят обращать внимание на все вывески (дорожные знаки). Дома просят нарисовать или рассказать о тех вывесках (знаках), которые он запомнил.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Упражнение «Запомни картинки (слова)».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Ребенку предлагается запомнить 10 картинок (или читаются слова) в течение 2 минут. Затем вспомнить.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Пересказывание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сказок, рассказов, мультфильмов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lang="ru-RU" b="1" kern="0" dirty="0" smtClean="0">
                <a:solidFill>
                  <a:srgbClr val="FF3300"/>
                </a:solidFill>
                <a:latin typeface="+mn-lt"/>
              </a:rPr>
              <a:t>Заучивание с</a:t>
            </a:r>
            <a:r>
              <a:rPr kumimoji="0" lang="ru-RU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тихов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275856" y="188640"/>
            <a:ext cx="3024336" cy="843713"/>
          </a:xfrm>
          <a:prstGeom prst="horizontalScroll">
            <a:avLst>
              <a:gd name="adj" fmla="val 25000"/>
            </a:avLst>
          </a:prstGeom>
          <a:solidFill>
            <a:srgbClr val="FF0000"/>
          </a:solidFill>
          <a:ln w="15875" cap="rnd" algn="ctr">
            <a:solidFill>
              <a:srgbClr val="333333"/>
            </a:solidFill>
            <a:round/>
            <a:headEnd/>
            <a:tailEnd/>
          </a:ln>
          <a:effectLst>
            <a:outerShdw dist="38100" dir="18900000" algn="bl" rotWithShape="0">
              <a:srgbClr val="000000">
                <a:alpha val="39999"/>
              </a:srgbClr>
            </a:outerShdw>
          </a:effectLst>
        </p:spPr>
        <p:txBody>
          <a:bodyPr wrap="square" anchor="ctr">
            <a:spAutoFit/>
          </a:bodyPr>
          <a:lstStyle/>
          <a:p>
            <a:pPr lvl="0" algn="ctr" defTabSz="800100">
              <a:lnSpc>
                <a:spcPct val="90000"/>
              </a:lnSpc>
              <a:spcAft>
                <a:spcPct val="35000"/>
              </a:spcAft>
            </a:pPr>
            <a:r>
              <a:rPr lang="ru-RU" b="1" dirty="0" smtClean="0">
                <a:cs typeface="Times New Roman" pitchFamily="18" charset="0"/>
              </a:rPr>
              <a:t>Память</a:t>
            </a:r>
            <a:endParaRPr lang="ru-RU" dirty="0"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0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251520" y="1484784"/>
            <a:ext cx="8643937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Упражнения со сказками, рассказами</a:t>
            </a:r>
            <a:r>
              <a:rPr kumimoji="0" lang="ru-RU" sz="1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Придумывание недостающих частей рассказа, сказки, когда одна из них пропущена + развивается мышление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Перевирание сказки (Красная шапочка – вредная, а волк – добрый)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Придумывание сказок, рассказов, стихов</a:t>
            </a:r>
          </a:p>
          <a:p>
            <a:pPr marL="0" marR="0" lvl="0" indent="0" algn="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Игра «Словотворчество»</a:t>
            </a:r>
            <a:r>
              <a:rPr kumimoji="0" lang="ru-RU" sz="1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(Дж. </a:t>
            </a:r>
            <a:r>
              <a:rPr kumimoji="0" lang="ru-RU" sz="19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Родари</a:t>
            </a:r>
            <a:r>
              <a:rPr kumimoji="0" lang="ru-RU" sz="1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1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Предлагаем детям придумать новые слова с помощью добавления к ним префикса (микро, анти, мини, макро). Затем эти новые слова нужно объяснить с помощь  нескольких знакомых слов</a:t>
            </a:r>
            <a:r>
              <a:rPr kumimoji="0" lang="ru-RU" sz="19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Например: «</a:t>
            </a:r>
            <a:r>
              <a:rPr kumimoji="0" lang="ru-RU" sz="19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микрогиппопотам</a:t>
            </a:r>
            <a:r>
              <a:rPr kumimoji="0" lang="ru-RU" sz="19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» - выращивается дома, в аквариуме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Упражнение «Способы применения предмета»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1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Называется какой-либо хорошо известный предмет. Надо назвать как можно больше различных способов его применения.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1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Игра «Дорисуй»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Упражнение «придумай предложение»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1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Ребенку даются 3-4 разных слова. Он должен</a:t>
            </a:r>
            <a:r>
              <a:rPr kumimoji="0" lang="ru-RU" sz="19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придумать предложение (или рассказ/сказку), </a:t>
            </a:r>
            <a:r>
              <a:rPr kumimoji="0" lang="ru-RU" sz="19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котором используются все эти слова</a:t>
            </a:r>
          </a:p>
        </p:txBody>
      </p:sp>
      <p:pic>
        <p:nvPicPr>
          <p:cNvPr id="11" name="Picture 6" descr="24-6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0"/>
            <a:ext cx="237220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 descr="human2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88640"/>
            <a:ext cx="554265" cy="11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835696" y="378851"/>
            <a:ext cx="4104456" cy="843713"/>
          </a:xfrm>
          <a:prstGeom prst="horizontalScroll">
            <a:avLst>
              <a:gd name="adj" fmla="val 25000"/>
            </a:avLst>
          </a:prstGeom>
          <a:solidFill>
            <a:schemeClr val="bg2">
              <a:lumMod val="60000"/>
              <a:lumOff val="40000"/>
            </a:schemeClr>
          </a:solidFill>
          <a:ln w="15875" cap="rnd" algn="ctr">
            <a:solidFill>
              <a:srgbClr val="333333"/>
            </a:solidFill>
            <a:round/>
            <a:headEnd/>
            <a:tailEnd/>
          </a:ln>
          <a:effectLst>
            <a:outerShdw dist="38100" dir="18900000" algn="bl" rotWithShape="0">
              <a:srgbClr val="000000">
                <a:alpha val="39999"/>
              </a:srgbClr>
            </a:outerShdw>
          </a:effectLst>
        </p:spPr>
        <p:txBody>
          <a:bodyPr wrap="square" anchor="ctr">
            <a:spAutoFit/>
          </a:bodyPr>
          <a:lstStyle/>
          <a:p>
            <a:pPr lvl="0" algn="ctr" defTabSz="800100">
              <a:lnSpc>
                <a:spcPct val="90000"/>
              </a:lnSpc>
              <a:spcAft>
                <a:spcPct val="35000"/>
              </a:spcAft>
            </a:pPr>
            <a:r>
              <a:rPr lang="ru-RU" b="1" dirty="0" smtClean="0">
                <a:cs typeface="Times New Roman" pitchFamily="18" charset="0"/>
              </a:rPr>
              <a:t>Воображение</a:t>
            </a:r>
            <a:endParaRPr lang="ru-RU" dirty="0"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0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179512" y="1124744"/>
            <a:ext cx="8785225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Ребенок к началу школьного обучения должен четко ориентироваться в пространстве: знать 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левое - правое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низ-верх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под - над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внутри – вне (снаружи),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вперед - назад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нижний левый угол – верхний правый угол – нижний правый угол – верхний левый угол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около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 т.п.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682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Упражнения и занятия, способствующие закреплению пространственного восприятия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Использовать в разговоре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 ребенком пространственные отношения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Рисование  узоров по клеточкам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под диктовку взрослого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Игры с мозаикой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(построение симметричных узоров)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Игра «Ищем клад»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(по запискам или по плану)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Игра «Зеркало»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(ребенок – зеркало, взрослый – смотрит в зеркало и выполняет все движения ребенка в зеркальном отображении и наоборот)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763688" y="260648"/>
            <a:ext cx="5821362" cy="843713"/>
          </a:xfrm>
          <a:prstGeom prst="horizontalScroll">
            <a:avLst>
              <a:gd name="adj" fmla="val 25000"/>
            </a:avLst>
          </a:prstGeom>
          <a:gradFill rotWithShape="1">
            <a:gsLst>
              <a:gs pos="0">
                <a:schemeClr val="bg1"/>
              </a:gs>
              <a:gs pos="50000">
                <a:srgbClr val="FFCC00"/>
              </a:gs>
              <a:gs pos="100000">
                <a:schemeClr val="bg1"/>
              </a:gs>
            </a:gsLst>
            <a:lin ang="18900000" scaled="1"/>
          </a:gradFill>
          <a:ln w="15875" cap="rnd" algn="ctr">
            <a:solidFill>
              <a:srgbClr val="333333"/>
            </a:solidFill>
            <a:round/>
            <a:headEnd/>
            <a:tailEnd/>
          </a:ln>
          <a:effectLst>
            <a:outerShdw dist="38100" dir="18900000" algn="bl" rotWithShape="0">
              <a:srgbClr val="000000">
                <a:alpha val="39999"/>
              </a:srgbClr>
            </a:outerShdw>
          </a:effectLst>
        </p:spPr>
        <p:txBody>
          <a:bodyPr anchor="ctr">
            <a:spAutoFit/>
          </a:bodyPr>
          <a:lstStyle/>
          <a:p>
            <a:pPr lvl="0" algn="ctr" defTabSz="800100">
              <a:lnSpc>
                <a:spcPct val="90000"/>
              </a:lnSpc>
              <a:spcAft>
                <a:spcPct val="35000"/>
              </a:spcAft>
            </a:pPr>
            <a:r>
              <a:rPr lang="ru-RU" b="1" dirty="0" smtClean="0">
                <a:cs typeface="Times New Roman" pitchFamily="18" charset="0"/>
              </a:rPr>
              <a:t>Пространственное восприятие</a:t>
            </a:r>
            <a:endParaRPr lang="ru-RU" dirty="0"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1813</TotalTime>
  <Words>727</Words>
  <Application>Microsoft Office PowerPoint</Application>
  <PresentationFormat>Экран (4:3)</PresentationFormat>
  <Paragraphs>85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AMBER</dc:creator>
  <cp:lastModifiedBy>USER</cp:lastModifiedBy>
  <cp:revision>148</cp:revision>
  <dcterms:created xsi:type="dcterms:W3CDTF">2007-06-17T18:17:47Z</dcterms:created>
  <dcterms:modified xsi:type="dcterms:W3CDTF">2014-04-08T09:03:21Z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семинар в ЦО №1840">
    <vt:lpwstr>0000</vt:lpwstr>
  </property>
</Properties>
</file>