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8" r:id="rId19"/>
    <p:sldId id="277" r:id="rId20"/>
    <p:sldId id="273" r:id="rId21"/>
    <p:sldId id="275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5FD4-C802-41CB-94BD-1CADF1D0571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8FBA7-B449-4472-9679-0EBAC9FA6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8BA15C-25C9-4E15-86AF-593A19699CC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282E2F-184E-484A-80A3-6E6B6A070E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/>
              <a:t>ГОТОВИМСЯ К ШКОЛЕ</a:t>
            </a:r>
            <a:br>
              <a:rPr lang="ru-RU" sz="8000" b="1" dirty="0" smtClean="0"/>
            </a:br>
            <a:r>
              <a:rPr lang="ru-RU" sz="8000" b="1" dirty="0" smtClean="0"/>
              <a:t> </a:t>
            </a:r>
            <a:r>
              <a:rPr lang="ru-RU" sz="3100" b="1" dirty="0" smtClean="0"/>
              <a:t>ЦЕЛЬ: закрепление навыков фонематического анализа, синтеза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32055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Учитель-логопед </a:t>
            </a:r>
          </a:p>
          <a:p>
            <a:r>
              <a:rPr lang="ru-RU" dirty="0" err="1" smtClean="0"/>
              <a:t>Саяпина</a:t>
            </a:r>
            <a:r>
              <a:rPr lang="ru-RU" dirty="0" smtClean="0"/>
              <a:t> Н.К.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Выбери картинку, название которой начинается на согласный звук</a:t>
            </a:r>
            <a:endParaRPr lang="ru-RU" sz="2800" b="1" dirty="0"/>
          </a:p>
        </p:txBody>
      </p:sp>
      <p:pic>
        <p:nvPicPr>
          <p:cNvPr id="9218" name="Picture 2" descr="C:\Users\Юрий\Pictures\подготовка к школе\iCAN061J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96752"/>
            <a:ext cx="3417168" cy="2562876"/>
          </a:xfrm>
          <a:prstGeom prst="rect">
            <a:avLst/>
          </a:prstGeom>
          <a:noFill/>
        </p:spPr>
      </p:pic>
      <p:pic>
        <p:nvPicPr>
          <p:cNvPr id="9219" name="Picture 3" descr="C:\Users\Юрий\Pictures\подготовка к школе\iCA97VC0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20544">
            <a:off x="1454222" y="3810474"/>
            <a:ext cx="4221088" cy="1873964"/>
          </a:xfrm>
          <a:prstGeom prst="rect">
            <a:avLst/>
          </a:prstGeom>
          <a:noFill/>
          <a:scene3d>
            <a:camera prst="orthographicFront">
              <a:rot lat="21299999" lon="0" rev="0"/>
            </a:camera>
            <a:lightRig rig="threePt" dir="t"/>
          </a:scene3d>
        </p:spPr>
      </p:pic>
      <p:pic>
        <p:nvPicPr>
          <p:cNvPr id="9221" name="Picture 5" descr="C:\Users\Юрий\Pictures\подготовка к школе\iCAQPDCD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861048"/>
            <a:ext cx="3851184" cy="2724894"/>
          </a:xfrm>
          <a:prstGeom prst="rect">
            <a:avLst/>
          </a:prstGeom>
          <a:noFill/>
        </p:spPr>
      </p:pic>
      <p:pic>
        <p:nvPicPr>
          <p:cNvPr id="9220" name="Picture 4" descr="C:\Users\Юрий\Pictures\подготовка к школе\file_zip108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52736"/>
            <a:ext cx="3790181" cy="3823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Юрий\Pictures\подготовка к школе\iCAK27I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20688"/>
            <a:ext cx="3489176" cy="26168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Название какого предмета начинается с твёрдого согласного </a:t>
            </a:r>
            <a:r>
              <a:rPr lang="en-US" sz="2800" b="1" dirty="0" smtClean="0"/>
              <a:t>[</a:t>
            </a:r>
            <a:r>
              <a:rPr lang="ru-RU" sz="2800" b="1" dirty="0" smtClean="0"/>
              <a:t>Л</a:t>
            </a:r>
            <a:r>
              <a:rPr lang="en-US" sz="2800" b="1" dirty="0"/>
              <a:t>]</a:t>
            </a:r>
            <a:endParaRPr lang="ru-RU" sz="2800" b="1" dirty="0"/>
          </a:p>
        </p:txBody>
      </p:sp>
      <p:pic>
        <p:nvPicPr>
          <p:cNvPr id="10247" name="Picture 7" descr="C:\Users\Юрий\Pictures\подготовка к школе\iCA2433J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3600400" cy="2700300"/>
          </a:xfrm>
          <a:prstGeom prst="rect">
            <a:avLst/>
          </a:prstGeom>
          <a:noFill/>
        </p:spPr>
      </p:pic>
      <p:pic>
        <p:nvPicPr>
          <p:cNvPr id="10244" name="Picture 4" descr="C:\Users\Юрий\Pictures\подготовка к школе\iCA83YXP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93096"/>
            <a:ext cx="3523730" cy="2220838"/>
          </a:xfrm>
          <a:prstGeom prst="rect">
            <a:avLst/>
          </a:prstGeom>
          <a:noFill/>
        </p:spPr>
      </p:pic>
      <p:pic>
        <p:nvPicPr>
          <p:cNvPr id="10245" name="Picture 5" descr="C:\Users\Юрий\Pictures\подготовка к школе\iCAP6EXT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3995" y="3501008"/>
            <a:ext cx="3825213" cy="2868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C:\Users\Юрий\Pictures\подготовка к школе\iCAVCN7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908720"/>
            <a:ext cx="3727673" cy="3561471"/>
          </a:xfrm>
          <a:prstGeom prst="rect">
            <a:avLst/>
          </a:prstGeom>
          <a:noFill/>
        </p:spPr>
      </p:pic>
      <p:pic>
        <p:nvPicPr>
          <p:cNvPr id="11268" name="Picture 4" descr="C:\Users\Юрий\Pictures\подготовка к школе\iCA89MT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3316626" cy="29969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Название какого предмета начинается с  мягкого согласного </a:t>
            </a:r>
            <a:r>
              <a:rPr lang="en-US" sz="2800" b="1" dirty="0" smtClean="0"/>
              <a:t>[</a:t>
            </a:r>
            <a:r>
              <a:rPr lang="ru-RU" sz="2800" b="1" dirty="0" smtClean="0"/>
              <a:t>Б</a:t>
            </a:r>
            <a:r>
              <a:rPr lang="en-US" sz="2800" b="1" dirty="0" smtClean="0"/>
              <a:t>’]</a:t>
            </a:r>
            <a:endParaRPr lang="ru-RU" sz="2800" dirty="0"/>
          </a:p>
        </p:txBody>
      </p:sp>
      <p:pic>
        <p:nvPicPr>
          <p:cNvPr id="11266" name="Picture 2" descr="C:\Users\Юрий\Pictures\подготовка к школе\iCAUFBPP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3784730" cy="3027784"/>
          </a:xfrm>
          <a:prstGeom prst="rect">
            <a:avLst/>
          </a:prstGeom>
          <a:noFill/>
        </p:spPr>
      </p:pic>
      <p:pic>
        <p:nvPicPr>
          <p:cNvPr id="11270" name="Picture 6" descr="C:\Users\Юрий\Pictures\подготовка к школе\iCA97VC0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4560" y="4221088"/>
            <a:ext cx="4209440" cy="2364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Юрий\Pictures\подготовка к школе\iCAZV79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3314523" cy="30880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Выбери предмет, в названии которого два слога</a:t>
            </a:r>
            <a:endParaRPr lang="ru-RU" sz="3600" b="1" dirty="0"/>
          </a:p>
        </p:txBody>
      </p:sp>
      <p:pic>
        <p:nvPicPr>
          <p:cNvPr id="12290" name="Picture 2" descr="C:\Users\Юрий\Pictures\подготовка к школе\iCAWMSTA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412776"/>
            <a:ext cx="2349227" cy="3421204"/>
          </a:xfrm>
          <a:prstGeom prst="rect">
            <a:avLst/>
          </a:prstGeom>
          <a:noFill/>
        </p:spPr>
      </p:pic>
      <p:pic>
        <p:nvPicPr>
          <p:cNvPr id="12292" name="Picture 4" descr="C:\Users\Юрий\Pictures\подготовка к школе\iCADEQRA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309388"/>
            <a:ext cx="2531343" cy="3548612"/>
          </a:xfrm>
          <a:prstGeom prst="rect">
            <a:avLst/>
          </a:prstGeom>
          <a:noFill/>
        </p:spPr>
      </p:pic>
      <p:pic>
        <p:nvPicPr>
          <p:cNvPr id="12293" name="Picture 5" descr="C:\Users\Юрий\Pictures\подготовка к школе\iCAQW70C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848217">
            <a:off x="4746788" y="3042849"/>
            <a:ext cx="4846352" cy="1930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Выбери предмет, в названии которого четыре слога</a:t>
            </a:r>
            <a:endParaRPr lang="ru-RU" sz="3600" b="1" dirty="0"/>
          </a:p>
        </p:txBody>
      </p:sp>
      <p:pic>
        <p:nvPicPr>
          <p:cNvPr id="13314" name="Picture 2" descr="C:\Users\Юрий\Pictures\подготовка к школе\iCAG1EA8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000108"/>
            <a:ext cx="3143240" cy="2500330"/>
          </a:xfrm>
          <a:prstGeom prst="rect">
            <a:avLst/>
          </a:prstGeom>
          <a:noFill/>
        </p:spPr>
      </p:pic>
      <p:pic>
        <p:nvPicPr>
          <p:cNvPr id="13315" name="Picture 3" descr="C:\Users\Юрий\Pictures\подготовка к школе\iCAWM467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3380656" cy="2535492"/>
          </a:xfrm>
          <a:prstGeom prst="rect">
            <a:avLst/>
          </a:prstGeom>
          <a:noFill/>
        </p:spPr>
      </p:pic>
      <p:pic>
        <p:nvPicPr>
          <p:cNvPr id="13316" name="Picture 4" descr="C:\Users\Юрий\Pictures\подготовка к школе\iCAI46GJ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269010"/>
            <a:ext cx="3588990" cy="3588990"/>
          </a:xfrm>
          <a:prstGeom prst="rect">
            <a:avLst/>
          </a:prstGeom>
          <a:noFill/>
        </p:spPr>
      </p:pic>
      <p:pic>
        <p:nvPicPr>
          <p:cNvPr id="13317" name="Picture 5" descr="C:\Users\Юрий\Pictures\подготовка к школе\iCA17Y1H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4005064"/>
            <a:ext cx="3513559" cy="2702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Сколько слогов в этих словах?</a:t>
            </a:r>
            <a:endParaRPr lang="ru-RU" sz="3600" b="1" dirty="0"/>
          </a:p>
        </p:txBody>
      </p:sp>
      <p:pic>
        <p:nvPicPr>
          <p:cNvPr id="14338" name="Picture 2" descr="C:\Users\Юрий\Pictures\подготовка к школе\iCANYFSV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772816"/>
            <a:ext cx="6187330" cy="4124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Юрий\Pictures\подготовка к школе\iCAKUXQMZ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1628800"/>
            <a:ext cx="6513512" cy="4885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рий\Pictures\iCADBM3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928670"/>
            <a:ext cx="4357718" cy="4635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юрий\Pictures\iCA9Q33K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5310218" cy="3982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юрий\Pictures\iCAZR2IU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71612"/>
            <a:ext cx="5572156" cy="3482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 какой звук начинаются названия этих предметов? </a:t>
            </a:r>
            <a:endParaRPr lang="ru-RU" sz="3200" b="1" dirty="0"/>
          </a:p>
        </p:txBody>
      </p:sp>
      <p:pic>
        <p:nvPicPr>
          <p:cNvPr id="1026" name="Picture 2" descr="C:\Users\Юрий\Pictures\подготовка к школе\---_1_~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628800"/>
            <a:ext cx="4762500" cy="3571875"/>
          </a:xfrm>
          <a:prstGeom prst="rect">
            <a:avLst/>
          </a:prstGeom>
          <a:noFill/>
        </p:spPr>
      </p:pic>
      <p:pic>
        <p:nvPicPr>
          <p:cNvPr id="1027" name="Picture 3" descr="C:\Users\Юрий\Pictures\подготовка к школе\866564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924944"/>
            <a:ext cx="4248150" cy="363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Юрий\Pictures\подготовка к школе\iCAIHRX2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12776"/>
            <a:ext cx="3347864" cy="21645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Названия какого предмета подходят к схеме</a:t>
            </a:r>
            <a:endParaRPr lang="ru-RU" sz="3600" b="1" dirty="0"/>
          </a:p>
        </p:txBody>
      </p:sp>
      <p:pic>
        <p:nvPicPr>
          <p:cNvPr id="16386" name="Picture 2" descr="C:\Users\Юрий\Pictures\подготовка к школе\iCAZ2J30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3154241" cy="200481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275856" y="1628800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11960" y="1628800"/>
            <a:ext cx="842392" cy="8423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76056" y="16288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8" name="Picture 4" descr="C:\Users\Юрий\Pictures\подготовка к школе\iCAFBVY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73016"/>
            <a:ext cx="3659485" cy="2355892"/>
          </a:xfrm>
          <a:prstGeom prst="rect">
            <a:avLst/>
          </a:prstGeom>
          <a:noFill/>
        </p:spPr>
      </p:pic>
      <p:pic>
        <p:nvPicPr>
          <p:cNvPr id="16392" name="Picture 8" descr="http://im4-tub-ru.yandex.net/i?id=103290990-68-72&amp;n=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717032"/>
            <a:ext cx="3115419" cy="244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3962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Подбери подходящую схему к этому слову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2" y="836712"/>
          <a:ext cx="8712968" cy="5669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56484"/>
                <a:gridCol w="43564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3</a:t>
                      </a:r>
                    </a:p>
                    <a:p>
                      <a:endParaRPr lang="ru-RU" sz="6600" b="1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6600" b="1" dirty="0" smtClean="0"/>
                        <a:t>4</a:t>
                      </a:r>
                      <a:endParaRPr lang="ru-RU" sz="6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2" name="Picture 4" descr="C:\Users\Юрий\Pictures\подготовка к школе\iCADEQR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44824"/>
            <a:ext cx="2459335" cy="344766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467544" y="2852936"/>
            <a:ext cx="482352" cy="4823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71600" y="2852936"/>
            <a:ext cx="482352" cy="4823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75656" y="2852936"/>
            <a:ext cx="554360" cy="4823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51720" y="2852936"/>
            <a:ext cx="554360" cy="4823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27784" y="2852936"/>
            <a:ext cx="482352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44208" y="2852936"/>
            <a:ext cx="554360" cy="5543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244408" y="2852936"/>
            <a:ext cx="554360" cy="554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668344" y="2852936"/>
            <a:ext cx="554360" cy="55436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92280" y="2852936"/>
            <a:ext cx="554360" cy="554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96136" y="2852936"/>
            <a:ext cx="554360" cy="55436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043608" y="5661248"/>
            <a:ext cx="698376" cy="6263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55776" y="5661248"/>
            <a:ext cx="626368" cy="6263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75856" y="5661248"/>
            <a:ext cx="698376" cy="69837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23528" y="5661248"/>
            <a:ext cx="626368" cy="6263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835696" y="5661248"/>
            <a:ext cx="626368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286380" y="5572140"/>
            <a:ext cx="704076" cy="6434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358082" y="5572140"/>
            <a:ext cx="720606" cy="7154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643702" y="5572140"/>
            <a:ext cx="715476" cy="71547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000760" y="5500702"/>
            <a:ext cx="638338" cy="7149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100392" y="5517232"/>
            <a:ext cx="770384" cy="7703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Какая буква пропущена в слове</a:t>
            </a:r>
            <a:br>
              <a:rPr lang="ru-RU" b="1" dirty="0" smtClean="0"/>
            </a:br>
            <a:r>
              <a:rPr lang="ru-RU" sz="4000" b="1" dirty="0" smtClean="0"/>
              <a:t>МИ…КА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9500" b="1" dirty="0" smtClean="0"/>
              <a:t>  </a:t>
            </a:r>
            <a:r>
              <a:rPr lang="ru-RU" sz="38400" b="1" dirty="0" smtClean="0"/>
              <a:t>Ж               Ч                           </a:t>
            </a:r>
          </a:p>
          <a:p>
            <a:endParaRPr lang="ru-RU" sz="38400" dirty="0" smtClean="0"/>
          </a:p>
          <a:p>
            <a:r>
              <a:rPr lang="ru-RU" sz="38400" b="1" dirty="0" smtClean="0"/>
              <a:t>  Р          Ш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4098" name="Picture 2" descr="C:\Users\юрий\Pictures\iCATTTKG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285728"/>
            <a:ext cx="13620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Какой слог пропущен в слове</a:t>
            </a:r>
            <a:br>
              <a:rPr lang="ru-RU" b="1" dirty="0" smtClean="0"/>
            </a:br>
            <a:r>
              <a:rPr lang="ru-RU" sz="4000" b="1" dirty="0" smtClean="0"/>
              <a:t>СО… …КА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ПА          </a:t>
            </a:r>
          </a:p>
          <a:p>
            <a:r>
              <a:rPr lang="ru-RU" sz="9600" dirty="0" smtClean="0"/>
              <a:t>               ЛИ</a:t>
            </a:r>
          </a:p>
          <a:p>
            <a:r>
              <a:rPr lang="ru-RU" sz="9600" dirty="0" smtClean="0"/>
              <a:t>РО          БА</a:t>
            </a:r>
            <a:endParaRPr lang="ru-RU" sz="9600" dirty="0"/>
          </a:p>
        </p:txBody>
      </p:sp>
      <p:pic>
        <p:nvPicPr>
          <p:cNvPr id="5122" name="Picture 2" descr="C:\Users\юрий\Pictures\iCAUDZQI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500042"/>
            <a:ext cx="12192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Сколько слов в предложении?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7173" name="Picture 5" descr="C:\Users\юрий\Pictures\iCAAJHF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714620"/>
            <a:ext cx="3186126" cy="3620598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80" cy="506732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Оля играет с мишкой.</a:t>
            </a:r>
          </a:p>
          <a:p>
            <a:endParaRPr lang="ru-RU" sz="6600" dirty="0" smtClean="0"/>
          </a:p>
          <a:p>
            <a:endParaRPr lang="ru-RU" sz="6600" dirty="0" smtClean="0"/>
          </a:p>
          <a:p>
            <a:r>
              <a:rPr lang="ru-RU" sz="6600" b="1" dirty="0" smtClean="0"/>
              <a:t>2      5     4      3</a:t>
            </a:r>
            <a:endParaRPr lang="ru-RU" sz="6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Подбери к предложению подходящую схему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686832" cy="4937760"/>
          </a:xfrm>
        </p:spPr>
        <p:txBody>
          <a:bodyPr/>
          <a:lstStyle/>
          <a:p>
            <a:r>
              <a:rPr lang="ru-RU" sz="6000" b="1" dirty="0" smtClean="0"/>
              <a:t>На клумбе растут розы.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Фигура, имеющая форму буквы L 6"/>
          <p:cNvSpPr/>
          <p:nvPr/>
        </p:nvSpPr>
        <p:spPr>
          <a:xfrm>
            <a:off x="642910" y="3214686"/>
            <a:ext cx="914400" cy="21431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357562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3357562"/>
            <a:ext cx="91440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 flipV="1">
            <a:off x="4143372" y="3383280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Фигура, имеющая форму буквы L 13"/>
          <p:cNvSpPr/>
          <p:nvPr/>
        </p:nvSpPr>
        <p:spPr>
          <a:xfrm>
            <a:off x="642910" y="4714884"/>
            <a:ext cx="914400" cy="21431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Фигура, имеющая форму буквы L 14"/>
          <p:cNvSpPr/>
          <p:nvPr/>
        </p:nvSpPr>
        <p:spPr>
          <a:xfrm>
            <a:off x="642910" y="3929066"/>
            <a:ext cx="914400" cy="14287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Фигура, имеющая форму буквы L 19"/>
          <p:cNvSpPr/>
          <p:nvPr/>
        </p:nvSpPr>
        <p:spPr>
          <a:xfrm>
            <a:off x="571472" y="5643578"/>
            <a:ext cx="914400" cy="21431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28794" y="4000504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928926" y="4000504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000364" y="5786454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00496" y="4000504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928794" y="4786322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000364" y="4786322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857356" y="5715016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14810" y="4786322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286380" y="4786322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071934" y="5786454"/>
            <a:ext cx="785818" cy="61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C:\Users\юрий\Pictures\iCAG05AJ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357430"/>
            <a:ext cx="3048008" cy="2286006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32" name="Блок-схема: узел 31"/>
          <p:cNvSpPr/>
          <p:nvPr/>
        </p:nvSpPr>
        <p:spPr>
          <a:xfrm flipV="1">
            <a:off x="6286512" y="4857760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 flipV="1">
            <a:off x="5214942" y="5786454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 flipV="1">
            <a:off x="5000628" y="4071942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перфолента 51"/>
          <p:cNvSpPr/>
          <p:nvPr/>
        </p:nvSpPr>
        <p:spPr>
          <a:xfrm rot="16620948">
            <a:off x="4866725" y="3728265"/>
            <a:ext cx="274930" cy="11729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Юрий\Pictures\подготовка к школе\iCAGM37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2592288" cy="29850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Выбери предмет, название которого </a:t>
            </a:r>
            <a:br>
              <a:rPr lang="ru-RU" sz="3200" b="1" dirty="0" smtClean="0"/>
            </a:br>
            <a:r>
              <a:rPr lang="ru-RU" sz="3200" b="1" dirty="0" smtClean="0"/>
              <a:t>на этот же звук.</a:t>
            </a:r>
            <a:endParaRPr lang="ru-RU" sz="3200" b="1" dirty="0"/>
          </a:p>
        </p:txBody>
      </p:sp>
      <p:pic>
        <p:nvPicPr>
          <p:cNvPr id="2051" name="Picture 3" descr="C:\Users\Юрий\Pictures\подготовка к школе\iCA4WG3H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412776"/>
            <a:ext cx="3600400" cy="2646294"/>
          </a:xfrm>
          <a:prstGeom prst="rect">
            <a:avLst/>
          </a:prstGeom>
          <a:noFill/>
        </p:spPr>
      </p:pic>
      <p:pic>
        <p:nvPicPr>
          <p:cNvPr id="2052" name="Picture 4" descr="C:\Users\Юрий\Pictures\подготовка к школе\iCAKWWPE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08493"/>
            <a:ext cx="3312368" cy="2444843"/>
          </a:xfrm>
          <a:prstGeom prst="rect">
            <a:avLst/>
          </a:prstGeom>
          <a:noFill/>
        </p:spPr>
      </p:pic>
      <p:pic>
        <p:nvPicPr>
          <p:cNvPr id="2053" name="Picture 5" descr="C:\Users\Юрий\Pictures\подготовка к школе\iCA16CVC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365104"/>
            <a:ext cx="3672408" cy="2232248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Выбери картинку, в названии которой есть звук </a:t>
            </a:r>
            <a:r>
              <a:rPr lang="en-US" sz="3200" b="1" dirty="0" smtClean="0"/>
              <a:t>[</a:t>
            </a:r>
            <a:r>
              <a:rPr lang="ru-RU" sz="3200" b="1" dirty="0"/>
              <a:t>О</a:t>
            </a:r>
            <a:r>
              <a:rPr lang="en-US" sz="3200" b="1" dirty="0" smtClean="0"/>
              <a:t>]</a:t>
            </a:r>
            <a:endParaRPr lang="ru-RU" sz="3200" b="1" dirty="0"/>
          </a:p>
        </p:txBody>
      </p:sp>
      <p:pic>
        <p:nvPicPr>
          <p:cNvPr id="3074" name="Picture 2" descr="C:\Users\Юрий\Pictures\подготовка к школе\iCATEXVC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112743"/>
            <a:ext cx="3024336" cy="26042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C:\Users\Юрий\Pictures\подготовка к школе\iCA8PYS9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669027"/>
            <a:ext cx="3528392" cy="28563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C:\Users\Юрий\Pictures\подготовка к школе\iCA3XFTF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460" y="3861048"/>
            <a:ext cx="3302436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C:\Users\Юрий\Pictures\подготовка к школе\iCAWM467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9664" y="980728"/>
            <a:ext cx="3024336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Юрий\Pictures\подготовка к школе\iCAYAUZ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3645152" cy="323534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Выбери картинку, в названии которой звук </a:t>
            </a:r>
            <a:r>
              <a:rPr lang="en-US" b="1" dirty="0" smtClean="0"/>
              <a:t>[</a:t>
            </a:r>
            <a:r>
              <a:rPr lang="ru-RU" b="1" dirty="0" smtClean="0"/>
              <a:t>А</a:t>
            </a:r>
            <a:r>
              <a:rPr lang="en-US" b="1" dirty="0"/>
              <a:t>]</a:t>
            </a:r>
            <a:r>
              <a:rPr lang="ru-RU" b="1" dirty="0" smtClean="0"/>
              <a:t> в конце слова </a:t>
            </a:r>
            <a:endParaRPr lang="ru-RU" b="1" dirty="0"/>
          </a:p>
        </p:txBody>
      </p:sp>
      <p:pic>
        <p:nvPicPr>
          <p:cNvPr id="5122" name="Picture 2" descr="C:\Users\Юрий\Pictures\подготовка к школе\iCAWEYMO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99592" y="3843753"/>
            <a:ext cx="2190353" cy="3014247"/>
          </a:xfrm>
          <a:prstGeom prst="rect">
            <a:avLst/>
          </a:prstGeom>
          <a:noFill/>
        </p:spPr>
      </p:pic>
      <p:pic>
        <p:nvPicPr>
          <p:cNvPr id="5123" name="Picture 3" descr="C:\Users\Юрий\Pictures\подготовка к школе\iCAN061J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682806"/>
            <a:ext cx="3777208" cy="2832906"/>
          </a:xfrm>
          <a:prstGeom prst="rect">
            <a:avLst/>
          </a:prstGeom>
          <a:noFill/>
        </p:spPr>
      </p:pic>
      <p:pic>
        <p:nvPicPr>
          <p:cNvPr id="5124" name="Picture 4" descr="C:\Users\Юрий\Pictures\подготовка к школе\iCA97VC0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293096"/>
            <a:ext cx="3963247" cy="2226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Выбери картинку, в названии которой звук </a:t>
            </a:r>
            <a:r>
              <a:rPr lang="en-US" b="1" dirty="0"/>
              <a:t>[</a:t>
            </a:r>
            <a:r>
              <a:rPr lang="ru-RU" b="1" dirty="0" smtClean="0"/>
              <a:t>Ч</a:t>
            </a:r>
            <a:r>
              <a:rPr lang="en-US" b="1" dirty="0" smtClean="0"/>
              <a:t>]</a:t>
            </a:r>
            <a:r>
              <a:rPr lang="ru-RU" b="1" dirty="0" smtClean="0"/>
              <a:t> в начале слова.</a:t>
            </a:r>
            <a:endParaRPr lang="ru-RU" b="1" dirty="0"/>
          </a:p>
        </p:txBody>
      </p:sp>
      <p:pic>
        <p:nvPicPr>
          <p:cNvPr id="4098" name="Picture 2" descr="C:\Users\Юрий\Pictures\подготовка к школе\iCA99DZEK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2961109" cy="3242090"/>
          </a:xfrm>
          <a:prstGeom prst="rect">
            <a:avLst/>
          </a:prstGeom>
          <a:noFill/>
        </p:spPr>
      </p:pic>
      <p:pic>
        <p:nvPicPr>
          <p:cNvPr id="4099" name="Picture 3" descr="C:\Users\Юрий\Pictures\подготовка к школе\iCALPABV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701058"/>
            <a:ext cx="3156942" cy="3156942"/>
          </a:xfrm>
          <a:prstGeom prst="rect">
            <a:avLst/>
          </a:prstGeom>
          <a:noFill/>
        </p:spPr>
      </p:pic>
      <p:pic>
        <p:nvPicPr>
          <p:cNvPr id="4100" name="Picture 4" descr="C:\Users\Юрий\Pictures\подготовка к школе\iCAUKYMF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501008"/>
            <a:ext cx="3084934" cy="3084934"/>
          </a:xfrm>
          <a:prstGeom prst="rect">
            <a:avLst/>
          </a:prstGeom>
          <a:noFill/>
        </p:spPr>
      </p:pic>
      <p:pic>
        <p:nvPicPr>
          <p:cNvPr id="4101" name="Picture 5" descr="C:\Users\Юрий\Pictures\подготовка к школе\iCA0UEFO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556792"/>
            <a:ext cx="3345160" cy="250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Выбери лишнее слово </a:t>
            </a:r>
            <a:br>
              <a:rPr lang="ru-RU" b="1" dirty="0" smtClean="0"/>
            </a:br>
            <a:r>
              <a:rPr lang="ru-RU" b="1" dirty="0" smtClean="0"/>
              <a:t>(обрати внимание на первые звуки)</a:t>
            </a:r>
            <a:endParaRPr lang="ru-RU" b="1" dirty="0"/>
          </a:p>
        </p:txBody>
      </p:sp>
      <p:pic>
        <p:nvPicPr>
          <p:cNvPr id="6146" name="Picture 2" descr="C:\Users\Юрий\Pictures\подготовка к школе\iCASI52V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290292" cy="3009414"/>
          </a:xfrm>
          <a:prstGeom prst="rect">
            <a:avLst/>
          </a:prstGeom>
          <a:noFill/>
        </p:spPr>
      </p:pic>
      <p:pic>
        <p:nvPicPr>
          <p:cNvPr id="6147" name="Picture 3" descr="C:\Users\Юрий\Pictures\подготовка к школе\iCAQ4IM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2724894" cy="2724894"/>
          </a:xfrm>
          <a:prstGeom prst="rect">
            <a:avLst/>
          </a:prstGeom>
          <a:noFill/>
        </p:spPr>
      </p:pic>
      <p:pic>
        <p:nvPicPr>
          <p:cNvPr id="6148" name="Picture 4" descr="C:\Users\Юрий\Pictures\подготовка к школе\iCAKUXQM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861048"/>
            <a:ext cx="3633192" cy="2724894"/>
          </a:xfrm>
          <a:prstGeom prst="rect">
            <a:avLst/>
          </a:prstGeom>
          <a:noFill/>
        </p:spPr>
      </p:pic>
      <p:pic>
        <p:nvPicPr>
          <p:cNvPr id="6149" name="Picture 5" descr="C:\Users\Юрий\Pictures\подготовка к школе\iCA16CVC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149080"/>
            <a:ext cx="3201144" cy="24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Выбери лишнее слово </a:t>
            </a:r>
            <a:br>
              <a:rPr lang="ru-RU" sz="2800" b="1" dirty="0" smtClean="0"/>
            </a:br>
            <a:r>
              <a:rPr lang="ru-RU" sz="2800" b="1" dirty="0" smtClean="0"/>
              <a:t>(обрати внимание на последние звуки)</a:t>
            </a:r>
            <a:endParaRPr lang="ru-RU" sz="2800" dirty="0"/>
          </a:p>
        </p:txBody>
      </p:sp>
      <p:pic>
        <p:nvPicPr>
          <p:cNvPr id="7171" name="Picture 3" descr="C:\Users\Юрий\Pictures\подготовка к школе\untitled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2564904"/>
            <a:ext cx="3756252" cy="3737185"/>
          </a:xfrm>
          <a:prstGeom prst="rect">
            <a:avLst/>
          </a:prstGeom>
          <a:noFill/>
        </p:spPr>
      </p:pic>
      <p:pic>
        <p:nvPicPr>
          <p:cNvPr id="7172" name="Picture 4" descr="C:\Users\Юрий\Pictures\подготовка к школе\iCAYQCQ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00108"/>
            <a:ext cx="2442628" cy="2796902"/>
          </a:xfrm>
          <a:prstGeom prst="rect">
            <a:avLst/>
          </a:prstGeom>
          <a:noFill/>
        </p:spPr>
      </p:pic>
      <p:pic>
        <p:nvPicPr>
          <p:cNvPr id="7173" name="Picture 5" descr="C:\Users\Юрий\Pictures\подготовка к школе\iCAAJZC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76129"/>
            <a:ext cx="2808709" cy="3481871"/>
          </a:xfrm>
          <a:prstGeom prst="rect">
            <a:avLst/>
          </a:prstGeom>
          <a:noFill/>
        </p:spPr>
      </p:pic>
      <p:pic>
        <p:nvPicPr>
          <p:cNvPr id="7170" name="Picture 2" descr="C:\Users\Юрий\Pictures\подготовка к школе\iCA4WG3H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5868144" y="1196752"/>
            <a:ext cx="3057128" cy="2292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Юрий\Pictures\подготовка к школе\iCAZV79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16431"/>
            <a:ext cx="3225205" cy="30048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Выбери картинку, название которой начинается на гласный звук</a:t>
            </a:r>
            <a:endParaRPr lang="ru-RU" sz="2800" b="1" dirty="0"/>
          </a:p>
        </p:txBody>
      </p:sp>
      <p:pic>
        <p:nvPicPr>
          <p:cNvPr id="8196" name="Picture 4" descr="C:\Users\Юрий\Pictures\подготовка к школе\1x6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7992" y="3872319"/>
            <a:ext cx="4136008" cy="2985681"/>
          </a:xfrm>
          <a:prstGeom prst="rect">
            <a:avLst/>
          </a:prstGeom>
          <a:noFill/>
        </p:spPr>
      </p:pic>
      <p:pic>
        <p:nvPicPr>
          <p:cNvPr id="8197" name="Picture 5" descr="C:\Users\Юрий\Pictures\подготовка к школе\iCABM7SA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3395361" cy="2436862"/>
          </a:xfrm>
          <a:prstGeom prst="rect">
            <a:avLst/>
          </a:prstGeom>
          <a:noFill/>
        </p:spPr>
      </p:pic>
      <p:pic>
        <p:nvPicPr>
          <p:cNvPr id="8194" name="Picture 2" descr="C:\Users\Юрий\Pictures\подготовка к школе\iCAMNDJR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484784"/>
            <a:ext cx="4209256" cy="315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445</TotalTime>
  <Words>187</Words>
  <Application>Microsoft Office PowerPoint</Application>
  <PresentationFormat>Экран (4:3)</PresentationFormat>
  <Paragraphs>52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Начальная</vt:lpstr>
      <vt:lpstr>ГОТОВИМСЯ К ШКОЛЕ  ЦЕЛЬ: закрепление навыков фонематического анализа, синтеза</vt:lpstr>
      <vt:lpstr>На какой звук начинаются названия этих предметов? </vt:lpstr>
      <vt:lpstr>Выбери предмет, название которого  на этот же звук.</vt:lpstr>
      <vt:lpstr>Выбери картинку, в названии которой есть звук [О]</vt:lpstr>
      <vt:lpstr>Выбери картинку, в названии которой звук [А] в конце слова </vt:lpstr>
      <vt:lpstr>Выбери картинку, в названии которой звук [Ч] в начале слова.</vt:lpstr>
      <vt:lpstr>Выбери лишнее слово  (обрати внимание на первые звуки)</vt:lpstr>
      <vt:lpstr>Выбери лишнее слово  (обрати внимание на последние звуки)</vt:lpstr>
      <vt:lpstr>Выбери картинку, название которой начинается на гласный звук</vt:lpstr>
      <vt:lpstr>Выбери картинку, название которой начинается на согласный звук</vt:lpstr>
      <vt:lpstr>Название какого предмета начинается с твёрдого согласного [Л]</vt:lpstr>
      <vt:lpstr>Название какого предмета начинается с  мягкого согласного [Б’]</vt:lpstr>
      <vt:lpstr>Выбери предмет, в названии которого два слога</vt:lpstr>
      <vt:lpstr>Выбери предмет, в названии которого четыре слога</vt:lpstr>
      <vt:lpstr>Сколько слогов в этих словах?</vt:lpstr>
      <vt:lpstr>Слайд 16</vt:lpstr>
      <vt:lpstr>Слайд 17</vt:lpstr>
      <vt:lpstr>Слайд 18</vt:lpstr>
      <vt:lpstr>Слайд 19</vt:lpstr>
      <vt:lpstr>Названия какого предмета подходят к схеме</vt:lpstr>
      <vt:lpstr>Подбери подходящую схему к этому слову</vt:lpstr>
      <vt:lpstr>Какая буква пропущена в слове МИ…КА</vt:lpstr>
      <vt:lpstr>Какой слог пропущен в слове СО… …КА</vt:lpstr>
      <vt:lpstr>Сколько слов в предложении? </vt:lpstr>
      <vt:lpstr>Подбери к предложению подходящую схему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ШКОЛЕ</dc:title>
  <dc:creator>Юрий</dc:creator>
  <cp:lastModifiedBy>User</cp:lastModifiedBy>
  <cp:revision>65</cp:revision>
  <dcterms:created xsi:type="dcterms:W3CDTF">2013-04-05T17:59:42Z</dcterms:created>
  <dcterms:modified xsi:type="dcterms:W3CDTF">2014-04-08T11:40:55Z</dcterms:modified>
</cp:coreProperties>
</file>