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3588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AADF-2B7E-4F9F-BBC7-FC8DE4D4E2EB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9A6C-5BD7-4BE3-B285-2664AD58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8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9A6C-5BD7-4BE3-B285-2664AD58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9A6C-5BD7-4BE3-B285-2664AD5851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9A6C-5BD7-4BE3-B285-2664AD58513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1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965076-6A78-433F-893D-75E7A7EAFCD8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1095B9-FE1C-4981-BF71-D6D691E696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hoto.psychotype.ru/ph/17/7/RG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ru/search?newwindow=1&amp;safe=active&amp;sa=G&amp;tbm=isch&amp;tbs=simg:CAQSYxphCxCo1NgEGgAMCxCwjKcIGjwKOggCEhShFJgUviGzCJ8U6Rr5J5QUzwqrChoggIECFxP2rrMZqjtIQk6hlYMD2Api8Nu2qR--PAZw7akMCxCOrv4IGgoKCAgBEgTACqooDA&amp;ei=fTgTVIb1A6L8ygOr8ILoDw&amp;ved=0CBkQwg4oA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yandex.ru/images/search?source=wiz&amp;img_url=http%3A%2F%2Fwww.clipart.net.ua%2Fimages%2Fclip1519.jpg&amp;uinfo=sw-1366-sh-768-ww-1349-wh-643-pd-1-wp-16x9_1366x768&amp;_=1410704296221&amp;viewport=wide&amp;p=20&amp;text=%D0%B6%D1%83%D1%80%D0%B0%D0%B2%D0%BB%D0%B8%20%D0%B2%20%D0%BD%D0%B5%D0%B1%D0%B5%20%D1%84%D0%BE%D1%82%D0%BE&amp;noreask=1&amp;pos=604&amp;rpt=simage&amp;lr=11009&amp;pin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zdny.com/uploads/posdr/posdr/large/8327b08fe6a587c9b3c212f0271505b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zdny.com/uploads/posdr/posdr/large/8327b08fe6a587c9b3c212f0271505b2.jp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docs.ru/docs/index-893366.html" TargetMode="External"/><Relationship Id="rId5" Type="http://schemas.openxmlformats.org/officeDocument/2006/relationships/hyperlink" Target="http://zdocs.ru/pars_docs/refs/894/893366/893366_html_7b8dcb43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 Cyr"/>
              </a:rPr>
              <a:t>Немало краёв повидал я, но ты по-прежнему самый любимый на свете…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B050"/>
                </a:solidFill>
                <a:effectLst/>
                <a:latin typeface="Times New Roman Cyr"/>
              </a:rPr>
              <a:t>«…Дагестан, всё, что люди мне дали,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0" i="0" dirty="0" smtClean="0">
                <a:solidFill>
                  <a:srgbClr val="00B050"/>
                </a:solidFill>
                <a:effectLst/>
                <a:latin typeface="Times New Roman Cyr"/>
              </a:rPr>
              <a:t>Я по чести с тобой разделю…»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6323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   Творчество сына Гамзата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Цадасы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удивительно. Знаток и ценитель поэзии Н.С. Тихонов отметил связь творчества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 тенденциями развития и опытом предшествующей литературы и его новаторский характер. В открытом письме в честь  присуждения в 1963 году Расулу Гамзатову Ленинской премии за сборник «Высокие звёзды»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Н.С.Тихонов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также писал: «Старый друг, дорогой Расул! Нелегко быть выдающимся поэтом в стране, где издавна известна и любима высокая поэзия. Нелегко продолжать поэтическое дело в Дагестане, в Аварии, где были такие могучие поэты, как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Чанка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, Махмуд из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Кахаб-Росо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и Гамзат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Цадаса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, их хранит бережно народная память, но тебе под силу это сделать, потому что гордый дух родных гор, родного народа дал тебе силу и слово для поэтического подвига. И этим заслужил ты любовь большого читателя.»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Край родной, одухотворённый поэтом, воспетый, прославленный: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«…Дагестан, всё, что люди мне дали,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Я по чести с тобой разделю,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Я свои ордена и медали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На вершины твои приколю…»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сб. «Покуда вертится земля» с.41,1976г.)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7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59340"/>
            <a:ext cx="4968552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Гамзатов прославлял Родину, признавался о своей любви к ней, не мыслил  жизни без родного очага: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«Когда я, объездивший множество стран,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Усталый, с дороги домой воротился,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Склонясь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надо мною,  спросил Дагестан: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«Не край ли далёкий тебе полюбился?»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…На гору взошёл я и с той  высоты,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Всей грудью вздохнув, Дагестану ответил: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«Немало краёв повидал я, но 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По-прежнему самый любимый на свете…» 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428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96863"/>
            <a:ext cx="1428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49263"/>
            <a:ext cx="1428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601663"/>
            <a:ext cx="1428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754063"/>
            <a:ext cx="1428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2913"/>
            <a:ext cx="3636019" cy="6154439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564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12845"/>
            <a:ext cx="5328592" cy="5632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 Чингиз Айтматов пишет: «Практика Гамзатова даёт полное основание судить о благотворности творчества, сочетания национального и интернационального в искусстве и в литературе. Постоянно опираясь на Дагестан, утверждая слово «Дагестан», утверждая гражданское национальное самосознание своего народа, Гамзатов творит широкий, общечеловеческий путь поэзии, осваивая опыт и достижения русской и мировой литературы, смело вторгаясь в диалектику современной жизни, проблемы современного века. Этим и объясняется широкая известность, популярность Гамзатова, любовь многонациональных читателей к его стихам и прозе, ибо видят в нём своего современника, одинаково близкого всем большого советского писателя».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3059385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582341"/>
            <a:ext cx="5472608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Любовь к Родине неотделима у поэта от любви к природе: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«С рассветом на кручах цветы запестрели,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 И росы в густом разнотравье сверкнули.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 А ночью река отразила в ущелье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Созвездия, горящие в горном ауле.»(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сб.  «Высокие  звёзды»,1963г.)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 Искренность чувств, ощущение себя частью родной земли, любование  Дагестаном, немыслимость жизни без Родины –вот что мы видим в творчестве поэта.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3347417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7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910649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5"/>
            <a:ext cx="8136904" cy="5940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Родина и человек,  мораль и нормы поведения переплетаются в творчестве Гамзатова в единое целое.  Что представляет собой человек без Родины? Каково предназначение человека? Мудрые поговорки, пословицы, притчи, легенды, наставления отца, воспоминания, « из записной книжки», показывающие нравственную норму  поведения в произведении «Мой Дагестан».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С.Хайбуллаев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отмечает: « В творчестве Расула Гамзатова мы встречаем обновление традиционного жанрового арсенала аварской поэзии или обогащение определённых жанров новыми качествами, которые не были им присущи в ранней, привычной художественной практике».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Хайбулаев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С. «Творческое освоение литературного наследия».Махачкала,1983,с.60)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«Отец ещё говорил: человек, совершивший позорный поступок, а потом через несколько лет начавший раскаиваться, подобен тому, кто хочет погасить долг старыми дореформенными деньгами.»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Дагестан»с.80,1975г.)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 Как поэт, Расул воспевал добро: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«И ещё отец говорил: если ты позволил злу сделать всё, что оно хотело, и выпустил его из сакли на волю, что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тольку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бить то место, где это зло сидело?»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86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8" descr="Картинка 5 из 47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68580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851920" y="836712"/>
            <a:ext cx="4968552" cy="62478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"/>
              </a:rPr>
              <a:t>Имя смакую твое по слогам: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>
                <a:solidFill>
                  <a:srgbClr val="000000"/>
                </a:solidFill>
                <a:latin typeface="times"/>
              </a:rPr>
              <a:t>Выдыхнул</a:t>
            </a:r>
            <a:r>
              <a:rPr lang="ru-RU" sz="2000" dirty="0">
                <a:solidFill>
                  <a:srgbClr val="000000"/>
                </a:solidFill>
                <a:latin typeface="times"/>
              </a:rPr>
              <a:t> - "</a:t>
            </a:r>
            <a:r>
              <a:rPr lang="ru-RU" sz="2000" dirty="0" err="1">
                <a:solidFill>
                  <a:srgbClr val="000000"/>
                </a:solidFill>
                <a:latin typeface="times"/>
              </a:rPr>
              <a:t>Даг</a:t>
            </a:r>
            <a:r>
              <a:rPr lang="ru-RU" sz="2000" dirty="0">
                <a:solidFill>
                  <a:srgbClr val="000000"/>
                </a:solidFill>
                <a:latin typeface="times"/>
              </a:rPr>
              <a:t>",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следом </a:t>
            </a:r>
            <a:r>
              <a:rPr lang="ru-RU" sz="2000" dirty="0" err="1">
                <a:solidFill>
                  <a:srgbClr val="000000"/>
                </a:solidFill>
                <a:latin typeface="times"/>
              </a:rPr>
              <a:t>выдыхнул</a:t>
            </a:r>
            <a:r>
              <a:rPr lang="ru-RU" sz="2000" dirty="0">
                <a:solidFill>
                  <a:srgbClr val="000000"/>
                </a:solidFill>
                <a:latin typeface="times"/>
              </a:rPr>
              <a:t> - "стан".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Льну, Дагестан мой, к альпийским лугам,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Тропок касаясь твоих, как стремян.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Сходится клином на родине свет.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Право, не знаю,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твой верный наиб,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Индия больше тебя или нет,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Неотразимей Париж иль Гуниб</a:t>
            </a:r>
            <a:r>
              <a:rPr lang="ru-RU" sz="2000" dirty="0" smtClean="0">
                <a:solidFill>
                  <a:srgbClr val="000000"/>
                </a:solidFill>
                <a:latin typeface="times"/>
              </a:rPr>
              <a:t>?</a:t>
            </a:r>
          </a:p>
          <a:p>
            <a:endParaRPr lang="ru-RU" sz="2000" dirty="0">
              <a:solidFill>
                <a:srgbClr val="000000"/>
              </a:solidFill>
              <a:latin typeface="times"/>
            </a:endParaRPr>
          </a:p>
          <a:p>
            <a:endParaRPr lang="ru-RU" sz="2000" dirty="0" smtClean="0">
              <a:solidFill>
                <a:srgbClr val="000000"/>
              </a:solidFill>
              <a:latin typeface="times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"/>
              </a:rPr>
              <a:t>Даришь свою мне и старь ты и новь.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Реки, как барсов, вскормив на плечах.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Верстами люди не мерят любовь,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Все рождены мы с пристрастьем в очах.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0000"/>
              </a:solidFill>
              <a:latin typeface="times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41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305342"/>
            <a:ext cx="4608512" cy="53245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Часто поэт приводит в пример поговорки о птицах, животных, предметах природы, подразумевая людей: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 «Говорят: приснилось курице, что она орлица,-полетела со скалы и сломала крылья.»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Дагестан»с.43,1975г.)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«Приснилось ручью, что он большая река,-расплеснулся по песку и тут же высох.»(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Дагестан»с.43,1975г.)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Говорят:  и красивый дом может рухнуть, если стены у него непрочные.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Дагестан»с.43,1975г.)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«Была ли у охотника голова?» с.30,1975г.)</a:t>
            </a:r>
            <a:endParaRPr lang="ru-RU" sz="2000" dirty="0"/>
          </a:p>
        </p:txBody>
      </p:sp>
      <p:pic>
        <p:nvPicPr>
          <p:cNvPr id="4098" name="Picture 2" descr="Полет стаи журавлей осен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770424"/>
            <a:ext cx="419135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8847"/>
            <a:ext cx="5616624" cy="6863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Быть правдивым, не врать ни при каких обстоятельствах учат его небольшие рассказы о детстве: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«Однажды в детстве отец сильно наказал меня. Побои я давно забыл, но причину побоев до сих  пор помню крепко.» Утром Расул вышел из дома, якобы  в школу, а на самом деле с уличными мальчишками играл в стукалку и до школы не дошёл.  Деньги кончились и Гамзатов придумал, как их достать. Он стал обходить все дома в ауле, говоря, что приезжают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пехлеваны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, а ему поручили собрать для них деньги. На собранные деньги  Расул стал продолжать игру в деньги. Узнав об этом, отец наотмашь ударил его ладонью по щеке. На третий день 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Цадаса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спросил Расула, знает ли он, за что его побили? Гамзатов думал за то, что одежду порвал, играл на деньги,  не пошёл в школу, но отец уточнил: «За ложь, нельзя лгать.»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. Газета «Русский язык»  Издательский дом «Первое сентября» с.23-24.)</a:t>
            </a:r>
            <a:endParaRPr lang="ru-RU" sz="2000" dirty="0"/>
          </a:p>
        </p:txBody>
      </p:sp>
      <p:pic>
        <p:nvPicPr>
          <p:cNvPr id="1026" name="Picture 2" descr="Расул Гамз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0243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1" y="-459431"/>
            <a:ext cx="7092280" cy="7478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400" dirty="0">
              <a:solidFill>
                <a:srgbClr val="000000"/>
              </a:solidFill>
              <a:latin typeface="Times New Roman Cyr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Чтобы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люди стали </a:t>
            </a:r>
            <a:r>
              <a:rPr lang="ru-RU" sz="1600" dirty="0">
                <a:solidFill>
                  <a:srgbClr val="000000"/>
                </a:solidFill>
                <a:latin typeface="Times New Roman Cyr"/>
              </a:rPr>
              <a:t>умнее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учились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на ошибках других, знали нравственную норму поведения, были толерантными – учит поэт.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 Знать своё место в жизни, не задаваться и не зазнаваться, быть простыми, обычными людьми учат притчи Гамзатова: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«Притча о птичке, пожелавшей сравниться с орлом, разбившейся насмерть».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«Мой Дагестан»с.91,1975)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  Самому в жизни пробивать себе дорогу: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«Притча о тропе моего отца»:  «Тропу отца оставь отцу. Ищи себе другую, свою тропинку».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  Поучительные истории из юности  вплетаются в тему родного края. Нужно быть прямым при любых 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ситуациях.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отец прислал ему деньги на зимнее пальто. Деньги он потратил, домой приехал без пальто и стал оправдываться перед отцом…(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Р.Гамзатов»Мой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Дагестан»с10-11,1975)</a:t>
            </a:r>
            <a:endParaRPr lang="ru-RU" sz="2400" dirty="0"/>
          </a:p>
        </p:txBody>
      </p:sp>
      <p:pic>
        <p:nvPicPr>
          <p:cNvPr id="2050" name="Picture 2" descr="RasulGamza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94"/>
            <a:ext cx="2051721" cy="70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45911" y="-15939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4214" y="116632"/>
            <a:ext cx="6084168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Быть 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правдивым, не врать ни при каких обстоятельствах учат его небольшие рассказы о детстве: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«Однажды в детстве отец сильно наказал меня. Побои я давно забыл, но причину побоев до сих  пор помню крепко.» Утром Расул вышел из дома, якобы  в школу, а на самом деле с уличными мальчишками играл в стукалку и до школы не дошёл.  Деньги кончились и Гамзатов придумал, как их достать. Он стал обходить все дома в ауле, говоря, что приезжают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пехлеваны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, а ему поручили собрать для них деньги. На собранные деньги  Расул стал продолжать игру в деньги. Узнав об этом, отец наотмашь ударил его ладонью по щеке. На третий день 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Цадаса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спросил Расула, знает ли он, за что его побили? Гамзатов думал за то, что одежду порвал, играл на деньги,  не пошёл в школу, но отец уточнил: «За ложь, нельзя лгать.»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. Газета «Русский язык»  Издательский дом «Первое сентября» с.23-24.)</a:t>
            </a:r>
            <a:endParaRPr lang="ru-RU" sz="2000" dirty="0"/>
          </a:p>
        </p:txBody>
      </p:sp>
      <p:pic>
        <p:nvPicPr>
          <p:cNvPr id="3074" name="Picture 2" descr="Расул Гамз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05983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462" y="2708920"/>
            <a:ext cx="4787578" cy="3816424"/>
          </a:xfrm>
        </p:spPr>
        <p:txBody>
          <a:bodyPr>
            <a:noAutofit/>
          </a:bodyPr>
          <a:lstStyle/>
          <a:p>
            <a:endParaRPr lang="ru-RU" sz="1400" dirty="0">
              <a:solidFill>
                <a:srgbClr val="000000"/>
              </a:solidFill>
              <a:latin typeface="Times New Roman Cyr"/>
            </a:endParaRPr>
          </a:p>
          <a:p>
            <a:pPr lvl="7"/>
            <a:endParaRPr lang="ru-RU" sz="4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>
              <a:solidFill>
                <a:srgbClr val="000000"/>
              </a:solidFill>
              <a:latin typeface="Times New Roman Cyr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 Cy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 Cyr"/>
              </a:rPr>
              <a:t>  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38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521059"/>
            <a:ext cx="4032448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Мне ль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тебе,Дагестан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мой былинный,</a:t>
            </a: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                     Не молиться, тебя ль не любить,</a:t>
            </a: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                     Мне ль в станице твоей журавлиной</a:t>
            </a: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                     </a:t>
            </a: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                     Отколовшейся птицею быть?..</a:t>
            </a:r>
            <a:r>
              <a:rPr lang="ru-RU" sz="2000" dirty="0">
                <a:solidFill>
                  <a:srgbClr val="073E87"/>
                </a:solidFill>
              </a:rPr>
              <a:t/>
            </a:r>
            <a:br>
              <a:rPr lang="ru-RU" sz="2000" dirty="0">
                <a:solidFill>
                  <a:srgbClr val="073E87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                      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1400" dirty="0">
                <a:solidFill>
                  <a:srgbClr val="000000"/>
                </a:solidFill>
                <a:latin typeface="Times New Roman Cyr"/>
              </a:rPr>
              <a:t>.)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32856"/>
            <a:ext cx="4715569" cy="432048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49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751344"/>
            <a:ext cx="5663684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</a:t>
            </a:r>
            <a:endParaRPr lang="ru-RU" sz="20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>
              <a:solidFill>
                <a:srgbClr val="000000"/>
              </a:solidFill>
              <a:latin typeface="Times New Roman Cyr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Анализируя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любовь поэта к родному краю, нельзя не коснуться поэмы «Берегите матерей», являющуюся гимном Родине, матери, женщине: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«Трудно жить, навеки мать утратив,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Нет счастливее вас, чья мать жива!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Именем моих погибших братьев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Вслушайтесь-молю!-в мои слова!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Как бы ни манил вас рок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событый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Как ни влёк бы в свой водоворот,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Пуще глаза маму берегите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От обид, от тягот и забот.»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«Берегите матерей», 1981, с. 144)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Поэт с сыновьей теплотой,  нежностью, любовью пишет о матери. Невозможность вернуть ушедшее время, позднее раскаяние сына за недостаточное, как ему кажется, оказанное им внимание матери и предостережение других от его ошибок.</a:t>
            </a:r>
            <a:endParaRPr lang="ru-RU" sz="2000" dirty="0"/>
          </a:p>
        </p:txBody>
      </p:sp>
      <p:pic>
        <p:nvPicPr>
          <p:cNvPr id="4098" name="Picture 2" descr="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732"/>
            <a:ext cx="3419872" cy="61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305342"/>
            <a:ext cx="6300192" cy="5632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Так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же, как родную мать свято чтит поэт Дагестан,  назвав его «маленьким окном, открытым на великий океан мира».  Задушевной грустью проникнуты  слова о родном ауле: «Дорогой  мой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! Вот я и приехал к тебе… Я брожу по твоим полям, и утренняя холодная роса омывает мои усталые ноги…»(«Мой Дагестан»с.415,1975)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 Дагестан в творчестве Гамзатова подобен дереву, которое выросло на меже и пустило корни…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Земля - одно из сокровищ - для Гамзатова не только родные горы, ущелья, тропинки детства…</a:t>
            </a:r>
            <a:endParaRPr lang="ru-RU" sz="2400" dirty="0"/>
          </a:p>
        </p:txBody>
      </p:sp>
      <p:pic>
        <p:nvPicPr>
          <p:cNvPr id="5122" name="Picture 2" descr="http://im0-tub-ru.yandex.net/i?id=ea296f66ec52e0d1f90924b57543e6b7-10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2736304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RWJW6kodw6evXHr0mw4X39ojwebZWoIvbWHyXTREFets_05RYP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88640"/>
            <a:ext cx="269979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6" name="Picture 6" descr="https://encrypted-tbn0.gstatic.com/images?q=tbn:ANd9GcSe0ROlyqIsTVP2hggsqvVcEmlizsCOpQA8A66Jy987DL3e5c9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625" y="235598"/>
            <a:ext cx="3600400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9094" y="824195"/>
            <a:ext cx="5064298" cy="6001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Море-зеркало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, на которое глядят горы, и грудь Дагестана «украшена ожерельями из ракушек, ожерельем из прибрежных камней, ожерельем прибоя.»  В отличие от многих певцов Дагестана поэт не только воспевает красоту моря, но и отмечает таинственную мудрость Каспия. Море выражает радости и горести горцев, покой и тревогу планеты, только надо уметь слушать и понимать его. Вот почему седой Гамзат  часто шёл с сыном, будущим поэтом, на  берег и, всматриваясь 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в голубые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дали, подолгу молчал.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AutoShape 2" descr="data:image/jpeg;base64,/9j/4AAQSkZJRgABAQAAAQABAAD/2wCEAAkGBxQQEhQUEhQUFBUVGBYYFxcYFBcYFxgXGhgYGBQXFxUYHiggGBolGxYYITEhJSksLi4uFx8zODMtNygtLisBCgoKDgwOFxAQGywkHCQsLCwsLCwsLCwsLCwsLCwsLCwsLCwsLCwsLCwsLCwsLCwsLCwsLCwsLCwsLCwsLCwsLP/AABEIALcBFAMBIgACEQEDEQH/xAAbAAACAwEBAQAAAAAAAAAAAAAAAQIDBAYFB//EAEAQAAEDAgMFBQYEBQMDBQAAAAEAAhEDIRIxQQRRYXGBBSKRobETMlLB0fAGQmLhFBUjcoKSovEWg8IzU2OTsv/EABgBAQEBAQEAAAAAAAAAAAAAAAABAgME/8QAHxEBAAIDAQADAQEAAAAAAAAAAAERAhITIQNRYTFB/9oADAMBAAIRAxEAPwDowpBIJhdXnTamSohNFtJCSaFpBNRTCFpJqMpyotmhJNVAmhCBJpoQJNCEAhNCoSaaFA2uUg5QQi2sxIxKATlSmrSlKVGUJRaUqJcnCMKHqOJKVOEJZSEoLlIqJVQpQhCDGE0AKQClpQTQAnCWUEwiE4SygmgJpYEJppZRQnCaEsoQhNCWUSaaEKJNOEIUSE0QhQQmiECQmhCiQnCEUkJoQCEIQCJSQiglJNJAkJoQYwpKITWRJNIJoGE0k0DTSTQNNJNA0ITQoIQmhQQmhCghCaWUSaE0sokJoQCEIQCEIQJEJoRaJCaFSkYQmhQRhEJoQKEJpIrEEwogphESUlAKSCSaiCnKCSaimgkmopoJISQgkmopoGmopoGmopoGhJNA0JIRTTSQgaEkKBoSQgaSEIoQhJAIQhAQkhCDjR+IX/A3zUx+IXasHiVzf8Q2LkdSFdSGlt+c59bZL0a4vF0ydE38Qz+Qf6v2Ux+IP/j/AN37LniSOP3kFE1BlEdNOM26JpidcnTD8QD4D/q/ZSH4gb8B8QucwnnyhPod2YF/vemmJ1ydK3t9nwu8lMdu09zvL6rmA05xG7f6qQJvY/fK6c8Trk6gduU9zvAfVSb21T/V4D6rlS85QfP0zTa8HMHwI9RHVOcHbJ1g7Yp73eCkO1qXxeS5QSBf5Ixzv3Jzhe2TrR2rS+LyKkO06XxjwP0XJUznmOoG7d9EzU895jU71OUHeXXjb6fxDzUhttP4guRbMZ3nKR0MnM56ftMOIm0DfN8+OvJTnDXaXWDbGfG3xUhtTPib/qC5BhJ1N+OuhTNYt3jW7h9j76uR3dgNob8Tf9QTFZvxDxC45tUjPPmPuFNtU2vnuI9fNOS9/wAdgKg3jxTDlx4qnjF9dPqpMrmBb76JyO/46+U1ybqhbnqJaLyRoSMwDv1SZtRORz08fopzXtH062USuVG1OiZtO9SZtbssTvPp0U5tdYdRKJXLnbnfEbcT5+IU/wCOeM3O8U5ydYdLKUrm/wCYu+M8bz5Jt7SfniTnK9YdHKJXPfzN/wARJ5eOil/Mqmc207ufK3FTSV6w9+UpXgO7VqDXyH0THaz+HgPvcnOTri96ULwh2s/TD99UJpK9MXHsDdzekR6qYZFxEbiSfQqQqtzbU6AQeEoZe+JvUSfVdbeNI0Xa4Y33afAhOkziHcLesotAE+EAjjopNeGi7pG+xnxKtiNOAcjOZyjxTDP0u42McIIukNsbYkwORvla3PXcUP2tpB74iMoE7sjn0lTaCmhjCNHdJUhR52/UPCF59PaAfyuOLQNbJ3WBkq+nVbOQFokubPmckjKJKanNw2h3KJ81nEE3xN5tcR5Kz2hgd5oiSAXtGecRvSpV3VHRLeBJgcg50CeZVspNr5OZJ36+EK1p/UBHxW5WsoljwJJgHJ0Z6ZyQcvJQbs7viJH93yAhW0WhwdAaZtvEKTxA1HIel4UqewVPyhxO4NIB6xxVFWlVb7zSDnkXf+MJZUm2nrIni1sZ7gNVMPDolxO60gZdBkPBAY/O0co8gEAOvyv3d9xcmEBUyiTE/lvffkFKk2cs+V/PJQFMySTIFoDWj1ORV2IjPT71KWIPpHKwH3nGXiiACBYDffwysptcTlwi3yBglV1qjsjf/KI5ZpaosvcEEzN/W5uVN5uJdBM6g8T9wq6uHjPl5qzZ6jW2gxyhv0CAkDfG+JhPHBJAJ4xnkeueXHiqnV2i+FoOvf8AopP2tmbRGUd+Sbd4k21i3HghCQIdBIsI/KbDKL8EnQNDYAA8Nw0OngoDaCRdosSbAm5EE+AF0qdcx7uW/r0CirHRAF7Dde5jS5PyQx+RDntPMtItGXEAKpm0WIiDOUGIjPPy81bTqiQL3ge4Bn19EEmME+9/u/exSIjV199zvnSFEVGkHEHCIgHXQi2XVVioBmTyc4es3VFxP6neZ8SdE4zuBwIy6nP9llLwbSfER5rQHAHCcOIWIOGxB1E9IUtYTcSNRlGsnldRNWTrrpPnkR9FAUZ1EGxtp0k/8KQoxrYjgfRFaKbJGn+75AoWZ4H6tNXfMoRXNNIG7wU/akcPBUCn95q514kkwABJJMDICdFy9ckC85yVa9+K+/cAPIRCqwKZZAmLb5UoTbUIESYOmiABoPJQx/cq1lQYSbh0iBAiLycROcxaNc1fAg8jIKTXk2gXI4fOP+FCZ+x8kw06R98kpFmIjT76JNrEEEgGND6b0N5IAHAc/wB0mBYzayMnObycY8FZS254Nnu6k+pyWSBpHmpB3EeCUty2s24zckniR9Fc/tRxES4W+NZKEAEui0Q3vS6c4IsIF78M1MtD6pbTnC50MxkCATbE4wBxOSUtz9pVnPYYfjYbGCSM7gxxleke1Js3CAYdhc55xGC2ziSTGLKc15O1FwMPkm2s2ixB3QqcZ3W6qFzDfW2ypJDiQZuLNvugNEcldsNZpnGcJzkfmHwgAWPGRrnZeZUfOhQ15AiFS/XtbXXYxzmBjKjZ95wBdlFnMdBz8lkY5oEAOBmxDi226IPj5JbMGkHG5wNogiIk4pkgjQwAdVtp9qUxTwOpMc5shtSYNzIJA97XPes03dtbGGkwuqPJxAtZOAuDwRJcM2tz1nhcFZ+yqb61TCDjcXQO6CCLybkOyGUX1XlPcHZkfe6FNrS06gg339d3VWIk2bnUn3cXNgPwYTGLngziBvztKsdQEPeD3WkAYoa65P5cUkf2kwq9g2xlOMdIVPe94nUWy3fNatscdoLn0abaYENLA8QcUBsNdmeXkl5QsVLOazC0YW96+KYcI0AiNMySrq+zNB7jXA4A9xcAALSYibTkZvIUdn2NlUENDadRogDG7FLRLnZEGbjO3RZduqseGimHNIkuLnzJ0jFkABvKRlKzHnqVLaQD3mPMfC6DGvKyi64BOFoxQASXHS/dDrDjHCVqpVHuYXE+1kAl9SxY4uwktcT3j3I1sMgpbRsdOnUqMDmsgYg4kmREtaCBDid5AU2k18UO2R+AvDIZEtOIXEwS1paC6IM2yzhZ3jCe60RpJZcSdBO7erOzqze8w0w57y3A64c0zpvmYjkvdo7UwOqs2mi6pUcZfAa1zcIzEC0CZ08E3yWMYl5zdjphhd7VnD3heTMz7tuCz0ntIdaA2O9AvOV5nwC1vcarcFKm32bSYe5rWOtLodUNiYm0rNVov2l3dZhDWEtbLoDW3hs5/UqxlP2TEf5CxtEO1Mki0Em+sAzbkqx7PFhnvXBE5RmToMlTtjKdOQx2OWgAgPEHN2ZEa7xc21WnYTSFA1KzHvdijFiAHu90NBBxEQJnIaJvJS17vZkjvdLg8QcJkcrIWjsjsl1SmHUnUXA548LSDAkQ5wkDempu6Rj44jAdym1p1jwKk3ZT8R8FIUeR6Lo81Kntj/ifRNrQZNrZ2WgUvsCENo/d0KZhH6T981MndBV5pAm48vmpnZM7G1jc257kSmWAeHRXUhBE94aiQJ5G/pops2cHj1n1V42cRFtfl9EKY3XjTQ8eN1OsWunCxoFolxJHGbT4LSdn+4Tp0c/SyDFTo52nP83gTy3KBo2/Le2/rwXoso8M9E2USZgZXzE+GpTwph2el8Rjk2eWbgrzSaGziJMxECIiZmZmbRHVbNj2dz5wBxztOZ3Cc9bC/BFTs9wPu3tkHHMTfXyUuF1n6Ya9TE7KBpJAMbjAAJ4pVKBGhHWLHI2W9uxmSC24uQQYtn3c5+hUzslsTrlwzvOoEzxaVbNXn06eKbtsJu8A6CBJEm+X0KpdYmRkYzkcYg3XrfwQEF0ATlI82gyEj2YIJBJi4wiRfeTEeakmrz3QCQWzeBhdIF9+RHFIN3T5L12bE4gl1N5me9iDR6QeSop9lvcCWscQJkhpIEZy7KyeGsvPjgJV9RxeS5wc4nNzsR5SZWsdnPcYYCdIkE+AgqNPZi0y8C4t7txvg580uF1llY1xB7rSLaiegmVZA9neccxhAth3h05zpC9bZNia5pBBjUlolpJgCctJzWar2Y9pGBpcMwWkzbO02NkuF1lgeDUMjwa0RYXgW0Csq7G5guQZjQ4rzaw5eI4r1NkotaQTTdiBAIxEi4yBpybhpz4qPbezsc6W03MsyxDifd73H9glrr5cvHZT0nfNjaJmY4AorMw/C7i0z5ZjqvQr7AIljnGwnTOzszPrnoq6lBpIgg5XMB2kkwiasdKuabpbAO4tB8nBT2ray83LTeZ9m1p13C3IGF13Zmz2M+zc38zbvIxcHA3BvcG43Lxe0+zWsdBBb+mAbflMgRccvpLiZbnCYh51PtF4pmmD3CQ4tvBcLSRP3C1VtqNMjE4vdhp4Hsqk4G54RHAxFohJvZ/dBDSOJA6cfkns/ZkzJwwJmCZuAJImBx4JUJFsjNue6mKMxTmYgC85zv66DctG2bFTY8NFT2lMe89rTZ17Q4gG4zBySZskOHdtrIVrmswRgbiuMnDWQRcNmLSZzym6Use/1iobRVYIYXATo4x5JLWey3CJYb3GlsteSEqFiJeXV2xn5RHJmuubiq3bY0kkh3kPIZL6MOzKBP8A6FLl7NpHosVf8NbO5x/plh3NeR5OBhc7lvm4ttcEkXBEzJAyzz14Ko1p3eA+a7ql+ENnE4nuPUA8slto9g7K0ECkHcy76q7JyfORX4T0H0W7+YMDHMDHEFzXTiEAgR7uHeXdDHFdfX7D2Vsk0yP+47CPNbWdhbJgaPZNO8lxk/5AylkfHLgtnqsLH4jhcIw90mb5CIA4kzbISobHRdWqBjIdJsHFrJ6k28V3v/TGym7GeLnH5qTvwzs/wDoXRyzhS15uD2raHMqVAMIBkf08OE7gCRxz4clmc91RxwMI1wtuAOGvmvp9PsuiCS6kx9olzQ45RrJyWJ/4c2ck4WObnk4x5381CfjcJ2bsr6hn2bqjZwm8AEgmxkCYBN7eS31Ozq1IOa7Z6vfwta4l4wmZ7piCYteQBPTsdj7Fo0gQwuAmSDBuP0kXFytdbZcYZ3myx2If02gzESQI06qTCxg+dM2irSaQMQa4giBNpthdnBgcwo/xryJl0CBlAG4bsx5L6LX2V73YjV70NEhpkYTLYEwIJWHaPw8aji573Occ5nXrlwy4KVJo5DY+0HCSwOki5a8sn+4jMeCz1NtkzqdZMzzX0XZaNSkzAHd2I905bpJn/koqdkUqgbjpNcWyZLQCSZnE4gl+esq+/ZzfOGVRrfwWiht2AODcnCHCInnGea7Cp+F2E+40A6CRyNzHgArWfhmhEOYAORnq4EJU/ZpLlNo22pgaHullgJLXNkCQDY3APyUKG3unCw4RchodhExnA1su4pfh/Z23gEzbM/7XOIOW5Ov2Mxxmmym06/0mQRuIhSpXRxP8ycCZMzckEETod06X3neV6lHt9ryA6HOs0FzGEa5iIN+C92r2eZ97CTnhpNg5ZjAdwV38DYS95y/KwRy/p28VaaiKeNR2jE1zKZw4h3m08LGuBnPAANcuKk7Z3Fnsye5+UFzWObewxOvFgLaL36WyNcCHY3ccUeOCClT7GZTdiptaHbyG2teHEYvNVac+OxHEDGajhG8undqRCo/ljfdNOp3T+USfAWXauFTV5byuoUmkHvPBJynuuPKc0uU0hyDNgoEAXO42B4zpnqoVezKdJ+P3mWkECB5S69t3iu2rMxXLBij3gGuPndUtaQIPe/wafolyaw5lj6dRpZ7uLMAxfofNefV7LwhzRjqEXADxTHMBog3XT1Oy6bnSabW8pZ4DFCtb2fTtIgDUPPki043ZeynAvfFRjm6+0gOnMAkHO0RfPcsVVtMSHUaj4Ja0Gu4htrNgAT92C7XtDsugYnGMNwcbv23qmnsWzYpdVcTJsHRB1j6KVKauQ2BrS4ObSDcM3NaqOUEOkE3HUor9nwC40GgWAaalWWzkB3r5+q7Sv+GKT4cHPgSQIaM+Tbqn/pmm2/fxQQCMRESIw2gEb/VPTRyv8rLgCQCYvNV8jhBduQugpfhqjFi478VYAzqMghSpa1evBADmkAcYVNcYYLiBOU2nwXNdo9tsqAw804d3f6ZPd4gWCuZ2tsxpNbUrB+R1bfS026rVlOjpVKbSA5zA7OJmR8loBYZNo4RB3QR815Wwdo7OWdyowXtkfNaH1WuFnNH9ryEF9aiSWkYQ05hxM8IjTwV+yUA02IMDMac7qnZmgm7wf8iY5A5qdWoRhtjvcDIDoIlBa9l5sNxaLnooAtd7uZsLiJ1yOay1ttazvVS0Se7iFhrAJF8sgsNTtfZaIxCrStJIDWjETwAz4oPZNIZY8t4OWsQUzs41uLZEz4zEdF5mydqUazSWuBDr3c0eSu2moQB7NrHZWfUtzsOaDa/ZmzLXOndNloFI2hvOS7yJXk13OIaZcC2CWUi0Nd1N5HNMbTUEkuaJ3gAj6oPUq7M6BB9J9IVdJhy7w42b4rJTc19hUaYzhx9FspVf1AW33y3XCDQ6kPzRmcu70/dJtNo4RfMnzWN+0Qb58SI8IT9tGggzECd27mg21XNvJiNZ03qlhZukcXA/NYqtdskEuBjlA9M1BkfG87pdPlog9Gk0X7vhl6odVA/I8crf/lVNpYCC946gi26J4Kt20ACxBJ/Q4eNrIG+CfddO8gjlcALRSc6M/Gfqs5rhpuS3UCAOR4qJ2qLNBcDqXRebflg214IPQNQ5xbmoe0nJx8iBwWdlSpE7xxIH+QbPkq6T3GThm+lvmgnWDi6Q6bbhPiYhT/hg4d6COLi6/I2HRZ6lQwXCm3FaJ73nPzUWbaYlzd/5TNt0T5oLqlRjM3W4B3lBUm7ZTj3nHqZ9VXUqTmHAZZt8nAmFRUpMcbYp4Bx8dwQaXVWvgAnnY/NQNIzMzyDfWVW6hAGEAnfEDyElaqbSYxBvWfmqI7O9xdDpnifkFtNNsXAP3oqKkD8p6WU2PDcxh4lRUzs4Blpc3gDbwKftcIvJ8PkouqbpPK4VPtQT7jvNBeSw+8JO8tk+iFWWjj4IRXyn2B+8ladlsJlQ9tnY6R8+X7qQ2o7j6Ll0xa0yMdlA5BvVo9LpjswDNrRHAFTG2HcbeCR27gfBN8V0zW0dgHDmLK/+GI1dfisJ222R6XPhyVjO0JAicjYgj1APorvimma+tsQf7xxf3AH5KH8uAEQ2P7QqRtp1PlHlKbdrKnTFdM1/8AIgBn+kZcE27EBo0ch9FXT2yL3sYiDeZiLeaR2o7uVwnTE0yTdswkNxCYyxHLKYngpHs1s3aT/kfSQqn7U6LiOM/PpuTG1uI/f7up1xOeR0+zWA2D25XDyLdCrzsQ+OoP8AuP8AqqxtTtY++WaftXcDnvGidcV55FV7PxW9pW/+wn1V9KhUpgBm0VBG/Cf/ABlZqtSoGnCA42iThGcQTB4lSFV28W3ZZp1g5S1M2naQIFdpFz3qcmdDZ0K2n2ntTZl9Hj3CD6rwNq2yqCRhcG/+4KlITrZrgSTO+FqY5xuahI/UDI1tlBvuTqc5bX9rbYD3fZOzkyQFNnau1C+Kn4keay+zkXiNZIvBFoiEgyMpAO7Lw8FntLXKHrN7d2gTIomN7zfjOFXUPxS/81KidJD3HKx/LvHkuZG0YnFuCrnhPc7tjnyP3CK+ztDLF1EzYt7ok3IIyOYPgpPy5LHxYuk238QVHjuNawjUPJHUYeS8yt2ztroh9MRMe9JMa2Xg1uzqgcH/AMVWAw+6ILTpPeBgyV6X8ThFyf8ASZ6qdcl54tI7W28EnFRJ3kPnwDVo2ft/bDm6mCODwONiBPRYXF+hZOLc6C3KBexnp6q6m468raftKdck5w3O7f2lwIihzDCBPhdUU+1dtaffoEZe4fI4VQ98bz0PWALzdJ9YwcIBdpeBbLSR+6dcl5w9TZ/xDtTT3mUXRMw5zYvpDbW5raz8TE2dREHMtqnF0OEX6rnGVjF25biCIHExe25MP3+H3xB8U65HOHsN7VAOI+3IvbEy3QEeauH4mGTqdQgaw0+hJK8APjx4lKrtAaJv0BcZ6XV7SnKHQn8U0hP9OuBaYpz6BWUfxFsrre0c05lr2OBsbm65trhvz5zl9+Krq1DbAAcplxFtYIBvkr2k4w63+bbM642inHJC5AVzHux/kPsoV7fhxefg6HmqWbPVxEms0jPD7IZT8UzrpuQhea3emloP3bylDGzc58z9lNCWUqq7FSq4RUpsfAtibiif7lqZSDRDQAL5AfLRCEtKPADlOnom1pEoQik+AJJIFzvsLlRpuDhLSCL3g28eYQhWP4z/AKve0CJtYHfxCp2/aTSbJBdGgjQXEEwepCEIPP2L8QNqR/SqNDowE4LyYizyR13ar0XvDrOaRisAHGYyNxuQhay/qYiAwHD3RlZxJvxOdioUw615dJN+8Y3A23IQs2tLajMVoa8AudDg2w4EMknMCZgKXsxhLS1mDICBG/3IhCFLWhDWtwt7uY7oiJnzkqTCQMyc53xfdGiEKWtQZrW5giPIRORnVeZW2EOYWlzi3WbzzyJvCEKXLURCOzdlAXIbUJgFrmNi2k56gZ6Bb6cMbMAC30Fo+4QhW7QOIqCCGOvIluokHMFTouDQAThvaBrwAyzQhWCYN2zvMRVLeAa0k9SCrbHU+uc2jmmhEUbTUZTzsTaeOmXAKxt5JyNwOmpumhK8CfExr9g/fFMsBHpn5eSEIItbNoN7SY+s6eSdbZwRAJbaLHfa3mhCQK2bOYiSSMyYz6QhCEW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QEhQUEhQUFBUVGBYYFxcYFBcYFxgXGhgYGBQXFxUYHiggGBolGxYYITEhJSksLi4uFx8zODMtNygtLisBCgoKDgwOFxAQGywkHCQsLCwsLCwsLCwsLCwsLCwsLCwsLCwsLCwsLCwsLCwsLCwsLCwsLCwsLCwsLCwsLCwsLP/AABEIALcBFAMBIgACEQEDEQH/xAAbAAACAwEBAQAAAAAAAAAAAAAAAQIDBAYFB//EAEAQAAEDAgMFBQYEBQMDBQAAAAEAAhEDIRIxQQRRYXGBBSKRobETMlLB0fAGQmLhFBUjcoKSovEWg8IzU2OTsv/EABgBAQEBAQEAAAAAAAAAAAAAAAABAgME/8QAHxEBAAIDAQADAQEAAAAAAAAAAAERAhITIQNRYTFB/9oADAMBAAIRAxEAPwDowpBIJhdXnTamSohNFtJCSaFpBNRTCFpJqMpyotmhJNVAmhCBJpoQJNCEAhNCoSaaFA2uUg5QQi2sxIxKATlSmrSlKVGUJRaUqJcnCMKHqOJKVOEJZSEoLlIqJVQpQhCDGE0AKQClpQTQAnCWUEwiE4SygmgJpYEJppZRQnCaEsoQhNCWUSaaEKJNOEIUSE0QhQQmiECQmhCiQnCEUkJoQCEIQCJSQiglJNJAkJoQYwpKITWRJNIJoGE0k0DTSTQNNJNA0ITQoIQmhQQmhCghCaWUSaE0sokJoQCEIQCEIQJEJoRaJCaFSkYQmhQRhEJoQKEJpIrEEwogphESUlAKSCSaiCnKCSaimgkmopoJISQgkmopoGmopoGmopoGhJNA0JIRTTSQgaEkKBoSQgaSEIoQhJAIQhAQkhCDjR+IX/A3zUx+IXasHiVzf8Q2LkdSFdSGlt+c59bZL0a4vF0ydE38Qz+Qf6v2Ux+IP/j/AN37LniSOP3kFE1BlEdNOM26JpidcnTD8QD4D/q/ZSH4gb8B8QucwnnyhPod2YF/vemmJ1ydK3t9nwu8lMdu09zvL6rmA05xG7f6qQJvY/fK6c8Trk6gduU9zvAfVSb21T/V4D6rlS85QfP0zTa8HMHwI9RHVOcHbJ1g7Yp73eCkO1qXxeS5QSBf5Ixzv3Jzhe2TrR2rS+LyKkO06XxjwP0XJUznmOoG7d9EzU895jU71OUHeXXjb6fxDzUhttP4guRbMZ3nKR0MnM56ftMOIm0DfN8+OvJTnDXaXWDbGfG3xUhtTPib/qC5BhJ1N+OuhTNYt3jW7h9j76uR3dgNob8Tf9QTFZvxDxC45tUjPPmPuFNtU2vnuI9fNOS9/wAdgKg3jxTDlx4qnjF9dPqpMrmBb76JyO/46+U1ybqhbnqJaLyRoSMwDv1SZtRORz08fopzXtH062USuVG1OiZtO9SZtbssTvPp0U5tdYdRKJXLnbnfEbcT5+IU/wCOeM3O8U5ydYdLKUrm/wCYu+M8bz5Jt7SfniTnK9YdHKJXPfzN/wARJ5eOil/Mqmc207ufK3FTSV6w9+UpXgO7VqDXyH0THaz+HgPvcnOTri96ULwh2s/TD99UJpK9MXHsDdzekR6qYZFxEbiSfQqQqtzbU6AQeEoZe+JvUSfVdbeNI0Xa4Y33afAhOkziHcLesotAE+EAjjopNeGi7pG+xnxKtiNOAcjOZyjxTDP0u42McIIukNsbYkwORvla3PXcUP2tpB74iMoE7sjn0lTaCmhjCNHdJUhR52/UPCF59PaAfyuOLQNbJ3WBkq+nVbOQFokubPmckjKJKanNw2h3KJ81nEE3xN5tcR5Kz2hgd5oiSAXtGecRvSpV3VHRLeBJgcg50CeZVspNr5OZJ36+EK1p/UBHxW5WsoljwJJgHJ0Z6ZyQcvJQbs7viJH93yAhW0WhwdAaZtvEKTxA1HIel4UqewVPyhxO4NIB6xxVFWlVb7zSDnkXf+MJZUm2nrIni1sZ7gNVMPDolxO60gZdBkPBAY/O0co8gEAOvyv3d9xcmEBUyiTE/lvffkFKk2cs+V/PJQFMySTIFoDWj1ORV2IjPT71KWIPpHKwH3nGXiiACBYDffwysptcTlwi3yBglV1qjsjf/KI5ZpaosvcEEzN/W5uVN5uJdBM6g8T9wq6uHjPl5qzZ6jW2gxyhv0CAkDfG+JhPHBJAJ4xnkeueXHiqnV2i+FoOvf8AopP2tmbRGUd+Sbd4k21i3HghCQIdBIsI/KbDKL8EnQNDYAA8Nw0OngoDaCRdosSbAm5EE+AF0qdcx7uW/r0CirHRAF7Dde5jS5PyQx+RDntPMtItGXEAKpm0WIiDOUGIjPPy81bTqiQL3ge4Bn19EEmME+9/u/exSIjV199zvnSFEVGkHEHCIgHXQi2XVVioBmTyc4es3VFxP6neZ8SdE4zuBwIy6nP9llLwbSfER5rQHAHCcOIWIOGxB1E9IUtYTcSNRlGsnldRNWTrrpPnkR9FAUZ1EGxtp0k/8KQoxrYjgfRFaKbJGn+75AoWZ4H6tNXfMoRXNNIG7wU/akcPBUCn95q514kkwABJJMDICdFy9ckC85yVa9+K+/cAPIRCqwKZZAmLb5UoTbUIESYOmiABoPJQx/cq1lQYSbh0iBAiLycROcxaNc1fAg8jIKTXk2gXI4fOP+FCZ+x8kw06R98kpFmIjT76JNrEEEgGND6b0N5IAHAc/wB0mBYzayMnObycY8FZS254Nnu6k+pyWSBpHmpB3EeCUty2s24zckniR9Fc/tRxES4W+NZKEAEui0Q3vS6c4IsIF78M1MtD6pbTnC50MxkCATbE4wBxOSUtz9pVnPYYfjYbGCSM7gxxleke1Js3CAYdhc55xGC2ziSTGLKc15O1FwMPkm2s2ixB3QqcZ3W6qFzDfW2ypJDiQZuLNvugNEcldsNZpnGcJzkfmHwgAWPGRrnZeZUfOhQ15AiFS/XtbXXYxzmBjKjZ95wBdlFnMdBz8lkY5oEAOBmxDi226IPj5JbMGkHG5wNogiIk4pkgjQwAdVtp9qUxTwOpMc5shtSYNzIJA97XPes03dtbGGkwuqPJxAtZOAuDwRJcM2tz1nhcFZ+yqb61TCDjcXQO6CCLybkOyGUX1XlPcHZkfe6FNrS06gg339d3VWIk2bnUn3cXNgPwYTGLngziBvztKsdQEPeD3WkAYoa65P5cUkf2kwq9g2xlOMdIVPe94nUWy3fNatscdoLn0abaYENLA8QcUBsNdmeXkl5QsVLOazC0YW96+KYcI0AiNMySrq+zNB7jXA4A9xcAALSYibTkZvIUdn2NlUENDadRogDG7FLRLnZEGbjO3RZduqseGimHNIkuLnzJ0jFkABvKRlKzHnqVLaQD3mPMfC6DGvKyi64BOFoxQASXHS/dDrDjHCVqpVHuYXE+1kAl9SxY4uwktcT3j3I1sMgpbRsdOnUqMDmsgYg4kmREtaCBDid5AU2k18UO2R+AvDIZEtOIXEwS1paC6IM2yzhZ3jCe60RpJZcSdBO7erOzqze8w0w57y3A64c0zpvmYjkvdo7UwOqs2mi6pUcZfAa1zcIzEC0CZ08E3yWMYl5zdjphhd7VnD3heTMz7tuCz0ntIdaA2O9AvOV5nwC1vcarcFKm32bSYe5rWOtLodUNiYm0rNVov2l3dZhDWEtbLoDW3hs5/UqxlP2TEf5CxtEO1Mki0Em+sAzbkqx7PFhnvXBE5RmToMlTtjKdOQx2OWgAgPEHN2ZEa7xc21WnYTSFA1KzHvdijFiAHu90NBBxEQJnIaJvJS17vZkjvdLg8QcJkcrIWjsjsl1SmHUnUXA548LSDAkQ5wkDempu6Rj44jAdym1p1jwKk3ZT8R8FIUeR6Lo81Kntj/ifRNrQZNrZ2WgUvsCENo/d0KZhH6T981MndBV5pAm48vmpnZM7G1jc257kSmWAeHRXUhBE94aiQJ5G/pops2cHj1n1V42cRFtfl9EKY3XjTQ8eN1OsWunCxoFolxJHGbT4LSdn+4Tp0c/SyDFTo52nP83gTy3KBo2/Le2/rwXoso8M9E2USZgZXzE+GpTwph2el8Rjk2eWbgrzSaGziJMxECIiZmZmbRHVbNj2dz5wBxztOZ3Cc9bC/BFTs9wPu3tkHHMTfXyUuF1n6Ya9TE7KBpJAMbjAAJ4pVKBGhHWLHI2W9uxmSC24uQQYtn3c5+hUzslsTrlwzvOoEzxaVbNXn06eKbtsJu8A6CBJEm+X0KpdYmRkYzkcYg3XrfwQEF0ATlI82gyEj2YIJBJi4wiRfeTEeakmrz3QCQWzeBhdIF9+RHFIN3T5L12bE4gl1N5me9iDR6QeSop9lvcCWscQJkhpIEZy7KyeGsvPjgJV9RxeS5wc4nNzsR5SZWsdnPcYYCdIkE+AgqNPZi0y8C4t7txvg580uF1llY1xB7rSLaiegmVZA9neccxhAth3h05zpC9bZNia5pBBjUlolpJgCctJzWar2Y9pGBpcMwWkzbO02NkuF1lgeDUMjwa0RYXgW0Csq7G5guQZjQ4rzaw5eI4r1NkotaQTTdiBAIxEi4yBpybhpz4qPbezsc6W03MsyxDifd73H9glrr5cvHZT0nfNjaJmY4AorMw/C7i0z5ZjqvQr7AIljnGwnTOzszPrnoq6lBpIgg5XMB2kkwiasdKuabpbAO4tB8nBT2ray83LTeZ9m1p13C3IGF13Zmz2M+zc38zbvIxcHA3BvcG43Lxe0+zWsdBBb+mAbflMgRccvpLiZbnCYh51PtF4pmmD3CQ4tvBcLSRP3C1VtqNMjE4vdhp4Hsqk4G54RHAxFohJvZ/dBDSOJA6cfkns/ZkzJwwJmCZuAJImBx4JUJFsjNue6mKMxTmYgC85zv66DctG2bFTY8NFT2lMe89rTZ17Q4gG4zBySZskOHdtrIVrmswRgbiuMnDWQRcNmLSZzym6Use/1iobRVYIYXATo4x5JLWey3CJYb3GlsteSEqFiJeXV2xn5RHJmuubiq3bY0kkh3kPIZL6MOzKBP8A6FLl7NpHosVf8NbO5x/plh3NeR5OBhc7lvm4ttcEkXBEzJAyzz14Ko1p3eA+a7ql+ENnE4nuPUA8slto9g7K0ECkHcy76q7JyfORX4T0H0W7+YMDHMDHEFzXTiEAgR7uHeXdDHFdfX7D2Vsk0yP+47CPNbWdhbJgaPZNO8lxk/5AylkfHLgtnqsLH4jhcIw90mb5CIA4kzbISobHRdWqBjIdJsHFrJ6k28V3v/TGym7GeLnH5qTvwzs/wDoXRyzhS15uD2raHMqVAMIBkf08OE7gCRxz4clmc91RxwMI1wtuAOGvmvp9PsuiCS6kx9olzQ45RrJyWJ/4c2ck4WObnk4x5381CfjcJ2bsr6hn2bqjZwm8AEgmxkCYBN7eS31Ozq1IOa7Z6vfwta4l4wmZ7piCYteQBPTsdj7Fo0gQwuAmSDBuP0kXFytdbZcYZ3myx2If02gzESQI06qTCxg+dM2irSaQMQa4giBNpthdnBgcwo/xryJl0CBlAG4bsx5L6LX2V73YjV70NEhpkYTLYEwIJWHaPw8aji573Occ5nXrlwy4KVJo5DY+0HCSwOki5a8sn+4jMeCz1NtkzqdZMzzX0XZaNSkzAHd2I905bpJn/koqdkUqgbjpNcWyZLQCSZnE4gl+esq+/ZzfOGVRrfwWiht2AODcnCHCInnGea7Cp+F2E+40A6CRyNzHgArWfhmhEOYAORnq4EJU/ZpLlNo22pgaHullgJLXNkCQDY3APyUKG3unCw4RchodhExnA1su4pfh/Z23gEzbM/7XOIOW5Ov2Mxxmmym06/0mQRuIhSpXRxP8ycCZMzckEETod06X3neV6lHt9ryA6HOs0FzGEa5iIN+C92r2eZ97CTnhpNg5ZjAdwV38DYS95y/KwRy/p28VaaiKeNR2jE1zKZw4h3m08LGuBnPAANcuKk7Z3Fnsye5+UFzWObewxOvFgLaL36WyNcCHY3ccUeOCClT7GZTdiptaHbyG2teHEYvNVac+OxHEDGajhG8undqRCo/ljfdNOp3T+USfAWXauFTV5byuoUmkHvPBJynuuPKc0uU0hyDNgoEAXO42B4zpnqoVezKdJ+P3mWkECB5S69t3iu2rMxXLBij3gGuPndUtaQIPe/wafolyaw5lj6dRpZ7uLMAxfofNefV7LwhzRjqEXADxTHMBog3XT1Oy6bnSabW8pZ4DFCtb2fTtIgDUPPki043ZeynAvfFRjm6+0gOnMAkHO0RfPcsVVtMSHUaj4Ja0Gu4htrNgAT92C7XtDsugYnGMNwcbv23qmnsWzYpdVcTJsHRB1j6KVKauQ2BrS4ObSDcM3NaqOUEOkE3HUor9nwC40GgWAaalWWzkB3r5+q7Sv+GKT4cHPgSQIaM+Tbqn/pmm2/fxQQCMRESIw2gEb/VPTRyv8rLgCQCYvNV8jhBduQugpfhqjFi478VYAzqMghSpa1evBADmkAcYVNcYYLiBOU2nwXNdo9tsqAw804d3f6ZPd4gWCuZ2tsxpNbUrB+R1bfS026rVlOjpVKbSA5zA7OJmR8loBYZNo4RB3QR815Wwdo7OWdyowXtkfNaH1WuFnNH9ryEF9aiSWkYQ05hxM8IjTwV+yUA02IMDMac7qnZmgm7wf8iY5A5qdWoRhtjvcDIDoIlBa9l5sNxaLnooAtd7uZsLiJ1yOay1ttazvVS0Se7iFhrAJF8sgsNTtfZaIxCrStJIDWjETwAz4oPZNIZY8t4OWsQUzs41uLZEz4zEdF5mydqUazSWuBDr3c0eSu2moQB7NrHZWfUtzsOaDa/ZmzLXOndNloFI2hvOS7yJXk13OIaZcC2CWUi0Nd1N5HNMbTUEkuaJ3gAj6oPUq7M6BB9J9IVdJhy7w42b4rJTc19hUaYzhx9FspVf1AW33y3XCDQ6kPzRmcu70/dJtNo4RfMnzWN+0Qb58SI8IT9tGggzECd27mg21XNvJiNZ03qlhZukcXA/NYqtdskEuBjlA9M1BkfG87pdPlog9Gk0X7vhl6odVA/I8crf/lVNpYCC946gi26J4Kt20ACxBJ/Q4eNrIG+CfddO8gjlcALRSc6M/Gfqs5rhpuS3UCAOR4qJ2qLNBcDqXRebflg214IPQNQ5xbmoe0nJx8iBwWdlSpE7xxIH+QbPkq6T3GThm+lvmgnWDi6Q6bbhPiYhT/hg4d6COLi6/I2HRZ6lQwXCm3FaJ73nPzUWbaYlzd/5TNt0T5oLqlRjM3W4B3lBUm7ZTj3nHqZ9VXUqTmHAZZt8nAmFRUpMcbYp4Bx8dwQaXVWvgAnnY/NQNIzMzyDfWVW6hAGEAnfEDyElaqbSYxBvWfmqI7O9xdDpnifkFtNNsXAP3oqKkD8p6WU2PDcxh4lRUzs4Blpc3gDbwKftcIvJ8PkouqbpPK4VPtQT7jvNBeSw+8JO8tk+iFWWjj4IRXyn2B+8ladlsJlQ9tnY6R8+X7qQ2o7j6Ll0xa0yMdlA5BvVo9LpjswDNrRHAFTG2HcbeCR27gfBN8V0zW0dgHDmLK/+GI1dfisJ222R6XPhyVjO0JAicjYgj1APorvimma+tsQf7xxf3AH5KH8uAEQ2P7QqRtp1PlHlKbdrKnTFdM1/8AIgBn+kZcE27EBo0ch9FXT2yL3sYiDeZiLeaR2o7uVwnTE0yTdswkNxCYyxHLKYngpHs1s3aT/kfSQqn7U6LiOM/PpuTG1uI/f7up1xOeR0+zWA2D25XDyLdCrzsQ+OoP8AuP8AqqxtTtY++WaftXcDnvGidcV55FV7PxW9pW/+wn1V9KhUpgBm0VBG/Cf/ABlZqtSoGnCA42iThGcQTB4lSFV28W3ZZp1g5S1M2naQIFdpFz3qcmdDZ0K2n2ntTZl9Hj3CD6rwNq2yqCRhcG/+4KlITrZrgSTO+FqY5xuahI/UDI1tlBvuTqc5bX9rbYD3fZOzkyQFNnau1C+Kn4keay+zkXiNZIvBFoiEgyMpAO7Lw8FntLXKHrN7d2gTIomN7zfjOFXUPxS/81KidJD3HKx/LvHkuZG0YnFuCrnhPc7tjnyP3CK+ztDLF1EzYt7ok3IIyOYPgpPy5LHxYuk238QVHjuNawjUPJHUYeS8yt2ztroh9MRMe9JMa2Xg1uzqgcH/AMVWAw+6ILTpPeBgyV6X8ThFyf8ASZ6qdcl54tI7W28EnFRJ3kPnwDVo2ft/bDm6mCODwONiBPRYXF+hZOLc6C3KBexnp6q6m468raftKdck5w3O7f2lwIihzDCBPhdUU+1dtaffoEZe4fI4VQ98bz0PWALzdJ9YwcIBdpeBbLSR+6dcl5w9TZ/xDtTT3mUXRMw5zYvpDbW5raz8TE2dREHMtqnF0OEX6rnGVjF25biCIHExe25MP3+H3xB8U65HOHsN7VAOI+3IvbEy3QEeauH4mGTqdQgaw0+hJK8APjx4lKrtAaJv0BcZ6XV7SnKHQn8U0hP9OuBaYpz6BWUfxFsrre0c05lr2OBsbm65trhvz5zl9+Krq1DbAAcplxFtYIBvkr2k4w63+bbM642inHJC5AVzHux/kPsoV7fhxefg6HmqWbPVxEms0jPD7IZT8UzrpuQhea3emloP3bylDGzc58z9lNCWUqq7FSq4RUpsfAtibiif7lqZSDRDQAL5AfLRCEtKPADlOnom1pEoQik+AJJIFzvsLlRpuDhLSCL3g28eYQhWP4z/AKve0CJtYHfxCp2/aTSbJBdGgjQXEEwepCEIPP2L8QNqR/SqNDowE4LyYizyR13ar0XvDrOaRisAHGYyNxuQhay/qYiAwHD3RlZxJvxOdioUw615dJN+8Y3A23IQs2tLajMVoa8AudDg2w4EMknMCZgKXsxhLS1mDICBG/3IhCFLWhDWtwt7uY7oiJnzkqTCQMyc53xfdGiEKWtQZrW5giPIRORnVeZW2EOYWlzi3WbzzyJvCEKXLURCOzdlAXIbUJgFrmNi2k56gZ6Bb6cMbMAC30Fo+4QhW7QOIqCCGOvIluokHMFTouDQAThvaBrwAyzQhWCYN2zvMRVLeAa0k9SCrbHU+uc2jmmhEUbTUZTzsTaeOmXAKxt5JyNwOmpumhK8CfExr9g/fFMsBHpn5eSEIItbNoN7SY+s6eSdbZwRAJbaLHfa3mhCQK2bOYiSSMyYz6QhCEW3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QEhQUEhQUFBUVGBYYFxcYFBcYFxgXGhgYGBQXFxUYHiggGBolGxYYITEhJSksLi4uFx8zODMtNygtLisBCgoKDgwOFxAQGywkHCQsLCwsLCwsLCwsLCwsLCwsLCwsLCwsLCwsLCwsLCwsLCwsLCwsLCwsLCwsLCwsLCwsLP/AABEIALcBFAMBIgACEQEDEQH/xAAbAAACAwEBAQAAAAAAAAAAAAAAAQIDBAYFB//EAEAQAAEDAgMFBQYEBQMDBQAAAAEAAhEDIRIxQQRRYXGBBSKRobETMlLB0fAGQmLhFBUjcoKSovEWg8IzU2OTsv/EABgBAQEBAQEAAAAAAAAAAAAAAAABAgME/8QAHxEBAAIDAQADAQEAAAAAAAAAAAERAhITIQNRYTFB/9oADAMBAAIRAxEAPwDowpBIJhdXnTamSohNFtJCSaFpBNRTCFpJqMpyotmhJNVAmhCBJpoQJNCEAhNCoSaaFA2uUg5QQi2sxIxKATlSmrSlKVGUJRaUqJcnCMKHqOJKVOEJZSEoLlIqJVQpQhCDGE0AKQClpQTQAnCWUEwiE4SygmgJpYEJppZRQnCaEsoQhNCWUSaaEKJNOEIUSE0QhQQmiECQmhCiQnCEUkJoQCEIQCJSQiglJNJAkJoQYwpKITWRJNIJoGE0k0DTSTQNNJNA0ITQoIQmhQQmhCghCaWUSaE0sokJoQCEIQCEIQJEJoRaJCaFSkYQmhQRhEJoQKEJpIrEEwogphESUlAKSCSaiCnKCSaimgkmopoJISQgkmopoGmopoGmopoGhJNA0JIRTTSQgaEkKBoSQgaSEIoQhJAIQhAQkhCDjR+IX/A3zUx+IXasHiVzf8Q2LkdSFdSGlt+c59bZL0a4vF0ydE38Qz+Qf6v2Ux+IP/j/AN37LniSOP3kFE1BlEdNOM26JpidcnTD8QD4D/q/ZSH4gb8B8QucwnnyhPod2YF/vemmJ1ydK3t9nwu8lMdu09zvL6rmA05xG7f6qQJvY/fK6c8Trk6gduU9zvAfVSb21T/V4D6rlS85QfP0zTa8HMHwI9RHVOcHbJ1g7Yp73eCkO1qXxeS5QSBf5Ixzv3Jzhe2TrR2rS+LyKkO06XxjwP0XJUznmOoG7d9EzU895jU71OUHeXXjb6fxDzUhttP4guRbMZ3nKR0MnM56ftMOIm0DfN8+OvJTnDXaXWDbGfG3xUhtTPib/qC5BhJ1N+OuhTNYt3jW7h9j76uR3dgNob8Tf9QTFZvxDxC45tUjPPmPuFNtU2vnuI9fNOS9/wAdgKg3jxTDlx4qnjF9dPqpMrmBb76JyO/46+U1ybqhbnqJaLyRoSMwDv1SZtRORz08fopzXtH062USuVG1OiZtO9SZtbssTvPp0U5tdYdRKJXLnbnfEbcT5+IU/wCOeM3O8U5ydYdLKUrm/wCYu+M8bz5Jt7SfniTnK9YdHKJXPfzN/wARJ5eOil/Mqmc207ufK3FTSV6w9+UpXgO7VqDXyH0THaz+HgPvcnOTri96ULwh2s/TD99UJpK9MXHsDdzekR6qYZFxEbiSfQqQqtzbU6AQeEoZe+JvUSfVdbeNI0Xa4Y33afAhOkziHcLesotAE+EAjjopNeGi7pG+xnxKtiNOAcjOZyjxTDP0u42McIIukNsbYkwORvla3PXcUP2tpB74iMoE7sjn0lTaCmhjCNHdJUhR52/UPCF59PaAfyuOLQNbJ3WBkq+nVbOQFokubPmckjKJKanNw2h3KJ81nEE3xN5tcR5Kz2hgd5oiSAXtGecRvSpV3VHRLeBJgcg50CeZVspNr5OZJ36+EK1p/UBHxW5WsoljwJJgHJ0Z6ZyQcvJQbs7viJH93yAhW0WhwdAaZtvEKTxA1HIel4UqewVPyhxO4NIB6xxVFWlVb7zSDnkXf+MJZUm2nrIni1sZ7gNVMPDolxO60gZdBkPBAY/O0co8gEAOvyv3d9xcmEBUyiTE/lvffkFKk2cs+V/PJQFMySTIFoDWj1ORV2IjPT71KWIPpHKwH3nGXiiACBYDffwysptcTlwi3yBglV1qjsjf/KI5ZpaosvcEEzN/W5uVN5uJdBM6g8T9wq6uHjPl5qzZ6jW2gxyhv0CAkDfG+JhPHBJAJ4xnkeueXHiqnV2i+FoOvf8AopP2tmbRGUd+Sbd4k21i3HghCQIdBIsI/KbDKL8EnQNDYAA8Nw0OngoDaCRdosSbAm5EE+AF0qdcx7uW/r0CirHRAF7Dde5jS5PyQx+RDntPMtItGXEAKpm0WIiDOUGIjPPy81bTqiQL3ge4Bn19EEmME+9/u/exSIjV199zvnSFEVGkHEHCIgHXQi2XVVioBmTyc4es3VFxP6neZ8SdE4zuBwIy6nP9llLwbSfER5rQHAHCcOIWIOGxB1E9IUtYTcSNRlGsnldRNWTrrpPnkR9FAUZ1EGxtp0k/8KQoxrYjgfRFaKbJGn+75AoWZ4H6tNXfMoRXNNIG7wU/akcPBUCn95q514kkwABJJMDICdFy9ckC85yVa9+K+/cAPIRCqwKZZAmLb5UoTbUIESYOmiABoPJQx/cq1lQYSbh0iBAiLycROcxaNc1fAg8jIKTXk2gXI4fOP+FCZ+x8kw06R98kpFmIjT76JNrEEEgGND6b0N5IAHAc/wB0mBYzayMnObycY8FZS254Nnu6k+pyWSBpHmpB3EeCUty2s24zckniR9Fc/tRxES4W+NZKEAEui0Q3vS6c4IsIF78M1MtD6pbTnC50MxkCATbE4wBxOSUtz9pVnPYYfjYbGCSM7gxxleke1Js3CAYdhc55xGC2ziSTGLKc15O1FwMPkm2s2ixB3QqcZ3W6qFzDfW2ypJDiQZuLNvugNEcldsNZpnGcJzkfmHwgAWPGRrnZeZUfOhQ15AiFS/XtbXXYxzmBjKjZ95wBdlFnMdBz8lkY5oEAOBmxDi226IPj5JbMGkHG5wNogiIk4pkgjQwAdVtp9qUxTwOpMc5shtSYNzIJA97XPes03dtbGGkwuqPJxAtZOAuDwRJcM2tz1nhcFZ+yqb61TCDjcXQO6CCLybkOyGUX1XlPcHZkfe6FNrS06gg339d3VWIk2bnUn3cXNgPwYTGLngziBvztKsdQEPeD3WkAYoa65P5cUkf2kwq9g2xlOMdIVPe94nUWy3fNatscdoLn0abaYENLA8QcUBsNdmeXkl5QsVLOazC0YW96+KYcI0AiNMySrq+zNB7jXA4A9xcAALSYibTkZvIUdn2NlUENDadRogDG7FLRLnZEGbjO3RZduqseGimHNIkuLnzJ0jFkABvKRlKzHnqVLaQD3mPMfC6DGvKyi64BOFoxQASXHS/dDrDjHCVqpVHuYXE+1kAl9SxY4uwktcT3j3I1sMgpbRsdOnUqMDmsgYg4kmREtaCBDid5AU2k18UO2R+AvDIZEtOIXEwS1paC6IM2yzhZ3jCe60RpJZcSdBO7erOzqze8w0w57y3A64c0zpvmYjkvdo7UwOqs2mi6pUcZfAa1zcIzEC0CZ08E3yWMYl5zdjphhd7VnD3heTMz7tuCz0ntIdaA2O9AvOV5nwC1vcarcFKm32bSYe5rWOtLodUNiYm0rNVov2l3dZhDWEtbLoDW3hs5/UqxlP2TEf5CxtEO1Mki0Em+sAzbkqx7PFhnvXBE5RmToMlTtjKdOQx2OWgAgPEHN2ZEa7xc21WnYTSFA1KzHvdijFiAHu90NBBxEQJnIaJvJS17vZkjvdLg8QcJkcrIWjsjsl1SmHUnUXA548LSDAkQ5wkDempu6Rj44jAdym1p1jwKk3ZT8R8FIUeR6Lo81Kntj/ifRNrQZNrZ2WgUvsCENo/d0KZhH6T981MndBV5pAm48vmpnZM7G1jc257kSmWAeHRXUhBE94aiQJ5G/pops2cHj1n1V42cRFtfl9EKY3XjTQ8eN1OsWunCxoFolxJHGbT4LSdn+4Tp0c/SyDFTo52nP83gTy3KBo2/Le2/rwXoso8M9E2USZgZXzE+GpTwph2el8Rjk2eWbgrzSaGziJMxECIiZmZmbRHVbNj2dz5wBxztOZ3Cc9bC/BFTs9wPu3tkHHMTfXyUuF1n6Ya9TE7KBpJAMbjAAJ4pVKBGhHWLHI2W9uxmSC24uQQYtn3c5+hUzslsTrlwzvOoEzxaVbNXn06eKbtsJu8A6CBJEm+X0KpdYmRkYzkcYg3XrfwQEF0ATlI82gyEj2YIJBJi4wiRfeTEeakmrz3QCQWzeBhdIF9+RHFIN3T5L12bE4gl1N5me9iDR6QeSop9lvcCWscQJkhpIEZy7KyeGsvPjgJV9RxeS5wc4nNzsR5SZWsdnPcYYCdIkE+AgqNPZi0y8C4t7txvg580uF1llY1xB7rSLaiegmVZA9neccxhAth3h05zpC9bZNia5pBBjUlolpJgCctJzWar2Y9pGBpcMwWkzbO02NkuF1lgeDUMjwa0RYXgW0Csq7G5guQZjQ4rzaw5eI4r1NkotaQTTdiBAIxEi4yBpybhpz4qPbezsc6W03MsyxDifd73H9glrr5cvHZT0nfNjaJmY4AorMw/C7i0z5ZjqvQr7AIljnGwnTOzszPrnoq6lBpIgg5XMB2kkwiasdKuabpbAO4tB8nBT2ray83LTeZ9m1p13C3IGF13Zmz2M+zc38zbvIxcHA3BvcG43Lxe0+zWsdBBb+mAbflMgRccvpLiZbnCYh51PtF4pmmD3CQ4tvBcLSRP3C1VtqNMjE4vdhp4Hsqk4G54RHAxFohJvZ/dBDSOJA6cfkns/ZkzJwwJmCZuAJImBx4JUJFsjNue6mKMxTmYgC85zv66DctG2bFTY8NFT2lMe89rTZ17Q4gG4zBySZskOHdtrIVrmswRgbiuMnDWQRcNmLSZzym6Use/1iobRVYIYXATo4x5JLWey3CJYb3GlsteSEqFiJeXV2xn5RHJmuubiq3bY0kkh3kPIZL6MOzKBP8A6FLl7NpHosVf8NbO5x/plh3NeR5OBhc7lvm4ttcEkXBEzJAyzz14Ko1p3eA+a7ql+ENnE4nuPUA8slto9g7K0ECkHcy76q7JyfORX4T0H0W7+YMDHMDHEFzXTiEAgR7uHeXdDHFdfX7D2Vsk0yP+47CPNbWdhbJgaPZNO8lxk/5AylkfHLgtnqsLH4jhcIw90mb5CIA4kzbISobHRdWqBjIdJsHFrJ6k28V3v/TGym7GeLnH5qTvwzs/wDoXRyzhS15uD2raHMqVAMIBkf08OE7gCRxz4clmc91RxwMI1wtuAOGvmvp9PsuiCS6kx9olzQ45RrJyWJ/4c2ck4WObnk4x5381CfjcJ2bsr6hn2bqjZwm8AEgmxkCYBN7eS31Ozq1IOa7Z6vfwta4l4wmZ7piCYteQBPTsdj7Fo0gQwuAmSDBuP0kXFytdbZcYZ3myx2If02gzESQI06qTCxg+dM2irSaQMQa4giBNpthdnBgcwo/xryJl0CBlAG4bsx5L6LX2V73YjV70NEhpkYTLYEwIJWHaPw8aji573Occ5nXrlwy4KVJo5DY+0HCSwOki5a8sn+4jMeCz1NtkzqdZMzzX0XZaNSkzAHd2I905bpJn/koqdkUqgbjpNcWyZLQCSZnE4gl+esq+/ZzfOGVRrfwWiht2AODcnCHCInnGea7Cp+F2E+40A6CRyNzHgArWfhmhEOYAORnq4EJU/ZpLlNo22pgaHullgJLXNkCQDY3APyUKG3unCw4RchodhExnA1su4pfh/Z23gEzbM/7XOIOW5Ov2Mxxmmym06/0mQRuIhSpXRxP8ycCZMzckEETod06X3neV6lHt9ryA6HOs0FzGEa5iIN+C92r2eZ97CTnhpNg5ZjAdwV38DYS95y/KwRy/p28VaaiKeNR2jE1zKZw4h3m08LGuBnPAANcuKk7Z3Fnsye5+UFzWObewxOvFgLaL36WyNcCHY3ccUeOCClT7GZTdiptaHbyG2teHEYvNVac+OxHEDGajhG8undqRCo/ljfdNOp3T+USfAWXauFTV5byuoUmkHvPBJynuuPKc0uU0hyDNgoEAXO42B4zpnqoVezKdJ+P3mWkECB5S69t3iu2rMxXLBij3gGuPndUtaQIPe/wafolyaw5lj6dRpZ7uLMAxfofNefV7LwhzRjqEXADxTHMBog3XT1Oy6bnSabW8pZ4DFCtb2fTtIgDUPPki043ZeynAvfFRjm6+0gOnMAkHO0RfPcsVVtMSHUaj4Ja0Gu4htrNgAT92C7XtDsugYnGMNwcbv23qmnsWzYpdVcTJsHRB1j6KVKauQ2BrS4ObSDcM3NaqOUEOkE3HUor9nwC40GgWAaalWWzkB3r5+q7Sv+GKT4cHPgSQIaM+Tbqn/pmm2/fxQQCMRESIw2gEb/VPTRyv8rLgCQCYvNV8jhBduQugpfhqjFi478VYAzqMghSpa1evBADmkAcYVNcYYLiBOU2nwXNdo9tsqAw804d3f6ZPd4gWCuZ2tsxpNbUrB+R1bfS026rVlOjpVKbSA5zA7OJmR8loBYZNo4RB3QR815Wwdo7OWdyowXtkfNaH1WuFnNH9ryEF9aiSWkYQ05hxM8IjTwV+yUA02IMDMac7qnZmgm7wf8iY5A5qdWoRhtjvcDIDoIlBa9l5sNxaLnooAtd7uZsLiJ1yOay1ttazvVS0Se7iFhrAJF8sgsNTtfZaIxCrStJIDWjETwAz4oPZNIZY8t4OWsQUzs41uLZEz4zEdF5mydqUazSWuBDr3c0eSu2moQB7NrHZWfUtzsOaDa/ZmzLXOndNloFI2hvOS7yJXk13OIaZcC2CWUi0Nd1N5HNMbTUEkuaJ3gAj6oPUq7M6BB9J9IVdJhy7w42b4rJTc19hUaYzhx9FspVf1AW33y3XCDQ6kPzRmcu70/dJtNo4RfMnzWN+0Qb58SI8IT9tGggzECd27mg21XNvJiNZ03qlhZukcXA/NYqtdskEuBjlA9M1BkfG87pdPlog9Gk0X7vhl6odVA/I8crf/lVNpYCC946gi26J4Kt20ACxBJ/Q4eNrIG+CfddO8gjlcALRSc6M/Gfqs5rhpuS3UCAOR4qJ2qLNBcDqXRebflg214IPQNQ5xbmoe0nJx8iBwWdlSpE7xxIH+QbPkq6T3GThm+lvmgnWDi6Q6bbhPiYhT/hg4d6COLi6/I2HRZ6lQwXCm3FaJ73nPzUWbaYlzd/5TNt0T5oLqlRjM3W4B3lBUm7ZTj3nHqZ9VXUqTmHAZZt8nAmFRUpMcbYp4Bx8dwQaXVWvgAnnY/NQNIzMzyDfWVW6hAGEAnfEDyElaqbSYxBvWfmqI7O9xdDpnifkFtNNsXAP3oqKkD8p6WU2PDcxh4lRUzs4Blpc3gDbwKftcIvJ8PkouqbpPK4VPtQT7jvNBeSw+8JO8tk+iFWWjj4IRXyn2B+8ladlsJlQ9tnY6R8+X7qQ2o7j6Ll0xa0yMdlA5BvVo9LpjswDNrRHAFTG2HcbeCR27gfBN8V0zW0dgHDmLK/+GI1dfisJ222R6XPhyVjO0JAicjYgj1APorvimma+tsQf7xxf3AH5KH8uAEQ2P7QqRtp1PlHlKbdrKnTFdM1/8AIgBn+kZcE27EBo0ch9FXT2yL3sYiDeZiLeaR2o7uVwnTE0yTdswkNxCYyxHLKYngpHs1s3aT/kfSQqn7U6LiOM/PpuTG1uI/f7up1xOeR0+zWA2D25XDyLdCrzsQ+OoP8AuP8AqqxtTtY++WaftXcDnvGidcV55FV7PxW9pW/+wn1V9KhUpgBm0VBG/Cf/ABlZqtSoGnCA42iThGcQTB4lSFV28W3ZZp1g5S1M2naQIFdpFz3qcmdDZ0K2n2ntTZl9Hj3CD6rwNq2yqCRhcG/+4KlITrZrgSTO+FqY5xuahI/UDI1tlBvuTqc5bX9rbYD3fZOzkyQFNnau1C+Kn4keay+zkXiNZIvBFoiEgyMpAO7Lw8FntLXKHrN7d2gTIomN7zfjOFXUPxS/81KidJD3HKx/LvHkuZG0YnFuCrnhPc7tjnyP3CK+ztDLF1EzYt7ok3IIyOYPgpPy5LHxYuk238QVHjuNawjUPJHUYeS8yt2ztroh9MRMe9JMa2Xg1uzqgcH/AMVWAw+6ILTpPeBgyV6X8ThFyf8ASZ6qdcl54tI7W28EnFRJ3kPnwDVo2ft/bDm6mCODwONiBPRYXF+hZOLc6C3KBexnp6q6m468raftKdck5w3O7f2lwIihzDCBPhdUU+1dtaffoEZe4fI4VQ98bz0PWALzdJ9YwcIBdpeBbLSR+6dcl5w9TZ/xDtTT3mUXRMw5zYvpDbW5raz8TE2dREHMtqnF0OEX6rnGVjF25biCIHExe25MP3+H3xB8U65HOHsN7VAOI+3IvbEy3QEeauH4mGTqdQgaw0+hJK8APjx4lKrtAaJv0BcZ6XV7SnKHQn8U0hP9OuBaYpz6BWUfxFsrre0c05lr2OBsbm65trhvz5zl9+Krq1DbAAcplxFtYIBvkr2k4w63+bbM642inHJC5AVzHux/kPsoV7fhxefg6HmqWbPVxEms0jPD7IZT8UzrpuQhea3emloP3bylDGzc58z9lNCWUqq7FSq4RUpsfAtibiif7lqZSDRDQAL5AfLRCEtKPADlOnom1pEoQik+AJJIFzvsLlRpuDhLSCL3g28eYQhWP4z/AKve0CJtYHfxCp2/aTSbJBdGgjQXEEwepCEIPP2L8QNqR/SqNDowE4LyYizyR13ar0XvDrOaRisAHGYyNxuQhay/qYiAwHD3RlZxJvxOdioUw615dJN+8Y3A23IQs2tLajMVoa8AudDg2w4EMknMCZgKXsxhLS1mDICBG/3IhCFLWhDWtwt7uY7oiJnzkqTCQMyc53xfdGiEKWtQZrW5giPIRORnVeZW2EOYWlzi3WbzzyJvCEKXLURCOzdlAXIbUJgFrmNi2k56gZ6Bb6cMbMAC30Fo+4QhW7QOIqCCGOvIluokHMFTouDQAThvaBrwAyzQhWCYN2zvMRVLeAa0k9SCrbHU+uc2jmmhEUbTUZTzsTaeOmXAKxt5JyNwOmpumhK8CfExr9g/fFMsBHpn5eSEIItbNoN7SY+s6eSdbZwRAJbaLHfa3mhCQK2bOYiSSMyYz6QhCEW3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QEhQUEhQUFBUVGBYYFxcYFBcYFxgXGhgYGBQXFxUYHiggGBolGxYYITEhJSksLi4uFx8zODMtNygtLisBCgoKDgwOFxAQGywkHCQsLCwsLCwsLCwsLCwsLCwsLCwsLCwsLCwsLCwsLCwsLCwsLCwsLCwsLCwsLCwsLCwsLP/AABEIALcBFAMBIgACEQEDEQH/xAAbAAACAwEBAQAAAAAAAAAAAAAAAQIDBAYFB//EAEAQAAEDAgMFBQYEBQMDBQAAAAEAAhEDIRIxQQRRYXGBBSKRobETMlLB0fAGQmLhFBUjcoKSovEWg8IzU2OTsv/EABgBAQEBAQEAAAAAAAAAAAAAAAABAgME/8QAHxEBAAIDAQADAQEAAAAAAAAAAAERAhITIQNRYTFB/9oADAMBAAIRAxEAPwDowpBIJhdXnTamSohNFtJCSaFpBNRTCFpJqMpyotmhJNVAmhCBJpoQJNCEAhNCoSaaFA2uUg5QQi2sxIxKATlSmrSlKVGUJRaUqJcnCMKHqOJKVOEJZSEoLlIqJVQpQhCDGE0AKQClpQTQAnCWUEwiE4SygmgJpYEJppZRQnCaEsoQhNCWUSaaEKJNOEIUSE0QhQQmiECQmhCiQnCEUkJoQCEIQCJSQiglJNJAkJoQYwpKITWRJNIJoGE0k0DTSTQNNJNA0ITQoIQmhQQmhCghCaWUSaE0sokJoQCEIQCEIQJEJoRaJCaFSkYQmhQRhEJoQKEJpIrEEwogphESUlAKSCSaiCnKCSaimgkmopoJISQgkmopoGmopoGmopoGhJNA0JIRTTSQgaEkKBoSQgaSEIoQhJAIQhAQkhCDjR+IX/A3zUx+IXasHiVzf8Q2LkdSFdSGlt+c59bZL0a4vF0ydE38Qz+Qf6v2Ux+IP/j/AN37LniSOP3kFE1BlEdNOM26JpidcnTD8QD4D/q/ZSH4gb8B8QucwnnyhPod2YF/vemmJ1ydK3t9nwu8lMdu09zvL6rmA05xG7f6qQJvY/fK6c8Trk6gduU9zvAfVSb21T/V4D6rlS85QfP0zTa8HMHwI9RHVOcHbJ1g7Yp73eCkO1qXxeS5QSBf5Ixzv3Jzhe2TrR2rS+LyKkO06XxjwP0XJUznmOoG7d9EzU895jU71OUHeXXjb6fxDzUhttP4guRbMZ3nKR0MnM56ftMOIm0DfN8+OvJTnDXaXWDbGfG3xUhtTPib/qC5BhJ1N+OuhTNYt3jW7h9j76uR3dgNob8Tf9QTFZvxDxC45tUjPPmPuFNtU2vnuI9fNOS9/wAdgKg3jxTDlx4qnjF9dPqpMrmBb76JyO/46+U1ybqhbnqJaLyRoSMwDv1SZtRORz08fopzXtH062USuVG1OiZtO9SZtbssTvPp0U5tdYdRKJXLnbnfEbcT5+IU/wCOeM3O8U5ydYdLKUrm/wCYu+M8bz5Jt7SfniTnK9YdHKJXPfzN/wARJ5eOil/Mqmc207ufK3FTSV6w9+UpXgO7VqDXyH0THaz+HgPvcnOTri96ULwh2s/TD99UJpK9MXHsDdzekR6qYZFxEbiSfQqQqtzbU6AQeEoZe+JvUSfVdbeNI0Xa4Y33afAhOkziHcLesotAE+EAjjopNeGi7pG+xnxKtiNOAcjOZyjxTDP0u42McIIukNsbYkwORvla3PXcUP2tpB74iMoE7sjn0lTaCmhjCNHdJUhR52/UPCF59PaAfyuOLQNbJ3WBkq+nVbOQFokubPmckjKJKanNw2h3KJ81nEE3xN5tcR5Kz2hgd5oiSAXtGecRvSpV3VHRLeBJgcg50CeZVspNr5OZJ36+EK1p/UBHxW5WsoljwJJgHJ0Z6ZyQcvJQbs7viJH93yAhW0WhwdAaZtvEKTxA1HIel4UqewVPyhxO4NIB6xxVFWlVb7zSDnkXf+MJZUm2nrIni1sZ7gNVMPDolxO60gZdBkPBAY/O0co8gEAOvyv3d9xcmEBUyiTE/lvffkFKk2cs+V/PJQFMySTIFoDWj1ORV2IjPT71KWIPpHKwH3nGXiiACBYDffwysptcTlwi3yBglV1qjsjf/KI5ZpaosvcEEzN/W5uVN5uJdBM6g8T9wq6uHjPl5qzZ6jW2gxyhv0CAkDfG+JhPHBJAJ4xnkeueXHiqnV2i+FoOvf8AopP2tmbRGUd+Sbd4k21i3HghCQIdBIsI/KbDKL8EnQNDYAA8Nw0OngoDaCRdosSbAm5EE+AF0qdcx7uW/r0CirHRAF7Dde5jS5PyQx+RDntPMtItGXEAKpm0WIiDOUGIjPPy81bTqiQL3ge4Bn19EEmME+9/u/exSIjV199zvnSFEVGkHEHCIgHXQi2XVVioBmTyc4es3VFxP6neZ8SdE4zuBwIy6nP9llLwbSfER5rQHAHCcOIWIOGxB1E9IUtYTcSNRlGsnldRNWTrrpPnkR9FAUZ1EGxtp0k/8KQoxrYjgfRFaKbJGn+75AoWZ4H6tNXfMoRXNNIG7wU/akcPBUCn95q514kkwABJJMDICdFy9ckC85yVa9+K+/cAPIRCqwKZZAmLb5UoTbUIESYOmiABoPJQx/cq1lQYSbh0iBAiLycROcxaNc1fAg8jIKTXk2gXI4fOP+FCZ+x8kw06R98kpFmIjT76JNrEEEgGND6b0N5IAHAc/wB0mBYzayMnObycY8FZS254Nnu6k+pyWSBpHmpB3EeCUty2s24zckniR9Fc/tRxES4W+NZKEAEui0Q3vS6c4IsIF78M1MtD6pbTnC50MxkCATbE4wBxOSUtz9pVnPYYfjYbGCSM7gxxleke1Js3CAYdhc55xGC2ziSTGLKc15O1FwMPkm2s2ixB3QqcZ3W6qFzDfW2ypJDiQZuLNvugNEcldsNZpnGcJzkfmHwgAWPGRrnZeZUfOhQ15AiFS/XtbXXYxzmBjKjZ95wBdlFnMdBz8lkY5oEAOBmxDi226IPj5JbMGkHG5wNogiIk4pkgjQwAdVtp9qUxTwOpMc5shtSYNzIJA97XPes03dtbGGkwuqPJxAtZOAuDwRJcM2tz1nhcFZ+yqb61TCDjcXQO6CCLybkOyGUX1XlPcHZkfe6FNrS06gg339d3VWIk2bnUn3cXNgPwYTGLngziBvztKsdQEPeD3WkAYoa65P5cUkf2kwq9g2xlOMdIVPe94nUWy3fNatscdoLn0abaYENLA8QcUBsNdmeXkl5QsVLOazC0YW96+KYcI0AiNMySrq+zNB7jXA4A9xcAALSYibTkZvIUdn2NlUENDadRogDG7FLRLnZEGbjO3RZduqseGimHNIkuLnzJ0jFkABvKRlKzHnqVLaQD3mPMfC6DGvKyi64BOFoxQASXHS/dDrDjHCVqpVHuYXE+1kAl9SxY4uwktcT3j3I1sMgpbRsdOnUqMDmsgYg4kmREtaCBDid5AU2k18UO2R+AvDIZEtOIXEwS1paC6IM2yzhZ3jCe60RpJZcSdBO7erOzqze8w0w57y3A64c0zpvmYjkvdo7UwOqs2mi6pUcZfAa1zcIzEC0CZ08E3yWMYl5zdjphhd7VnD3heTMz7tuCz0ntIdaA2O9AvOV5nwC1vcarcFKm32bSYe5rWOtLodUNiYm0rNVov2l3dZhDWEtbLoDW3hs5/UqxlP2TEf5CxtEO1Mki0Em+sAzbkqx7PFhnvXBE5RmToMlTtjKdOQx2OWgAgPEHN2ZEa7xc21WnYTSFA1KzHvdijFiAHu90NBBxEQJnIaJvJS17vZkjvdLg8QcJkcrIWjsjsl1SmHUnUXA548LSDAkQ5wkDempu6Rj44jAdym1p1jwKk3ZT8R8FIUeR6Lo81Kntj/ifRNrQZNrZ2WgUvsCENo/d0KZhH6T981MndBV5pAm48vmpnZM7G1jc257kSmWAeHRXUhBE94aiQJ5G/pops2cHj1n1V42cRFtfl9EKY3XjTQ8eN1OsWunCxoFolxJHGbT4LSdn+4Tp0c/SyDFTo52nP83gTy3KBo2/Le2/rwXoso8M9E2USZgZXzE+GpTwph2el8Rjk2eWbgrzSaGziJMxECIiZmZmbRHVbNj2dz5wBxztOZ3Cc9bC/BFTs9wPu3tkHHMTfXyUuF1n6Ya9TE7KBpJAMbjAAJ4pVKBGhHWLHI2W9uxmSC24uQQYtn3c5+hUzslsTrlwzvOoEzxaVbNXn06eKbtsJu8A6CBJEm+X0KpdYmRkYzkcYg3XrfwQEF0ATlI82gyEj2YIJBJi4wiRfeTEeakmrz3QCQWzeBhdIF9+RHFIN3T5L12bE4gl1N5me9iDR6QeSop9lvcCWscQJkhpIEZy7KyeGsvPjgJV9RxeS5wc4nNzsR5SZWsdnPcYYCdIkE+AgqNPZi0y8C4t7txvg580uF1llY1xB7rSLaiegmVZA9neccxhAth3h05zpC9bZNia5pBBjUlolpJgCctJzWar2Y9pGBpcMwWkzbO02NkuF1lgeDUMjwa0RYXgW0Csq7G5guQZjQ4rzaw5eI4r1NkotaQTTdiBAIxEi4yBpybhpz4qPbezsc6W03MsyxDifd73H9glrr5cvHZT0nfNjaJmY4AorMw/C7i0z5ZjqvQr7AIljnGwnTOzszPrnoq6lBpIgg5XMB2kkwiasdKuabpbAO4tB8nBT2ray83LTeZ9m1p13C3IGF13Zmz2M+zc38zbvIxcHA3BvcG43Lxe0+zWsdBBb+mAbflMgRccvpLiZbnCYh51PtF4pmmD3CQ4tvBcLSRP3C1VtqNMjE4vdhp4Hsqk4G54RHAxFohJvZ/dBDSOJA6cfkns/ZkzJwwJmCZuAJImBx4JUJFsjNue6mKMxTmYgC85zv66DctG2bFTY8NFT2lMe89rTZ17Q4gG4zBySZskOHdtrIVrmswRgbiuMnDWQRcNmLSZzym6Use/1iobRVYIYXATo4x5JLWey3CJYb3GlsteSEqFiJeXV2xn5RHJmuubiq3bY0kkh3kPIZL6MOzKBP8A6FLl7NpHosVf8NbO5x/plh3NeR5OBhc7lvm4ttcEkXBEzJAyzz14Ko1p3eA+a7ql+ENnE4nuPUA8slto9g7K0ECkHcy76q7JyfORX4T0H0W7+YMDHMDHEFzXTiEAgR7uHeXdDHFdfX7D2Vsk0yP+47CPNbWdhbJgaPZNO8lxk/5AylkfHLgtnqsLH4jhcIw90mb5CIA4kzbISobHRdWqBjIdJsHFrJ6k28V3v/TGym7GeLnH5qTvwzs/wDoXRyzhS15uD2raHMqVAMIBkf08OE7gCRxz4clmc91RxwMI1wtuAOGvmvp9PsuiCS6kx9olzQ45RrJyWJ/4c2ck4WObnk4x5381CfjcJ2bsr6hn2bqjZwm8AEgmxkCYBN7eS31Ozq1IOa7Z6vfwta4l4wmZ7piCYteQBPTsdj7Fo0gQwuAmSDBuP0kXFytdbZcYZ3myx2If02gzESQI06qTCxg+dM2irSaQMQa4giBNpthdnBgcwo/xryJl0CBlAG4bsx5L6LX2V73YjV70NEhpkYTLYEwIJWHaPw8aji573Occ5nXrlwy4KVJo5DY+0HCSwOki5a8sn+4jMeCz1NtkzqdZMzzX0XZaNSkzAHd2I905bpJn/koqdkUqgbjpNcWyZLQCSZnE4gl+esq+/ZzfOGVRrfwWiht2AODcnCHCInnGea7Cp+F2E+40A6CRyNzHgArWfhmhEOYAORnq4EJU/ZpLlNo22pgaHullgJLXNkCQDY3APyUKG3unCw4RchodhExnA1su4pfh/Z23gEzbM/7XOIOW5Ov2Mxxmmym06/0mQRuIhSpXRxP8ycCZMzckEETod06X3neV6lHt9ryA6HOs0FzGEa5iIN+C92r2eZ97CTnhpNg5ZjAdwV38DYS95y/KwRy/p28VaaiKeNR2jE1zKZw4h3m08LGuBnPAANcuKk7Z3Fnsye5+UFzWObewxOvFgLaL36WyNcCHY3ccUeOCClT7GZTdiptaHbyG2teHEYvNVac+OxHEDGajhG8undqRCo/ljfdNOp3T+USfAWXauFTV5byuoUmkHvPBJynuuPKc0uU0hyDNgoEAXO42B4zpnqoVezKdJ+P3mWkECB5S69t3iu2rMxXLBij3gGuPndUtaQIPe/wafolyaw5lj6dRpZ7uLMAxfofNefV7LwhzRjqEXADxTHMBog3XT1Oy6bnSabW8pZ4DFCtb2fTtIgDUPPki043ZeynAvfFRjm6+0gOnMAkHO0RfPcsVVtMSHUaj4Ja0Gu4htrNgAT92C7XtDsugYnGMNwcbv23qmnsWzYpdVcTJsHRB1j6KVKauQ2BrS4ObSDcM3NaqOUEOkE3HUor9nwC40GgWAaalWWzkB3r5+q7Sv+GKT4cHPgSQIaM+Tbqn/pmm2/fxQQCMRESIw2gEb/VPTRyv8rLgCQCYvNV8jhBduQugpfhqjFi478VYAzqMghSpa1evBADmkAcYVNcYYLiBOU2nwXNdo9tsqAw804d3f6ZPd4gWCuZ2tsxpNbUrB+R1bfS026rVlOjpVKbSA5zA7OJmR8loBYZNo4RB3QR815Wwdo7OWdyowXtkfNaH1WuFnNH9ryEF9aiSWkYQ05hxM8IjTwV+yUA02IMDMac7qnZmgm7wf8iY5A5qdWoRhtjvcDIDoIlBa9l5sNxaLnooAtd7uZsLiJ1yOay1ttazvVS0Se7iFhrAJF8sgsNTtfZaIxCrStJIDWjETwAz4oPZNIZY8t4OWsQUzs41uLZEz4zEdF5mydqUazSWuBDr3c0eSu2moQB7NrHZWfUtzsOaDa/ZmzLXOndNloFI2hvOS7yJXk13OIaZcC2CWUi0Nd1N5HNMbTUEkuaJ3gAj6oPUq7M6BB9J9IVdJhy7w42b4rJTc19hUaYzhx9FspVf1AW33y3XCDQ6kPzRmcu70/dJtNo4RfMnzWN+0Qb58SI8IT9tGggzECd27mg21XNvJiNZ03qlhZukcXA/NYqtdskEuBjlA9M1BkfG87pdPlog9Gk0X7vhl6odVA/I8crf/lVNpYCC946gi26J4Kt20ACxBJ/Q4eNrIG+CfddO8gjlcALRSc6M/Gfqs5rhpuS3UCAOR4qJ2qLNBcDqXRebflg214IPQNQ5xbmoe0nJx8iBwWdlSpE7xxIH+QbPkq6T3GThm+lvmgnWDi6Q6bbhPiYhT/hg4d6COLi6/I2HRZ6lQwXCm3FaJ73nPzUWbaYlzd/5TNt0T5oLqlRjM3W4B3lBUm7ZTj3nHqZ9VXUqTmHAZZt8nAmFRUpMcbYp4Bx8dwQaXVWvgAnnY/NQNIzMzyDfWVW6hAGEAnfEDyElaqbSYxBvWfmqI7O9xdDpnifkFtNNsXAP3oqKkD8p6WU2PDcxh4lRUzs4Blpc3gDbwKftcIvJ8PkouqbpPK4VPtQT7jvNBeSw+8JO8tk+iFWWjj4IRXyn2B+8ladlsJlQ9tnY6R8+X7qQ2o7j6Ll0xa0yMdlA5BvVo9LpjswDNrRHAFTG2HcbeCR27gfBN8V0zW0dgHDmLK/+GI1dfisJ222R6XPhyVjO0JAicjYgj1APorvimma+tsQf7xxf3AH5KH8uAEQ2P7QqRtp1PlHlKbdrKnTFdM1/8AIgBn+kZcE27EBo0ch9FXT2yL3sYiDeZiLeaR2o7uVwnTE0yTdswkNxCYyxHLKYngpHs1s3aT/kfSQqn7U6LiOM/PpuTG1uI/f7up1xOeR0+zWA2D25XDyLdCrzsQ+OoP8AuP8AqqxtTtY++WaftXcDnvGidcV55FV7PxW9pW/+wn1V9KhUpgBm0VBG/Cf/ABlZqtSoGnCA42iThGcQTB4lSFV28W3ZZp1g5S1M2naQIFdpFz3qcmdDZ0K2n2ntTZl9Hj3CD6rwNq2yqCRhcG/+4KlITrZrgSTO+FqY5xuahI/UDI1tlBvuTqc5bX9rbYD3fZOzkyQFNnau1C+Kn4keay+zkXiNZIvBFoiEgyMpAO7Lw8FntLXKHrN7d2gTIomN7zfjOFXUPxS/81KidJD3HKx/LvHkuZG0YnFuCrnhPc7tjnyP3CK+ztDLF1EzYt7ok3IIyOYPgpPy5LHxYuk238QVHjuNawjUPJHUYeS8yt2ztroh9MRMe9JMa2Xg1uzqgcH/AMVWAw+6ILTpPeBgyV6X8ThFyf8ASZ6qdcl54tI7W28EnFRJ3kPnwDVo2ft/bDm6mCODwONiBPRYXF+hZOLc6C3KBexnp6q6m468raftKdck5w3O7f2lwIihzDCBPhdUU+1dtaffoEZe4fI4VQ98bz0PWALzdJ9YwcIBdpeBbLSR+6dcl5w9TZ/xDtTT3mUXRMw5zYvpDbW5raz8TE2dREHMtqnF0OEX6rnGVjF25biCIHExe25MP3+H3xB8U65HOHsN7VAOI+3IvbEy3QEeauH4mGTqdQgaw0+hJK8APjx4lKrtAaJv0BcZ6XV7SnKHQn8U0hP9OuBaYpz6BWUfxFsrre0c05lr2OBsbm65trhvz5zl9+Krq1DbAAcplxFtYIBvkr2k4w63+bbM642inHJC5AVzHux/kPsoV7fhxefg6HmqWbPVxEms0jPD7IZT8UzrpuQhea3emloP3bylDGzc58z9lNCWUqq7FSq4RUpsfAtibiif7lqZSDRDQAL5AfLRCEtKPADlOnom1pEoQik+AJJIFzvsLlRpuDhLSCL3g28eYQhWP4z/AKve0CJtYHfxCp2/aTSbJBdGgjQXEEwepCEIPP2L8QNqR/SqNDowE4LyYizyR13ar0XvDrOaRisAHGYyNxuQhay/qYiAwHD3RlZxJvxOdioUw615dJN+8Y3A23IQs2tLajMVoa8AudDg2w4EMknMCZgKXsxhLS1mDICBG/3IhCFLWhDWtwt7uY7oiJnzkqTCQMyc53xfdGiEKWtQZrW5giPIRORnVeZW2EOYWlzi3WbzzyJvCEKXLURCOzdlAXIbUJgFrmNi2k56gZ6Bb6cMbMAC30Fo+4QhW7QOIqCCGOvIluokHMFTouDQAThvaBrwAyzQhWCYN2zvMRVLeAa0k9SCrbHU+uc2jmmhEUbTUZTzsTaeOmXAKxt5JyNwOmpumhK8CfExr9g/fFMsBHpn5eSEIItbNoN7SY+s6eSdbZwRAJbaLHfa3mhCQK2bOYiSSMyYz6QhCEW3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QQEhQUEhQUFBUVGBYYFxcYFBcYFxgXGhgYGBQXFxUYHiggGBolGxYYITEhJSksLi4uFx8zODMtNygtLisBCgoKDgwOFxAQGywkHCQsLCwsLCwsLCwsLCwsLCwsLCwsLCwsLCwsLCwsLCwsLCwsLCwsLCwsLCwsLCwsLCwsLP/AABEIALcBFAMBIgACEQEDEQH/xAAbAAACAwEBAQAAAAAAAAAAAAAAAQIDBAYFB//EAEAQAAEDAgMFBQYEBQMDBQAAAAEAAhEDIRIxQQRRYXGBBSKRobETMlLB0fAGQmLhFBUjcoKSovEWg8IzU2OTsv/EABgBAQEBAQEAAAAAAAAAAAAAAAABAgME/8QAHxEBAAIDAQADAQEAAAAAAAAAAAERAhITIQNRYTFB/9oADAMBAAIRAxEAPwDowpBIJhdXnTamSohNFtJCSaFpBNRTCFpJqMpyotmhJNVAmhCBJpoQJNCEAhNCoSaaFA2uUg5QQi2sxIxKATlSmrSlKVGUJRaUqJcnCMKHqOJKVOEJZSEoLlIqJVQpQhCDGE0AKQClpQTQAnCWUEwiE4SygmgJpYEJppZRQnCaEsoQhNCWUSaaEKJNOEIUSE0QhQQmiECQmhCiQnCEUkJoQCEIQCJSQiglJNJAkJoQYwpKITWRJNIJoGE0k0DTSTQNNJNA0ITQoIQmhQQmhCghCaWUSaE0sokJoQCEIQCEIQJEJoRaJCaFSkYQmhQRhEJoQKEJpIrEEwogphESUlAKSCSaiCnKCSaimgkmopoJISQgkmopoGmopoGmopoGhJNA0JIRTTSQgaEkKBoSQgaSEIoQhJAIQhAQkhCDjR+IX/A3zUx+IXasHiVzf8Q2LkdSFdSGlt+c59bZL0a4vF0ydE38Qz+Qf6v2Ux+IP/j/AN37LniSOP3kFE1BlEdNOM26JpidcnTD8QD4D/q/ZSH4gb8B8QucwnnyhPod2YF/vemmJ1ydK3t9nwu8lMdu09zvL6rmA05xG7f6qQJvY/fK6c8Trk6gduU9zvAfVSb21T/V4D6rlS85QfP0zTa8HMHwI9RHVOcHbJ1g7Yp73eCkO1qXxeS5QSBf5Ixzv3Jzhe2TrR2rS+LyKkO06XxjwP0XJUznmOoG7d9EzU895jU71OUHeXXjb6fxDzUhttP4guRbMZ3nKR0MnM56ftMOIm0DfN8+OvJTnDXaXWDbGfG3xUhtTPib/qC5BhJ1N+OuhTNYt3jW7h9j76uR3dgNob8Tf9QTFZvxDxC45tUjPPmPuFNtU2vnuI9fNOS9/wAdgKg3jxTDlx4qnjF9dPqpMrmBb76JyO/46+U1ybqhbnqJaLyRoSMwDv1SZtRORz08fopzXtH062USuVG1OiZtO9SZtbssTvPp0U5tdYdRKJXLnbnfEbcT5+IU/wCOeM3O8U5ydYdLKUrm/wCYu+M8bz5Jt7SfniTnK9YdHKJXPfzN/wARJ5eOil/Mqmc207ufK3FTSV6w9+UpXgO7VqDXyH0THaz+HgPvcnOTri96ULwh2s/TD99UJpK9MXHsDdzekR6qYZFxEbiSfQqQqtzbU6AQeEoZe+JvUSfVdbeNI0Xa4Y33afAhOkziHcLesotAE+EAjjopNeGi7pG+xnxKtiNOAcjOZyjxTDP0u42McIIukNsbYkwORvla3PXcUP2tpB74iMoE7sjn0lTaCmhjCNHdJUhR52/UPCF59PaAfyuOLQNbJ3WBkq+nVbOQFokubPmckjKJKanNw2h3KJ81nEE3xN5tcR5Kz2hgd5oiSAXtGecRvSpV3VHRLeBJgcg50CeZVspNr5OZJ36+EK1p/UBHxW5WsoljwJJgHJ0Z6ZyQcvJQbs7viJH93yAhW0WhwdAaZtvEKTxA1HIel4UqewVPyhxO4NIB6xxVFWlVb7zSDnkXf+MJZUm2nrIni1sZ7gNVMPDolxO60gZdBkPBAY/O0co8gEAOvyv3d9xcmEBUyiTE/lvffkFKk2cs+V/PJQFMySTIFoDWj1ORV2IjPT71KWIPpHKwH3nGXiiACBYDffwysptcTlwi3yBglV1qjsjf/KI5ZpaosvcEEzN/W5uVN5uJdBM6g8T9wq6uHjPl5qzZ6jW2gxyhv0CAkDfG+JhPHBJAJ4xnkeueXHiqnV2i+FoOvf8AopP2tmbRGUd+Sbd4k21i3HghCQIdBIsI/KbDKL8EnQNDYAA8Nw0OngoDaCRdosSbAm5EE+AF0qdcx7uW/r0CirHRAF7Dde5jS5PyQx+RDntPMtItGXEAKpm0WIiDOUGIjPPy81bTqiQL3ge4Bn19EEmME+9/u/exSIjV199zvnSFEVGkHEHCIgHXQi2XVVioBmTyc4es3VFxP6neZ8SdE4zuBwIy6nP9llLwbSfER5rQHAHCcOIWIOGxB1E9IUtYTcSNRlGsnldRNWTrrpPnkR9FAUZ1EGxtp0k/8KQoxrYjgfRFaKbJGn+75AoWZ4H6tNXfMoRXNNIG7wU/akcPBUCn95q514kkwABJJMDICdFy9ckC85yVa9+K+/cAPIRCqwKZZAmLb5UoTbUIESYOmiABoPJQx/cq1lQYSbh0iBAiLycROcxaNc1fAg8jIKTXk2gXI4fOP+FCZ+x8kw06R98kpFmIjT76JNrEEEgGND6b0N5IAHAc/wB0mBYzayMnObycY8FZS254Nnu6k+pyWSBpHmpB3EeCUty2s24zckniR9Fc/tRxES4W+NZKEAEui0Q3vS6c4IsIF78M1MtD6pbTnC50MxkCATbE4wBxOSUtz9pVnPYYfjYbGCSM7gxxleke1Js3CAYdhc55xGC2ziSTGLKc15O1FwMPkm2s2ixB3QqcZ3W6qFzDfW2ypJDiQZuLNvugNEcldsNZpnGcJzkfmHwgAWPGRrnZeZUfOhQ15AiFS/XtbXXYxzmBjKjZ95wBdlFnMdBz8lkY5oEAOBmxDi226IPj5JbMGkHG5wNogiIk4pkgjQwAdVtp9qUxTwOpMc5shtSYNzIJA97XPes03dtbGGkwuqPJxAtZOAuDwRJcM2tz1nhcFZ+yqb61TCDjcXQO6CCLybkOyGUX1XlPcHZkfe6FNrS06gg339d3VWIk2bnUn3cXNgPwYTGLngziBvztKsdQEPeD3WkAYoa65P5cUkf2kwq9g2xlOMdIVPe94nUWy3fNatscdoLn0abaYENLA8QcUBsNdmeXkl5QsVLOazC0YW96+KYcI0AiNMySrq+zNB7jXA4A9xcAALSYibTkZvIUdn2NlUENDadRogDG7FLRLnZEGbjO3RZduqseGimHNIkuLnzJ0jFkABvKRlKzHnqVLaQD3mPMfC6DGvKyi64BOFoxQASXHS/dDrDjHCVqpVHuYXE+1kAl9SxY4uwktcT3j3I1sMgpbRsdOnUqMDmsgYg4kmREtaCBDid5AU2k18UO2R+AvDIZEtOIXEwS1paC6IM2yzhZ3jCe60RpJZcSdBO7erOzqze8w0w57y3A64c0zpvmYjkvdo7UwOqs2mi6pUcZfAa1zcIzEC0CZ08E3yWMYl5zdjphhd7VnD3heTMz7tuCz0ntIdaA2O9AvOV5nwC1vcarcFKm32bSYe5rWOtLodUNiYm0rNVov2l3dZhDWEtbLoDW3hs5/UqxlP2TEf5CxtEO1Mki0Em+sAzbkqx7PFhnvXBE5RmToMlTtjKdOQx2OWgAgPEHN2ZEa7xc21WnYTSFA1KzHvdijFiAHu90NBBxEQJnIaJvJS17vZkjvdLg8QcJkcrIWjsjsl1SmHUnUXA548LSDAkQ5wkDempu6Rj44jAdym1p1jwKk3ZT8R8FIUeR6Lo81Kntj/ifRNrQZNrZ2WgUvsCENo/d0KZhH6T981MndBV5pAm48vmpnZM7G1jc257kSmWAeHRXUhBE94aiQJ5G/pops2cHj1n1V42cRFtfl9EKY3XjTQ8eN1OsWunCxoFolxJHGbT4LSdn+4Tp0c/SyDFTo52nP83gTy3KBo2/Le2/rwXoso8M9E2USZgZXzE+GpTwph2el8Rjk2eWbgrzSaGziJMxECIiZmZmbRHVbNj2dz5wBxztOZ3Cc9bC/BFTs9wPu3tkHHMTfXyUuF1n6Ya9TE7KBpJAMbjAAJ4pVKBGhHWLHI2W9uxmSC24uQQYtn3c5+hUzslsTrlwzvOoEzxaVbNXn06eKbtsJu8A6CBJEm+X0KpdYmRkYzkcYg3XrfwQEF0ATlI82gyEj2YIJBJi4wiRfeTEeakmrz3QCQWzeBhdIF9+RHFIN3T5L12bE4gl1N5me9iDR6QeSop9lvcCWscQJkhpIEZy7KyeGsvPjgJV9RxeS5wc4nNzsR5SZWsdnPcYYCdIkE+AgqNPZi0y8C4t7txvg580uF1llY1xB7rSLaiegmVZA9neccxhAth3h05zpC9bZNia5pBBjUlolpJgCctJzWar2Y9pGBpcMwWkzbO02NkuF1lgeDUMjwa0RYXgW0Csq7G5guQZjQ4rzaw5eI4r1NkotaQTTdiBAIxEi4yBpybhpz4qPbezsc6W03MsyxDifd73H9glrr5cvHZT0nfNjaJmY4AorMw/C7i0z5ZjqvQr7AIljnGwnTOzszPrnoq6lBpIgg5XMB2kkwiasdKuabpbAO4tB8nBT2ray83LTeZ9m1p13C3IGF13Zmz2M+zc38zbvIxcHA3BvcG43Lxe0+zWsdBBb+mAbflMgRccvpLiZbnCYh51PtF4pmmD3CQ4tvBcLSRP3C1VtqNMjE4vdhp4Hsqk4G54RHAxFohJvZ/dBDSOJA6cfkns/ZkzJwwJmCZuAJImBx4JUJFsjNue6mKMxTmYgC85zv66DctG2bFTY8NFT2lMe89rTZ17Q4gG4zBySZskOHdtrIVrmswRgbiuMnDWQRcNmLSZzym6Use/1iobRVYIYXATo4x5JLWey3CJYb3GlsteSEqFiJeXV2xn5RHJmuubiq3bY0kkh3kPIZL6MOzKBP8A6FLl7NpHosVf8NbO5x/plh3NeR5OBhc7lvm4ttcEkXBEzJAyzz14Ko1p3eA+a7ql+ENnE4nuPUA8slto9g7K0ECkHcy76q7JyfORX4T0H0W7+YMDHMDHEFzXTiEAgR7uHeXdDHFdfX7D2Vsk0yP+47CPNbWdhbJgaPZNO8lxk/5AylkfHLgtnqsLH4jhcIw90mb5CIA4kzbISobHRdWqBjIdJsHFrJ6k28V3v/TGym7GeLnH5qTvwzs/wDoXRyzhS15uD2raHMqVAMIBkf08OE7gCRxz4clmc91RxwMI1wtuAOGvmvp9PsuiCS6kx9olzQ45RrJyWJ/4c2ck4WObnk4x5381CfjcJ2bsr6hn2bqjZwm8AEgmxkCYBN7eS31Ozq1IOa7Z6vfwta4l4wmZ7piCYteQBPTsdj7Fo0gQwuAmSDBuP0kXFytdbZcYZ3myx2If02gzESQI06qTCxg+dM2irSaQMQa4giBNpthdnBgcwo/xryJl0CBlAG4bsx5L6LX2V73YjV70NEhpkYTLYEwIJWHaPw8aji573Occ5nXrlwy4KVJo5DY+0HCSwOki5a8sn+4jMeCz1NtkzqdZMzzX0XZaNSkzAHd2I905bpJn/koqdkUqgbjpNcWyZLQCSZnE4gl+esq+/ZzfOGVRrfwWiht2AODcnCHCInnGea7Cp+F2E+40A6CRyNzHgArWfhmhEOYAORnq4EJU/ZpLlNo22pgaHullgJLXNkCQDY3APyUKG3unCw4RchodhExnA1su4pfh/Z23gEzbM/7XOIOW5Ov2Mxxmmym06/0mQRuIhSpXRxP8ycCZMzckEETod06X3neV6lHt9ryA6HOs0FzGEa5iIN+C92r2eZ97CTnhpNg5ZjAdwV38DYS95y/KwRy/p28VaaiKeNR2jE1zKZw4h3m08LGuBnPAANcuKk7Z3Fnsye5+UFzWObewxOvFgLaL36WyNcCHY3ccUeOCClT7GZTdiptaHbyG2teHEYvNVac+OxHEDGajhG8undqRCo/ljfdNOp3T+USfAWXauFTV5byuoUmkHvPBJynuuPKc0uU0hyDNgoEAXO42B4zpnqoVezKdJ+P3mWkECB5S69t3iu2rMxXLBij3gGuPndUtaQIPe/wafolyaw5lj6dRpZ7uLMAxfofNefV7LwhzRjqEXADxTHMBog3XT1Oy6bnSabW8pZ4DFCtb2fTtIgDUPPki043ZeynAvfFRjm6+0gOnMAkHO0RfPcsVVtMSHUaj4Ja0Gu4htrNgAT92C7XtDsugYnGMNwcbv23qmnsWzYpdVcTJsHRB1j6KVKauQ2BrS4ObSDcM3NaqOUEOkE3HUor9nwC40GgWAaalWWzkB3r5+q7Sv+GKT4cHPgSQIaM+Tbqn/pmm2/fxQQCMRESIw2gEb/VPTRyv8rLgCQCYvNV8jhBduQugpfhqjFi478VYAzqMghSpa1evBADmkAcYVNcYYLiBOU2nwXNdo9tsqAw804d3f6ZPd4gWCuZ2tsxpNbUrB+R1bfS026rVlOjpVKbSA5zA7OJmR8loBYZNo4RB3QR815Wwdo7OWdyowXtkfNaH1WuFnNH9ryEF9aiSWkYQ05hxM8IjTwV+yUA02IMDMac7qnZmgm7wf8iY5A5qdWoRhtjvcDIDoIlBa9l5sNxaLnooAtd7uZsLiJ1yOay1ttazvVS0Se7iFhrAJF8sgsNTtfZaIxCrStJIDWjETwAz4oPZNIZY8t4OWsQUzs41uLZEz4zEdF5mydqUazSWuBDr3c0eSu2moQB7NrHZWfUtzsOaDa/ZmzLXOndNloFI2hvOS7yJXk13OIaZcC2CWUi0Nd1N5HNMbTUEkuaJ3gAj6oPUq7M6BB9J9IVdJhy7w42b4rJTc19hUaYzhx9FspVf1AW33y3XCDQ6kPzRmcu70/dJtNo4RfMnzWN+0Qb58SI8IT9tGggzECd27mg21XNvJiNZ03qlhZukcXA/NYqtdskEuBjlA9M1BkfG87pdPlog9Gk0X7vhl6odVA/I8crf/lVNpYCC946gi26J4Kt20ACxBJ/Q4eNrIG+CfddO8gjlcALRSc6M/Gfqs5rhpuS3UCAOR4qJ2qLNBcDqXRebflg214IPQNQ5xbmoe0nJx8iBwWdlSpE7xxIH+QbPkq6T3GThm+lvmgnWDi6Q6bbhPiYhT/hg4d6COLi6/I2HRZ6lQwXCm3FaJ73nPzUWbaYlzd/5TNt0T5oLqlRjM3W4B3lBUm7ZTj3nHqZ9VXUqTmHAZZt8nAmFRUpMcbYp4Bx8dwQaXVWvgAnnY/NQNIzMzyDfWVW6hAGEAnfEDyElaqbSYxBvWfmqI7O9xdDpnifkFtNNsXAP3oqKkD8p6WU2PDcxh4lRUzs4Blpc3gDbwKftcIvJ8PkouqbpPK4VPtQT7jvNBeSw+8JO8tk+iFWWjj4IRXyn2B+8ladlsJlQ9tnY6R8+X7qQ2o7j6Ll0xa0yMdlA5BvVo9LpjswDNrRHAFTG2HcbeCR27gfBN8V0zW0dgHDmLK/+GI1dfisJ222R6XPhyVjO0JAicjYgj1APorvimma+tsQf7xxf3AH5KH8uAEQ2P7QqRtp1PlHlKbdrKnTFdM1/8AIgBn+kZcE27EBo0ch9FXT2yL3sYiDeZiLeaR2o7uVwnTE0yTdswkNxCYyxHLKYngpHs1s3aT/kfSQqn7U6LiOM/PpuTG1uI/f7up1xOeR0+zWA2D25XDyLdCrzsQ+OoP8AuP8AqqxtTtY++WaftXcDnvGidcV55FV7PxW9pW/+wn1V9KhUpgBm0VBG/Cf/ABlZqtSoGnCA42iThGcQTB4lSFV28W3ZZp1g5S1M2naQIFdpFz3qcmdDZ0K2n2ntTZl9Hj3CD6rwNq2yqCRhcG/+4KlITrZrgSTO+FqY5xuahI/UDI1tlBvuTqc5bX9rbYD3fZOzkyQFNnau1C+Kn4keay+zkXiNZIvBFoiEgyMpAO7Lw8FntLXKHrN7d2gTIomN7zfjOFXUPxS/81KidJD3HKx/LvHkuZG0YnFuCrnhPc7tjnyP3CK+ztDLF1EzYt7ok3IIyOYPgpPy5LHxYuk238QVHjuNawjUPJHUYeS8yt2ztroh9MRMe9JMa2Xg1uzqgcH/AMVWAw+6ILTpPeBgyV6X8ThFyf8ASZ6qdcl54tI7W28EnFRJ3kPnwDVo2ft/bDm6mCODwONiBPRYXF+hZOLc6C3KBexnp6q6m468raftKdck5w3O7f2lwIihzDCBPhdUU+1dtaffoEZe4fI4VQ98bz0PWALzdJ9YwcIBdpeBbLSR+6dcl5w9TZ/xDtTT3mUXRMw5zYvpDbW5raz8TE2dREHMtqnF0OEX6rnGVjF25biCIHExe25MP3+H3xB8U65HOHsN7VAOI+3IvbEy3QEeauH4mGTqdQgaw0+hJK8APjx4lKrtAaJv0BcZ6XV7SnKHQn8U0hP9OuBaYpz6BWUfxFsrre0c05lr2OBsbm65trhvz5zl9+Krq1DbAAcplxFtYIBvkr2k4w63+bbM642inHJC5AVzHux/kPsoV7fhxefg6HmqWbPVxEms0jPD7IZT8UzrpuQhea3emloP3bylDGzc58z9lNCWUqq7FSq4RUpsfAtibiif7lqZSDRDQAL5AfLRCEtKPADlOnom1pEoQik+AJJIFzvsLlRpuDhLSCL3g28eYQhWP4z/AKve0CJtYHfxCp2/aTSbJBdGgjQXEEwepCEIPP2L8QNqR/SqNDowE4LyYizyR13ar0XvDrOaRisAHGYyNxuQhay/qYiAwHD3RlZxJvxOdioUw615dJN+8Y3A23IQs2tLajMVoa8AudDg2w4EMknMCZgKXsxhLS1mDICBG/3IhCFLWhDWtwt7uY7oiJnzkqTCQMyc53xfdGiEKWtQZrW5giPIRORnVeZW2EOYWlzi3WbzzyJvCEKXLURCOzdlAXIbUJgFrmNi2k56gZ6Bb6cMbMAC30Fo+4QhW7QOIqCCGOvIluokHMFTouDQAThvaBrwAyzQhWCYN2zvMRVLeAa0k9SCrbHU+uc2jmmhEUbTUZTzsTaeOmXAKxt5JyNwOmpumhK8CfExr9g/fFMsBHpn5eSEIItbNoN7SY+s6eSdbZwRAJbaLHfa3mhCQK2bOYiSSMyYz6QhCEW3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lh4.ggpht.com/IVEE3zXE0bx7nxi_nUg3Pxomuoucd-fqzGDuiji4EzAIFqEISl5KJ7aLgo2PKWp897f_Gg=s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" y="-144463"/>
            <a:ext cx="4067943" cy="7002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1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10649"/>
            <a:ext cx="667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73375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 Cyr"/>
            </a:endParaRPr>
          </a:p>
          <a:p>
            <a:pPr>
              <a:tabLst>
                <a:tab pos="2873375" algn="l"/>
              </a:tabLst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196736" y="-910649"/>
            <a:ext cx="2664296" cy="1532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/>
              </a:rPr>
              <a:t>   Таким образом, Дагестан – источник творчества Расула Гамзатова, его лучшие стихи и поэмы посвящены родной земле, горцам: «Дагестан – моя любовь и моя клятва, моя мольба и моя молитва. Ты один –главная тема всех моих книг, всей моей жизни», - утверждает писатель.(«Мой Дагестан»с423,1975)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       Можно бесконечно говорить о поэзии Гамзатова, являющейся, я думаю, кладовой мудрости,  ценностью, сокровищем  Дагестана, основой нравственности, толерантности.  Творчество Гамзатова  можно сравнить с метеоритом, посланным в подарок нашему народу,  так как имя Расул, в переводе с арабского - означает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посланник.Такие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 люди, как Расул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Гамзатович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 рождаются один раз в сто лет. Умный, простой, близкий к народу, яркий, скромный, самобытный, проницательный.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   Это талант-гигант. Его творчество, словно радуга, переплелось в сознании миллионов читателей и, подобно солнцу, согрело души.  В наш компьютерно-информационный век, в век высоких технических достижений, его творчество не должно терять интерес широкого круга читателей, оно должно жить в сердцах миллионов людей. Не может считать себя дагестанцем тот, кто не знает Расула Гамзатова.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582341"/>
            <a:ext cx="5760640" cy="52629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 Можно бесконечно говорить о поэзии Гамзатова, являющейся, я думаю, кладовой мудрости,  ценностью, сокровищем  Дагестана, основой нравственности, толерантности.  Творчество Гамзатова  можно сравнить с метеоритом, посланным в подарок нашему народу,  так как имя Расул, в переводе с арабского - означает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посланник.Такие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люди, как Расул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Гамзатович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рождаются один раз в сто лет. Умный, простой, близкий к народу, яркий, скромный, самобытный, проницательный.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Это талант-гигант.</a:t>
            </a:r>
            <a:endParaRPr lang="ru-RU" sz="2400" dirty="0"/>
          </a:p>
        </p:txBody>
      </p:sp>
      <p:pic>
        <p:nvPicPr>
          <p:cNvPr id="7170" name="Picture 2" descr="https://encrypted-tbn0.gstatic.com/images?q=tbn:ANd9GcQIMFSv-AHKpHeWYtWH4nYIj1b7-xm1JmD5wW5n-k7Ef_6Okp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34"/>
            <a:ext cx="3203848" cy="6930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830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751344"/>
            <a:ext cx="6300192" cy="7109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Его творчество, словно радуга, переплелось в сознании миллионов читателей и, подобно солнцу, согрело души.  В наш компьютерно-информационный век, в век высоких технических достижений, его творчество не должно терять интерес широкого круга читателей, оно должно жить в сердцах миллионов людей. Не может считать себя дагестанцем тот, кто не знает Расула Гамзатова.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           Гамзатов –это достояние Дагестана, известное во всём мире, величайший поэт, оставшийся обычным человеком, «ощущающим жажду жизни»: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Люблю, и радуюсь, и стражду,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И день свой каждый пью до дна,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И снова ощущаю жажду,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И в том повинна жизнь одна. (</a:t>
            </a:r>
            <a:r>
              <a:rPr lang="ru-RU" sz="2400" dirty="0" err="1" smtClean="0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 сб. «Покуда вертится земля»с.43,1976г.)</a:t>
            </a:r>
            <a:endParaRPr lang="ru-RU" sz="2400" dirty="0"/>
          </a:p>
        </p:txBody>
      </p:sp>
      <p:sp>
        <p:nvSpPr>
          <p:cNvPr id="3" name="AutoShape 2" descr="data:image/jpeg;base64,/9j/4AAQSkZJRgABAQAAAQABAAD/2wCEAAkGBxQSEhUUExQUFRUXGBoZGBcYFhgYGBgYGBQXFxUYGBgcHCggHBwlHRgXITEhJSksLi4uFx8zODMsNygtLisBCgoKDg0OGhAQGywkHyQsLCwsLCwsLCwsLCwsLCwsLCwsLCwsLCwsLCwsLCwsLCwsLCwsLCwsLCwsLCwsLCwsLP/AABEIALYBFQMBIgACEQEDEQH/xAAbAAACAwEBAQAAAAAAAAAAAAADBAACBQYBB//EAEAQAAIBAwIDBQUFBQgCAwEAAAECEQADIRIxBEFRBSJhcYEGEzKRoUJSscHwB1OS0eEUFmJygqLS8SPiFTNDY//EABkBAAMBAQEAAAAAAAAAAAAAAAABAgMEBf/EACQRAAICAgIDAAMBAQEAAAAAAAABAhESIQNREzFBBBRhIoFC/9oADAMBAAIRAxEAPwBhbdGVKsiUZUr1LPGoGiURUoqpRFt0rKoEEoipRRboq26mx0DRKuLdGW3RVt0rKoW93V1SmBbq4t0rHQuEq4t0cJVwlTYUL6KsEpjRUCUWNIBoqaKYFupopWFC+ioUpjRUKUWFC5WvNFMaKgSiwoVKVTRTpt0NrdOwoVZaGy02UoZSnYqFCtDK04yUNkp2TQoy0JlptkoRSmmJoUZaEy02bdDZKqxUJutDK021uhFKdioUZaE604yUJ0p2KhK4tSj3LdSpbFRspbo626uiUdbdTZrQNLdFW3RFt0ZUqbKoCLVEW3RglEVKVjxBC1RFt0dUq4SlZWIuEq3u6Y0V6EpWOgASrhKMEq4SlYUL+7qwt0xpr3RSsrEX0VNFMaK90UWFC3u6hSmdFeFKVhiLaKgSmNFTRTsWIsUqhSmylUKUWFCbW6G1unmShlKdixEWSqG3TjW6r7unZOIibdBa3WgbdDa3VWJxM90oTJWg1ugtbp2KhBkoZt0+1uhtbp2LEz3t0FrdaL26AUosTQg9upTbpUobDE2Ut0dbdeotHVKzs2xKJboy26ui0VRU2UkCCURLdEC0RFpWPEqEqwSihauq0rHiB0VbRRtNehaVlYgglWCUQR8v1+dWApWGIPTU0UbTVbZn5n6GKLHRTRU00bTU00rCgIWvClGAr3TRYUB0V5po5WvNNFhQApVClMlaqVp2FCxShstNMtUK0WKhVkqhSmWWq6adixFSlCZKcZaGVp2JoTZKCyU6y0JlqrJxE2ShslOMtDK07FQi6UFkp91oDrRYnESuJXlHurUosVGugo6rXL2/am39048RRv71oN1b5g0Ys0U49nToKKq1yw9r7f3W+lFHtdb+43zH65GpxkPOHZ04FEQVzH97be2lqKvtWgibbifKljLoecezp1FEArml9rEmND/SKg9sLf3H+lLCXQeSHZ00V7Fc5/exJj3b9P0Kje1qATob1ZRJ6CSJowkNTj2b1k95h1OPRR/KmAKwLnblgkaXBZYIzJJMgqI5wY9ao3tYgx7t/pUqLZTlFe2dGaU4Zu9HmD5g6vwY/KsP++nDmQWCkbhiZH0oHBe1VnSxnU2stj0WOoxNGLDOPZ1+mqXcAxXNr7Z2ztbf5igcR7b2dJLKQBv3lnbp+tqbhJfBLkg/pvWuPiAwAgDI8hTXF3NInxH4/wBa46x7b8K4yoY/ZAcZHKRM4zOKfue1Fl0Jc+7MwqtzODIMRGalppXQ4yi3VnR8PxCuMeRHoD+dFiuLX2st2iyorXBOqZETs0Hpj61Zvb1R/wDi38X9KqEJyV0TPl44tps7EiqkVxp9vRysN/F/ShH9oI/cn+MfyqvFPon9ji7O1IoZFcSf2hjlZP8AH/60I/tC/wD4f7//AFp+GfQv2OLs7hhVCK4V/wBoZ/cD+P8A9aC/7RG/cD+M/wDGjwz6J/Z4uzvSKEwrgD+0Z+Vlf4z/ACoLftEufuU/jP8AKq8M+iX+Vxdn0FhQ2r56/wC0O7+5T+Jv5UJ/2gXv3Vv5tT8Mw/Z4uz6E1DavnbftAvfu7f8Au/nQn9vr+/u7f+7+dPxSF+xxn0RqC9fPP7+Xz9i18m/5UNvbniPuWvk3/KjxSDzwPoF2pXzpvbfiD9m18m/5VKPFIPNAXe5AIgMdu8cg8zCgGR4nH4DttnUTAmCAeRMxG5/pVUM7lPpJ+tMWrpBlSw2wpJBj6xXSkea3si3EYtJgzhgYABYT3MyI5Ag0zZtCdauFQZBOTOOQ5Z2PjQCruZktiJYARjbIrwWxzbMiMnmPw2oC/wCD/F2wFB98p70HSkJDLqkR9Y2qvD/Ax1rAMfEQcgkEYkgwR68uVLMkEq0EjS3PBORnGYoyodMMzRO5Pd67RvS2Vd7GE4kxAJHPJZiYBIAwdJ/nV14l3nU6kmPjB7siYGN/pVLPDsSQG3BGyzBB3Mfjyr1rZgKVbBJEAAcvtdMUqKuRbiLlzaLmkQokEgkg7ESMxgV7b4okZ6QJHjtO/M5Fe8OkyGLCeWYxscb0S1ZU4C46kTO2M0aF/q7CXOJbngiMxuO8RnofyoXe32BnEec75kT15CrJYjvABcwJWI5da9u8JLSy94YwAIg8lERmaWkN5Mo4Jfp4KOg3E+U+tFtW2UCSecGREeBjzGOm9C1bwrYMyQdzuSSx6c6at8eHUIQGbUCBIBJAOwGM7kc6GwSQCGJ3Y5z+J2yaseHP3zEA507x4jxihWuGtMCZBP8AnafliT5V6rT8APiSxwPCTNOya7Ic7ydugBPkI/XOr2SGbSWCmDk7bYGPMcvlRlsEnvFIjqGPTM88beNUIMwUQ4MdBjeACN8+lLQ0mAvkISCTiQCQSDyEfKgsRIGoH108sT+uVHNhiSQq5iFk+WJodzhiMdyekkGNok4MHl4cqdktMq/Iloz6/MUOJJzPQfDjxNWWyVOVif8ACCPkJ/GpoXTnWDPpHLE9cU7FVgbhUbwfkT4ZgVRNJO/zB/IUC7eIHeVN+p/lND92DMbxIC5xzECnZIbimA222HX6il7nMY8YI57VBwpEFmI8IeqvC8xHiR+YosCl6Bz3H6jFCa2AMkn9dKIxUEEOqkQeRHUeflFLWrgJMvmD8W2PM0ZBiekLnc+nz3/WaGROwqXeJA+6Y6fr9RXlzjRHdx6R+VGSHgyKR/1tVWE86G3Eg4nykT9a8NzzPhH9aWSKxZ6xAxNUuYOZoTu07R6T9YoJnr9aTkaKAz8/kalLPB5/hUpZFYI6WzdSO9cUfL6gVRrana6pnkCAfwpIXJ3n+EGjWrkcvpEeO9VZjoatIq/EIM9cfOJphUtmACsnmxRR82MetLC4hEBYPkIPrJ/OgvaJOwGdoH9KLAfTtFNIUECfMfOBRFtXH2Ij1/M0plRENnpbXvZ5YznFLJfbbS2D4zI5bYoBnR2UcAaoBzv3ZHLb1qe+72mbevwycmIEc/SsW7xDvMlhIyO6AY8BFWtG6rK8AlYiQIMbahz9anY8kbvFysBlIIk6TKnGGJBiqkSC8CBH/wCuPCYNZPaPFXr7anGT4CB5DlQLfDREz6KaSbByV6NS3b1kjQqjkZU48JMdeVaC2SiiGBn7OkTHpArBPDCQCTt4CBvTdqNpbAPT8jTsIj14ncKT6D0wQaJw1rVPvEP4AD5CKz8KAQxH+Y6c9ZmvGutuXMcxk/h+NIdmuyBQCLZ8d4A2JM7V4BbY4j/UCPOKxuJ4ouQCwgAADS2wmJnzPzNX4oam1e9UkgSdJXOnIiBEbTjaam2Va+GiLb6iAyiczEfQiDt41GnUXlGXONU5IIBAiRBzWJbUn7RxzOK2bvEX7q6dTMmPtEw2kBoO/XG3hSYRaYu1pmidEjcy2TqJBA5Yx6VXQCR7w90bYJid4k14/YwgTqkzJnAP4mpY7KA2PzgA/WaqycX0S5ZUj4VInBUsJ88Zotu2UEDA30jV5ePyoPEcC4wTInaenr410XYvstxFwjUmhYBOrVBEjAIgjE79T4UpTovj43J6RmWOxWuDXCrOAWWAccpM/lRuzPZNr8qAVcSG2AAnBBBgj519K7M9n0tgEjMQVmV+u+MVsKgUQAAKwfO/h2x/Cj/6Pkw/Z4+Q+ruqDjbO4B1ZOPwxSHa3sr7q0jQZgwu8Z5gD9elfYeKvKoknFYvH8TbuCNUNsuJExg438qUeaQ5ficaWj45c7JDKe9DDMHAggAEDrED0rPuWdLDUWxiQD6V1/bHC31O+kiNK6QQxnPTSPmc1yvE8Vd+2sx1UiPyroi7OHkgo6FW4RR97+A/Kqnh+S/ITj5ial3imJLHTO5yZP1qicRM6iMmTpJnNVZmS9whGTIjE7AeBoIsTswPqZogvJykeZOfQVY8QMDkP8wjM4zQNC54ePvemfzry3aHMnHIjP41GvAfCT4+PrvVDxZ6esn+VKyqYR1H+EeZz+FSlXvnw+RNSlmilBh34eDGrI9aKqkbGTzH63r1eICMPhYSDBGD4GPyozXVLHFsADYMcnwME/wDW9VaIaZ6LTt0HoB+FUWywkEA4xyg8j+OKaS23uy4EKIliyKfIKTJHiM0shU7YPpn507TIaaIOGuGJ8tj1JrS4AXEEyAUIKgjrImYwRuM/Wk7QcEAlgPHrtIjyHyq1i20mGWfWlQXWzb4vtO5fVU02hBkaFKkQmkCQZjn5ivLFj72knbnPypELdI0kj8+ePr+FM8KlxcwGEjEgAgbg4xNTVei8rds3FsW2YSzCeYDQOgOSeuwo/aFnhbaQfeaoxIWGM7ACTOxzHptSPBcW+j3ZSQTqAkiH2kERyJ3kU7wfHKpGu2gEZgE6iAY2wNxPlWbbOhYtfAXD8HZKagwwJaScDaFgGTP0qycHwx3uKTv8QCgdJOSfAA0XiLJeblplEZy0GZGYKxnER40KzYJXSBqmYnMAnMAbE0W+wxSfoZ7V7JtWdovScRvpMENMkRuPOh8F2XabvMjLERA1c8kmIU55xyzvQ/7ExYAq8REFMxj5bbzTNjsZSZuagBt8W2cY5Z6ipcml7KUE3qIThOxxceF1g5MMsQNUAnOOWN8irr2XbJ+AO0571uSP9LE/SihwNKWyygGYzLSRImIGRNPWbp1hlElhnvJJicFmO/U1nLkl8N48EX7MoWUBMcPfA0/EU0qPETB2ByRTFvsprlsFWCgick5A8RzmRHltXScLaQy9wHVkhQQ0AACJUkHrHjW1wT2ysaY8GB+Wayz5Ozo8PH0fL73Zd8CUTERM5PXBnz3r3geyb9w6HC56mM8iRFfVXt299K/Ic969tWUnUFAPWrXLL6ZP8WN+znuy/ZPSQ1xlJESFQCcbE8x6V0qoAABgbVZ7qruQPM0m94kmMgdKlyb9m8YKC0OlxFIcbxMc6jXW+7+FRroMhiCN+p+lIowu0ON1KV1AHEZiuau23BGcjKlU65AO45nPKa6rtHshHOAFA8zPlBoI4C6qkIRBGGZYMjnmBPpVqVGMoNszl4Jr8+8Qq4EqSDAxEHqJg9d65rtf2c4j3R1EswPd0kRkdTBrqrvEXVY6rq6QN5jMREhcZ89qx+NtpexcuFSvPWrj5CTt4Yq4zpmfJxpo4S17O8Qxkqq9dVxBvjaSfpT932VYqClyyAI7uvLGO9DlAN66pfZ2wQXPEm5y7q4noxzmuV9pOAay3dfUsCMiRj7UY5Vplk9HK+JQVtCXBdn9422Fk3ASO87KNtIEaIOTMz0pT/4u7q0jQcxKupAPLmaNwb3GYCVHQsBAyNycx5TXWqnDWe5dvZXvTb7oVjmBk6sj/qm5NMUeNTRyfEdiXUyys+MwjEDMZhcesVmX8HCiOY/rXW8b27ZSNLqxz3grFmn72qR12rD4ntxXB0qLZknUqCSSMDfAIoU39CXHFemY12+840DwEVK94i4vIhf9MT9SPlXlVaM6Z7badg3TacU17jG4jpB+poNq5yz/AKRBz1Jo1kf4CfEnbxNaaMmWHZ5icegn9fOqpwJnn8v609cNxYlLmneYCjz2oHvpO7DwDf0paE0WFoLiJ2nfGc8iJ8avauoCIDDrEgH0B2qWLTt94joWgfhR07P56QOp1T9YobBLodXikGBJ8fi+XWvf7aOZjzQ7fOqgJsWP0/7ovDrZ3lgQYzMfMTHkRyqHI2SbCPxX3TJMQQrD5YNAftN5gH10j86bsX1diiEmNtKlgemy+fyo7cLGe7AMS2CfIHJnepyReDY/Z1hFJu2yh3KjM88lRP1o3ZnGw0s5CeB0sceXX9Gs3iOAv24YgAMsqAMmcAgTO8bdRtV+ITiVUNrUFjgQNRgySInbEz4Vm7f02Tr4zsk7TIMI5YET4DAkbHON6IvHtnU9uImGLHoJACA/91w9rtS+oxcLGWlRp1AINTHqBE58DQLftLd1f/Y8Y3IE9B4D1qMTXzJez6K/FqxA98qZwQZ6xIZPDrXl+3b0y3FOR0UIPwXxrgL/ALQuxYBoDcgcCTjJOT4zV+P7evE6TdK6ZHwKP8LDHkR6UKLB88TsbXaHDiYuM3OGkbTtBj6cxQ+D7eQkghABsZM5MDCgn8K+dXOJ3knkJxGwqqcaRPwnzA+nT0owI/Y2fTk9o7QALNpB5hZI9DJz1IoDe1EtFttQmJJiZHQKa4W923cIy246hiI/zSR1pfhL7nbIkSdmicwfGfHlU4l+fo+jWOJNzSzMxXcqo1yJwZnAJn7PKmLPbCwcNbMkbSY2BzAWD1r5yLxUzqdIJjEkDfVqER8qJ2n2wwVALie7dSSMMTmGLSDpMjb5UYlLlS2ds3bltRoW6NZMA3QwOrbl3QBIiMH61zdntkWbmq5fW6pU7nYySO7tJ+7JPzrkH4twCouIBjGWwPhHPbOPGs2+zPGpg3znfmY9PSmomUvyD6OP2ii2jADXnuzIiZMeI2HKKy7ntm3EXM3GVWaAoJlQWjvQIIiTOeW244vU0HU07YLTMCFB6QJHyqvEXWYbzGFAJjlOPH8qeJP7EmdPwvaFw3HRiuCQDEjvXAuoA/FMzIzzrO7SuXFZp1K6x8LCPJtI6c/EeNYx491EBUkfajvCNszBOBuOWK94LiLhLXZUlYJVgZI+9CgGBAkyIkVSRLnaHr/bV5WaX1avtQYaMSJg8h+dK8T27cbGpgIggE535fSiXu0UurDQgDMQqjMQYjUTzwV1ZwckVmXF1CVJbkMZwJMLJMRzqrRDy7CNxDmJYkDafypm6UZRpa4XCyQVHXvRGds56GsZ2PjXlu+VmOe/65HypOQKAzqnY+dL3CwqXeILGcfIfqfGhajz+f8AWndoqMaIWP6JryvbjrOY/HlUp0uzSv4dEwRSdBJI31CNsH7R+Ve+7NzUSPhEnOwkDac5jArV7L7CNwyWZVH+CAw8B/OtvtD2Vs2bBvEusdcSeWlcT57Y2rRzXo5vFJ7o483lXeROCYOeXXMDxqlrihOoQoWMEyWk9I/Ctmx7ONdCOi3WUnOkao/r+s0DjPZ26p0lDq3IjJGI5ZHlNK9kuLr0FsDWmsPaRftSwDY3ISZNS1d1uLal5MLvgmcHeMmPClT7P3wY90wJmBpk7bdZ51rdjezl8yxPu1MAs7BdiCP8RgwcdKN9lLbpI3uN4xUS1bDC42vAVVY4BXK/DzIwflvXnCDS62r2kK0HTjUsTjXJg+ZJzRLnZdtIbUGySTlSZgmdRmcQNt6GvCC64bGlIVbYYnGxIzq9J9aijo2bnBcXwqsxSwFiAXAU6hzJUMIHiAd6w+1u09bsBrS3A0kiT3Z6lRkxsPDrLrG8hK2V90ufgVSfVmz0zWdxKe8MXDPIbkjqYzM0lHZUpuqQB+0GFwXbzEs1slCF+HEKYZYIwcDGd6FwblsX1YqikoNMLBI1alBBzjM1rcfwShGCO8gDvMqknlBMagM4z1xQezeyDdXf3j6tJGpgFHUkCAd8ZopUR/q6MbtHsq2se7ualOdbBgTtiIxGeZrJW7pIDL3Z7wG5jxzmu9v8ItolXt6k5kHUyfdIUEYg7neKXXsng3KgK51bMMCYkqJjbOT40KSRE+Ft6OOv2whBVgJkgSCQOWqMTFOcCRdUW3crDMwfRriV2OZyR6b9a3uL9lbevSjySJAVGPpgn9TR7/sAwCn3qh2MAd7cCd/AA/KhtCXFNP0cje4coxWZIMYHPnnNDFuPvD0MV0vG+xF23JN60IEkknHnC9aQf2e4o94BSDPwlVHXC46VSkiHxyXwzDZMFsR1ggeXn4b1d7DbHfpONvAnPpTB7PuIYuI0/wCVgczmaYucNb5pkbwpE533/IUmNRM23xN1MSD4d1vpFCcH92gnrqEelbqdniTFtxnLToG8feJPpS1zhwHIB5/vDJz0OY8xUM0wZhng2Jkx6bfQVccG52j0Phua1nVgYg7TlhH1Wk17Qe1JtmOsTkTsQAMVIsV9Mu7w6rGqPQz+VJ3bkHABAMxmD5xFN3Lc52Pjih+6j4gIg7eWPrFK2TSEHjcHVjIyCvhnc+U71W7eAAhCDBkk78sCAfqaYZQOg8/z6ihgACSZ+v6FLJj9CxbVkyT9Z89zRQqwunWGE6vDxWPDergZDKJ8IEeoiKvxHEguzaQNW43Gd84j0iqSY7TBalnvZ8oEic8vrU4q/bkxaUDOzPI6EE8/T0oCg76lB8SPwNK8beAEKT47foU7KjBsu94fZx9fXwpZrhmSZ9c0tr8asnnVJWdC46D61PKvKrp8PrUqqYUj792fpBxp94CM3GYiJzBO7R0Fa3F8Sty0xt3F/wAykNG2Ok1xnH9qNPvFFtFnJUDWZx9pcHyG1Bu8RdvwPdm3aukKSSWIAMkqggCOsetRTYs0tDXtB2pdJS1wwcAsFZ5JBb7q3AdsZIOKNYy9prqswGC9sY0jvRrdixEk5MeBrV4DsYBGCLotL0wXx8TNPPpWXx/aNrKqboZsd6YzjY936cqeiXftnvEdscOodgWLlxChgxUkd+5qjfcavwk1gW2Uhna5dEtAJEyDOs774+orRT2ctNMNqJ8RMT59cVmXtHvGVST1JOJmDk1SSRlNyftGpa41bgVEkKPidtIJzAgcuXjk1a72qLan3F4sCJysMvKNo6bVzPEXAT1+deLeG362puJHkNvgu0iLgJg8siRkRJ6xvW1xl6ypnWrk5mA3nCkQB9ZrmOF4q2oI0kkxnVHmMcjTH9kW6wW1rEjOoTHXI5UnEpT12N8ZxxuLbVXOnIIBYc8YJ0z5RWt2Tx7We6xMBRsykTMAQB8XjIIzVeE7ET3YWVJ66mAOxGoc+UVtf2HhmBlGUJt3oDdVVSOtQ6NYxldhG7KF22rK41GZUEEMCQC0EwSPHptUtdhWbULJY4iSAfQT40e2balEs6lEzqMlvEIvLoWivO0uy1kd91PxdSRsJJ6VFm2K90Mo622/8aqdMhjqAIMxGwkSImaKOPuMBNt5BkrAB3zB2Pzzq8KW4t7C2yonURjSJZscz486VucSbdhhrDA6SNQiMDC6T1jw86RV0dBdsM6AlQJ6/EsxBEzkdKxL/Z5KOqXdV7Dd59RIBkDQQABy2xO9U7C47iILvbusFEKuykkgk5yT4n0p7tXgv/sve8QEJ3QQDpIHemMmRGDzzT9C1JWjgeLu3C1wXGdBr0wQoKlt+/G0xz6b8sviGKHSTDCSWDl5PLmBHz6+Fd9e4xVt6tXxJGCWWSvdDBiTJPTwmuN7Q7RRVKi3qcydbGYBWMYkzsQxOAK1UjlnCt2ZXGdsuBpU9O8OeAY/p6Uh/wDJNBGomY/U06vCpci2s+8GwmVOcwOZn8azu0OzmRiNz4f0J60VZi3JbB3O0Wgid4zJG3KNv+qCePbqfrS1yRgih6utQ4E5NjX9uk5ANWN1Y2I+v1mkQ4nM0RuJHTFJp9lDAuqcRnx/masjAg+AM5x4Y5Ug7jlVrXFNtudsySQcaY6elCY0He/BPLpBjcdaQuuJ8KO7aZDAEz8Uzy2wYpe86uM4PkAPxp32UoifEE8qSZWJrTuMqfFkFTBVgYb7M+ExI3pG5xBmj/J18d16AlCK811d870N45UP+Gy/pBc8aleaZ3x6VKm2PR9abtMroOjUVEKzYA5d0D+Zra7N4q9dKwVDE4VVgD/ETz9K94Z+GtkvcZLjAbsRjkABknyimX4lXXUt0Ko30iP90Z9K1ZyRi7ts3OP/APAhe/ejHdQL3mPlP1r5zx/BvqZ3g85LAgnGBGDv+I3o/aXaup2KzdJwGbUxnqM7j1is+xwDu/8A5A4MajzMb7TTimtsz5ZKTpDl7i/eW0SyCpAGozBZp3B2gY8fQUO12bcVSzKMgwCRLeO+3TkfGm+J7MazpYAKNxkFhDAQejbYHWulbsEsli9sGDFy4hdWdJgnMmPCk5V6EuNy9nJdn9mG6W1siaQN4zy6jyrpx7LqUUWwxukTuJGcQBIPKc4n5Kdr8UxupcCHuEqQywhIOMREEcvA1p8N2o5TULy2wSF0W00LBJkwIAjfO80nJlx44fSWvY+4BNwgcsAzOknvHlt40fhuzrLdwEiFOmASrsMktJjqPWtU2rgXRqBBnVBxpk94CSSxEfPNZPavHJ3QudEAgzhpJ5evy51OTZo4RiKrwN1PhYAR3XJGw6ZxiaSvcQ9q58Z1qfiJ1SeonEV0fBTcQKE9Z7u2eYnaPWveN4dVsLNn3gAzurKZz6UXYsdaM3h+03I7rRc2948Ynlq5D+VIcY99Gm4SZ+1OpWxybY1S/cW2BDND97QygjnEwfl+VdD2HxiGy1u5fWDtuIMYgkxP0o9CVy1ZXsglxqW05YgwSFVQYIkbSMjBxilu0L1pGhVZmAA1vIIjHdUiDHiOVUudsE3NS2yAqhQSW1REasHJzM/0qzWL/EZYIqk/E4KgjrJyd/OkV8pGf2j2lxCjSXubyDJwQIgEflSfZHHm0SWUvMQp+FiD9rmYz610tj2aulAPeBkHQjTziPHP1pqxwVi0SpXMTqcgkgg5BHw5n5UaFhO7E+GuWVtubga2iPqt2yQWBIBlCR+oFZPbPZycTckN7tmErqgK0GImYyeore4zslbyEhmBBGXxgeGIHj9KU7L9nVcgXLjPAwACAFLE4J3BzBxRZThemjnB7N8Ql1SyFdMd+1uvRxpBz8qy+K99ab3obvNOohJjdYcRAkZ2519KTtFLdxtXEadJjQNRiIABJBxg8udecdxDX0ccPdtknlAMAxI6ARnankS+FVpnyXtDs69oF06bltiYZO8ARkgyJU+BrGdF5iK75+C4rh2YPKLGolQQGjMakG56H6VznanCAuYCmQSIETHVeTHfHWrUzmnx1tHNXV6UE1qf2YTj5H8qpd4U5EQfEZp2SnRnG4DvNaXs3f03w63QhQEgsMN1WSCBM7ms2/YIr3sviPdXUeJg9Qsg4iTgUG8aY121cVLrG3d94HEzpjD5yOsH51ki6K3ONfh3ydQLLgIoAW5zkEwQecAbVlXOyrgklGgGJjYgTB6HwNQ4fTRONAPcl/gBJmABk79B6UFuEYHvKRvPURvTnAXWtXFdCCVIMHwIOflXU8fxlriQbroqBn0khJAaJ1AjSyz5nbamodjzr0cU9qIyNsbfWqe4/XXyrfXsoMfi1ryKnMnIBBzJ8RNW/stwGACqnuqzEK8ETE7T9aMR+UxltwIOI8f5V5RuM7OdW/8AICuO7AkR4VKf/A12dv2MiXbvu1tqT1dj0nkM12S9lu2q2GRVXBAt4JieZOKlSlNsnjitjC8HZ4NELhrhblAAETAjpPM0birCsAxRAyjUYUEBRLQCck6VYZ6japUrNNs2cUtF+zOEtXb9wNr96gwZ7p+ELJmeYnlile0/bK4lprBHeMpqHJRjHjg17UprbCWloP2oHgwQy+6tudYk/dG0Tkzmh9ndkWWsazrkhYWe6CQSOc7/APVSpSb0CinJ2ZHavbdwF0mAmIX5b70XsZBcslrkwX3G4IAkxscGpUpv0Yx3KmfQOxkRbShVAXSMx3jzyeuRWP7YcaRwjFMAtBHUEkfjXlSoXs6ZqoM4rsriPeA23Y6QJAgGCWgRnAzv9KbPCsurQ0AMwIz9kxg+n4VKlXezlitWF4KdYICzOnOc5zkeBrq+ye1C+pXE6R4coHTrUqUma8YROO96XtaVVRkgKDM/nWVx165YK98suoEExqAAjSMRHWpUpL2aT0rFLnbzPcKlRuZIMEyCc4/UVOB43QzshIcwoZgGxCkncAGCBsdqlSmQtsF2hfS5Aa0BcK/GHOScSRGM5rJ7L4h7d4FCJmMges4qVKaM5e7Om4ftssC0QoJDCMk+GYiuW4pzcuOUhR3oEADSADBA6467VKlCLntI5W7cGrIIx9nBrS7S7DdSAHBBAiZGD13zUqVp9OSKtMyO0ezzbJVoMdCf5VmXOFBEj1qVK0Rm9eh3h7Fo2GlASsSTuSxIEMDgADbnSvZ9pu8obTqRiSNyFnun1G9SpSr2aZNUA4Hgw9zU2d2IJ3jvETXQcULdqyLlldKXCNaN3pXI0/PNSpUvTo0W02ct/aNPwzpbcGCRHIEjxoLcW2BqLL91vh67cqlSpfs0ijoOyrfvlJQlIwVJLCY+znAqVKlO2Ri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SEhUUExQUFRUXGBoZGBcYFhgYGBgYGBQXFxUYGBgcHCggHBwlHRgXITEhJSksLi4uFx8zODMsNygtLisBCgoKDg0OGhAQGywkHyQsLCwsLCwsLCwsLCwsLCwsLCwsLCwsLCwsLCwsLCwsLCwsLCwsLCwsLCwsLCwsLCwsLP/AABEIALYBFQMBIgACEQEDEQH/xAAbAAACAwEBAQAAAAAAAAAAAAADBAACBQYBB//EAEAQAAIBAwIDBQUFBQgCAwEAAAECEQADIRIxBEFRBSJhcYEGEzKRoUJSscHwB1OS0eEUFmJygqLS8SPiFTNDY//EABkBAAMBAQEAAAAAAAAAAAAAAAABAgMEBf/EACQRAAICAgIDAAMBAQEAAAAAAAABAhESIQNREzFBBBRhIoFC/9oADAMBAAIRAxEAPwBhbdGVKsiUZUr1LPGoGiURUoqpRFt0rKoEEoipRRboq26mx0DRKuLdGW3RVt0rKoW93V1SmBbq4t0rHQuEq4t0cJVwlTYUL6KsEpjRUCUWNIBoqaKYFupopWFC+ioUpjRUKUWFC5WvNFMaKgSiwoVKVTRTpt0NrdOwoVZaGy02UoZSnYqFCtDK04yUNkp2TQoy0JlptkoRSmmJoUZaEy02bdDZKqxUJutDK021uhFKdioUZaE604yUJ0p2KhK4tSj3LdSpbFRspbo626uiUdbdTZrQNLdFW3RFt0ZUqbKoCLVEW3RglEVKVjxBC1RFt0dUq4SlZWIuEq3u6Y0V6EpWOgASrhKMEq4SlYUL+7qwt0xpr3RSsrEX0VNFMaK90UWFC3u6hSmdFeFKVhiLaKgSmNFTRTsWIsUqhSmylUKUWFCbW6G1unmShlKdixEWSqG3TjW6r7unZOIibdBa3WgbdDa3VWJxM90oTJWg1ugtbp2KhBkoZt0+1uhtbp2LEz3t0FrdaL26AUosTQg9upTbpUobDE2Ut0dbdeotHVKzs2xKJboy26ui0VRU2UkCCURLdEC0RFpWPEqEqwSihauq0rHiB0VbRRtNehaVlYgglWCUQR8v1+dWApWGIPTU0UbTVbZn5n6GKLHRTRU00bTU00rCgIWvClGAr3TRYUB0V5po5WvNNFhQApVClMlaqVp2FCxShstNMtUK0WKhVkqhSmWWq6adixFSlCZKcZaGVp2JoTZKCyU6y0JlqrJxE2ShslOMtDK07FQi6UFkp91oDrRYnESuJXlHurUosVGugo6rXL2/am39048RRv71oN1b5g0Ys0U49nToKKq1yw9r7f3W+lFHtdb+43zH65GpxkPOHZ04FEQVzH97be2lqKvtWgibbifKljLoecezp1FEArml9rEmND/SKg9sLf3H+lLCXQeSHZ00V7Fc5/exJj3b9P0Kje1qATob1ZRJ6CSJowkNTj2b1k95h1OPRR/KmAKwLnblgkaXBZYIzJJMgqI5wY9ao3tYgx7t/pUqLZTlFe2dGaU4Zu9HmD5g6vwY/KsP++nDmQWCkbhiZH0oHBe1VnSxnU2stj0WOoxNGLDOPZ1+mqXcAxXNr7Z2ztbf5igcR7b2dJLKQBv3lnbp+tqbhJfBLkg/pvWuPiAwAgDI8hTXF3NInxH4/wBa46x7b8K4yoY/ZAcZHKRM4zOKfue1Fl0Jc+7MwqtzODIMRGalppXQ4yi3VnR8PxCuMeRHoD+dFiuLX2st2iyorXBOqZETs0Hpj61Zvb1R/wDi38X9KqEJyV0TPl44tps7EiqkVxp9vRysN/F/ShH9oI/cn+MfyqvFPon9ji7O1IoZFcSf2hjlZP8AH/60I/tC/wD4f7//AFp+GfQv2OLs7hhVCK4V/wBoZ/cD+P8A9aC/7RG/cD+M/wDGjwz6J/Z4uzvSKEwrgD+0Z+Vlf4z/ACoLftEufuU/jP8AKq8M+iX+Vxdn0FhQ2r56/wC0O7+5T+Jv5UJ/2gXv3Vv5tT8Mw/Z4uz6E1DavnbftAvfu7f8Au/nQn9vr+/u7f+7+dPxSF+xxn0RqC9fPP7+Xz9i18m/5UNvbniPuWvk3/KjxSDzwPoF2pXzpvbfiD9m18m/5VKPFIPNAXe5AIgMdu8cg8zCgGR4nH4DttnUTAmCAeRMxG5/pVUM7lPpJ+tMWrpBlSw2wpJBj6xXSkea3si3EYtJgzhgYABYT3MyI5Ag0zZtCdauFQZBOTOOQ5Z2PjQCruZktiJYARjbIrwWxzbMiMnmPw2oC/wCD/F2wFB98p70HSkJDLqkR9Y2qvD/Ax1rAMfEQcgkEYkgwR68uVLMkEq0EjS3PBORnGYoyodMMzRO5Pd67RvS2Vd7GE4kxAJHPJZiYBIAwdJ/nV14l3nU6kmPjB7siYGN/pVLPDsSQG3BGyzBB3Mfjyr1rZgKVbBJEAAcvtdMUqKuRbiLlzaLmkQokEgkg7ESMxgV7b4okZ6QJHjtO/M5Fe8OkyGLCeWYxscb0S1ZU4C46kTO2M0aF/q7CXOJbngiMxuO8RnofyoXe32BnEec75kT15CrJYjvABcwJWI5da9u8JLSy94YwAIg8lERmaWkN5Mo4Jfp4KOg3E+U+tFtW2UCSecGREeBjzGOm9C1bwrYMyQdzuSSx6c6at8eHUIQGbUCBIBJAOwGM7kc6GwSQCGJ3Y5z+J2yaseHP3zEA507x4jxihWuGtMCZBP8AnafliT5V6rT8APiSxwPCTNOya7Ic7ydugBPkI/XOr2SGbSWCmDk7bYGPMcvlRlsEnvFIjqGPTM88beNUIMwUQ4MdBjeACN8+lLQ0mAvkISCTiQCQSDyEfKgsRIGoH108sT+uVHNhiSQq5iFk+WJodzhiMdyekkGNok4MHl4cqdktMq/Iloz6/MUOJJzPQfDjxNWWyVOVif8ACCPkJ/GpoXTnWDPpHLE9cU7FVgbhUbwfkT4ZgVRNJO/zB/IUC7eIHeVN+p/lND92DMbxIC5xzECnZIbimA222HX6il7nMY8YI57VBwpEFmI8IeqvC8xHiR+YosCl6Bz3H6jFCa2AMkn9dKIxUEEOqkQeRHUeflFLWrgJMvmD8W2PM0ZBiekLnc+nz3/WaGROwqXeJA+6Y6fr9RXlzjRHdx6R+VGSHgyKR/1tVWE86G3Eg4nykT9a8NzzPhH9aWSKxZ6xAxNUuYOZoTu07R6T9YoJnr9aTkaKAz8/kalLPB5/hUpZFYI6WzdSO9cUfL6gVRrana6pnkCAfwpIXJ3n+EGjWrkcvpEeO9VZjoatIq/EIM9cfOJphUtmACsnmxRR82MetLC4hEBYPkIPrJ/OgvaJOwGdoH9KLAfTtFNIUECfMfOBRFtXH2Ij1/M0plRENnpbXvZ5YznFLJfbbS2D4zI5bYoBnR2UcAaoBzv3ZHLb1qe+72mbevwycmIEc/SsW7xDvMlhIyO6AY8BFWtG6rK8AlYiQIMbahz9anY8kbvFysBlIIk6TKnGGJBiqkSC8CBH/wCuPCYNZPaPFXr7anGT4CB5DlQLfDREz6KaSbByV6NS3b1kjQqjkZU48JMdeVaC2SiiGBn7OkTHpArBPDCQCTt4CBvTdqNpbAPT8jTsIj14ncKT6D0wQaJw1rVPvEP4AD5CKz8KAQxH+Y6c9ZmvGutuXMcxk/h+NIdmuyBQCLZ8d4A2JM7V4BbY4j/UCPOKxuJ4ouQCwgAADS2wmJnzPzNX4oam1e9UkgSdJXOnIiBEbTjaam2Va+GiLb6iAyiczEfQiDt41GnUXlGXONU5IIBAiRBzWJbUn7RxzOK2bvEX7q6dTMmPtEw2kBoO/XG3hSYRaYu1pmidEjcy2TqJBA5Yx6VXQCR7w90bYJid4k14/YwgTqkzJnAP4mpY7KA2PzgA/WaqycX0S5ZUj4VInBUsJ88Zotu2UEDA30jV5ePyoPEcC4wTInaenr410XYvstxFwjUmhYBOrVBEjAIgjE79T4UpTovj43J6RmWOxWuDXCrOAWWAccpM/lRuzPZNr8qAVcSG2AAnBBBgj519K7M9n0tgEjMQVmV+u+MVsKgUQAAKwfO/h2x/Cj/6Pkw/Z4+Q+ruqDjbO4B1ZOPwxSHa3sr7q0jQZgwu8Z5gD9elfYeKvKoknFYvH8TbuCNUNsuJExg438qUeaQ5ficaWj45c7JDKe9DDMHAggAEDrED0rPuWdLDUWxiQD6V1/bHC31O+kiNK6QQxnPTSPmc1yvE8Vd+2sx1UiPyroi7OHkgo6FW4RR97+A/Kqnh+S/ITj5ial3imJLHTO5yZP1qicRM6iMmTpJnNVZmS9whGTIjE7AeBoIsTswPqZogvJykeZOfQVY8QMDkP8wjM4zQNC54ePvemfzry3aHMnHIjP41GvAfCT4+PrvVDxZ6esn+VKyqYR1H+EeZz+FSlXvnw+RNSlmilBh34eDGrI9aKqkbGTzH63r1eICMPhYSDBGD4GPyozXVLHFsADYMcnwME/wDW9VaIaZ6LTt0HoB+FUWywkEA4xyg8j+OKaS23uy4EKIliyKfIKTJHiM0shU7YPpn507TIaaIOGuGJ8tj1JrS4AXEEyAUIKgjrImYwRuM/Wk7QcEAlgPHrtIjyHyq1i20mGWfWlQXWzb4vtO5fVU02hBkaFKkQmkCQZjn5ivLFj72knbnPypELdI0kj8+ePr+FM8KlxcwGEjEgAgbg4xNTVei8rds3FsW2YSzCeYDQOgOSeuwo/aFnhbaQfeaoxIWGM7ACTOxzHptSPBcW+j3ZSQTqAkiH2kERyJ3kU7wfHKpGu2gEZgE6iAY2wNxPlWbbOhYtfAXD8HZKagwwJaScDaFgGTP0qycHwx3uKTv8QCgdJOSfAA0XiLJeblplEZy0GZGYKxnER40KzYJXSBqmYnMAnMAbE0W+wxSfoZ7V7JtWdovScRvpMENMkRuPOh8F2XabvMjLERA1c8kmIU55xyzvQ/7ExYAq8REFMxj5bbzTNjsZSZuagBt8W2cY5Z6ipcml7KUE3qIThOxxceF1g5MMsQNUAnOOWN8irr2XbJ+AO0571uSP9LE/SihwNKWyygGYzLSRImIGRNPWbp1hlElhnvJJicFmO/U1nLkl8N48EX7MoWUBMcPfA0/EU0qPETB2ByRTFvsprlsFWCgick5A8RzmRHltXScLaQy9wHVkhQQ0AACJUkHrHjW1wT2ysaY8GB+Wayz5Ozo8PH0fL73Zd8CUTERM5PXBnz3r3geyb9w6HC56mM8iRFfVXt299K/Ic969tWUnUFAPWrXLL6ZP8WN+znuy/ZPSQ1xlJESFQCcbE8x6V0qoAABgbVZ7qruQPM0m94kmMgdKlyb9m8YKC0OlxFIcbxMc6jXW+7+FRroMhiCN+p+lIowu0ON1KV1AHEZiuau23BGcjKlU65AO45nPKa6rtHshHOAFA8zPlBoI4C6qkIRBGGZYMjnmBPpVqVGMoNszl4Jr8+8Qq4EqSDAxEHqJg9d65rtf2c4j3R1EswPd0kRkdTBrqrvEXVY6rq6QN5jMREhcZ89qx+NtpexcuFSvPWrj5CTt4Yq4zpmfJxpo4S17O8Qxkqq9dVxBvjaSfpT932VYqClyyAI7uvLGO9DlAN66pfZ2wQXPEm5y7q4noxzmuV9pOAay3dfUsCMiRj7UY5Vplk9HK+JQVtCXBdn9422Fk3ASO87KNtIEaIOTMz0pT/4u7q0jQcxKupAPLmaNwb3GYCVHQsBAyNycx5TXWqnDWe5dvZXvTb7oVjmBk6sj/qm5NMUeNTRyfEdiXUyys+MwjEDMZhcesVmX8HCiOY/rXW8b27ZSNLqxz3grFmn72qR12rD4ntxXB0qLZknUqCSSMDfAIoU39CXHFemY12+840DwEVK94i4vIhf9MT9SPlXlVaM6Z7badg3TacU17jG4jpB+poNq5yz/AKRBz1Jo1kf4CfEnbxNaaMmWHZ5icegn9fOqpwJnn8v609cNxYlLmneYCjz2oHvpO7DwDf0paE0WFoLiJ2nfGc8iJ8avauoCIDDrEgH0B2qWLTt94joWgfhR07P56QOp1T9YobBLodXikGBJ8fi+XWvf7aOZjzQ7fOqgJsWP0/7ovDrZ3lgQYzMfMTHkRyqHI2SbCPxX3TJMQQrD5YNAftN5gH10j86bsX1diiEmNtKlgemy+fyo7cLGe7AMS2CfIHJnepyReDY/Z1hFJu2yh3KjM88lRP1o3ZnGw0s5CeB0sceXX9Gs3iOAv24YgAMsqAMmcAgTO8bdRtV+ITiVUNrUFjgQNRgySInbEz4Vm7f02Tr4zsk7TIMI5YET4DAkbHON6IvHtnU9uImGLHoJACA/91w9rtS+oxcLGWlRp1AINTHqBE58DQLftLd1f/Y8Y3IE9B4D1qMTXzJez6K/FqxA98qZwQZ6xIZPDrXl+3b0y3FOR0UIPwXxrgL/ALQuxYBoDcgcCTjJOT4zV+P7evE6TdK6ZHwKP8LDHkR6UKLB88TsbXaHDiYuM3OGkbTtBj6cxQ+D7eQkghABsZM5MDCgn8K+dXOJ3knkJxGwqqcaRPwnzA+nT0owI/Y2fTk9o7QALNpB5hZI9DJz1IoDe1EtFttQmJJiZHQKa4W923cIy246hiI/zSR1pfhL7nbIkSdmicwfGfHlU4l+fo+jWOJNzSzMxXcqo1yJwZnAJn7PKmLPbCwcNbMkbSY2BzAWD1r5yLxUzqdIJjEkDfVqER8qJ2n2wwVALie7dSSMMTmGLSDpMjb5UYlLlS2ds3bltRoW6NZMA3QwOrbl3QBIiMH61zdntkWbmq5fW6pU7nYySO7tJ+7JPzrkH4twCouIBjGWwPhHPbOPGs2+zPGpg3znfmY9PSmomUvyD6OP2ii2jADXnuzIiZMeI2HKKy7ntm3EXM3GVWaAoJlQWjvQIIiTOeW244vU0HU07YLTMCFB6QJHyqvEXWYbzGFAJjlOPH8qeJP7EmdPwvaFw3HRiuCQDEjvXAuoA/FMzIzzrO7SuXFZp1K6x8LCPJtI6c/EeNYx491EBUkfajvCNszBOBuOWK94LiLhLXZUlYJVgZI+9CgGBAkyIkVSRLnaHr/bV5WaX1avtQYaMSJg8h+dK8T27cbGpgIggE535fSiXu0UurDQgDMQqjMQYjUTzwV1ZwckVmXF1CVJbkMZwJMLJMRzqrRDy7CNxDmJYkDafypm6UZRpa4XCyQVHXvRGds56GsZ2PjXlu+VmOe/65HypOQKAzqnY+dL3CwqXeILGcfIfqfGhajz+f8AWndoqMaIWP6JryvbjrOY/HlUp0uzSv4dEwRSdBJI31CNsH7R+Ve+7NzUSPhEnOwkDac5jArV7L7CNwyWZVH+CAw8B/OtvtD2Vs2bBvEusdcSeWlcT57Y2rRzXo5vFJ7o483lXeROCYOeXXMDxqlrihOoQoWMEyWk9I/Ctmx7ONdCOi3WUnOkao/r+s0DjPZ26p0lDq3IjJGI5ZHlNK9kuLr0FsDWmsPaRftSwDY3ISZNS1d1uLal5MLvgmcHeMmPClT7P3wY90wJmBpk7bdZ51rdjezl8yxPu1MAs7BdiCP8RgwcdKN9lLbpI3uN4xUS1bDC42vAVVY4BXK/DzIwflvXnCDS62r2kK0HTjUsTjXJg+ZJzRLnZdtIbUGySTlSZgmdRmcQNt6GvCC64bGlIVbYYnGxIzq9J9aijo2bnBcXwqsxSwFiAXAU6hzJUMIHiAd6w+1u09bsBrS3A0kiT3Z6lRkxsPDrLrG8hK2V90ufgVSfVmz0zWdxKe8MXDPIbkjqYzM0lHZUpuqQB+0GFwXbzEs1slCF+HEKYZYIwcDGd6FwblsX1YqikoNMLBI1alBBzjM1rcfwShGCO8gDvMqknlBMagM4z1xQezeyDdXf3j6tJGpgFHUkCAd8ZopUR/q6MbtHsq2se7ualOdbBgTtiIxGeZrJW7pIDL3Z7wG5jxzmu9v8ItolXt6k5kHUyfdIUEYg7neKXXsng3KgK51bMMCYkqJjbOT40KSRE+Ft6OOv2whBVgJkgSCQOWqMTFOcCRdUW3crDMwfRriV2OZyR6b9a3uL9lbevSjySJAVGPpgn9TR7/sAwCn3qh2MAd7cCd/AA/KhtCXFNP0cje4coxWZIMYHPnnNDFuPvD0MV0vG+xF23JN60IEkknHnC9aQf2e4o94BSDPwlVHXC46VSkiHxyXwzDZMFsR1ggeXn4b1d7DbHfpONvAnPpTB7PuIYuI0/wCVgczmaYucNb5pkbwpE533/IUmNRM23xN1MSD4d1vpFCcH92gnrqEelbqdniTFtxnLToG8feJPpS1zhwHIB5/vDJz0OY8xUM0wZhng2Jkx6bfQVccG52j0Phua1nVgYg7TlhH1Wk17Qe1JtmOsTkTsQAMVIsV9Mu7w6rGqPQz+VJ3bkHABAMxmD5xFN3Lc52Pjih+6j4gIg7eWPrFK2TSEHjcHVjIyCvhnc+U71W7eAAhCDBkk78sCAfqaYZQOg8/z6ihgACSZ+v6FLJj9CxbVkyT9Z89zRQqwunWGE6vDxWPDergZDKJ8IEeoiKvxHEguzaQNW43Gd84j0iqSY7TBalnvZ8oEic8vrU4q/bkxaUDOzPI6EE8/T0oCg76lB8SPwNK8beAEKT47foU7KjBsu94fZx9fXwpZrhmSZ9c0tr8asnnVJWdC46D61PKvKrp8PrUqqYUj792fpBxp94CM3GYiJzBO7R0Fa3F8Sty0xt3F/wAykNG2Ok1xnH9qNPvFFtFnJUDWZx9pcHyG1Bu8RdvwPdm3aukKSSWIAMkqggCOsetRTYs0tDXtB2pdJS1wwcAsFZ5JBb7q3AdsZIOKNYy9prqswGC9sY0jvRrdixEk5MeBrV4DsYBGCLotL0wXx8TNPPpWXx/aNrKqboZsd6YzjY936cqeiXftnvEdscOodgWLlxChgxUkd+5qjfcavwk1gW2Uhna5dEtAJEyDOs774+orRT2ctNMNqJ8RMT59cVmXtHvGVST1JOJmDk1SSRlNyftGpa41bgVEkKPidtIJzAgcuXjk1a72qLan3F4sCJysMvKNo6bVzPEXAT1+deLeG362puJHkNvgu0iLgJg8siRkRJ6xvW1xl6ypnWrk5mA3nCkQB9ZrmOF4q2oI0kkxnVHmMcjTH9kW6wW1rEjOoTHXI5UnEpT12N8ZxxuLbVXOnIIBYc8YJ0z5RWt2Tx7We6xMBRsykTMAQB8XjIIzVeE7ET3YWVJ66mAOxGoc+UVtf2HhmBlGUJt3oDdVVSOtQ6NYxldhG7KF22rK41GZUEEMCQC0EwSPHptUtdhWbULJY4iSAfQT40e2balEs6lEzqMlvEIvLoWivO0uy1kd91PxdSRsJJ6VFm2K90Mo622/8aqdMhjqAIMxGwkSImaKOPuMBNt5BkrAB3zB2Pzzq8KW4t7C2yonURjSJZscz486VucSbdhhrDA6SNQiMDC6T1jw86RV0dBdsM6AlQJ6/EsxBEzkdKxL/Z5KOqXdV7Dd59RIBkDQQABy2xO9U7C47iILvbusFEKuykkgk5yT4n0p7tXgv/sve8QEJ3QQDpIHemMmRGDzzT9C1JWjgeLu3C1wXGdBr0wQoKlt+/G0xz6b8sviGKHSTDCSWDl5PLmBHz6+Fd9e4xVt6tXxJGCWWSvdDBiTJPTwmuN7Q7RRVKi3qcydbGYBWMYkzsQxOAK1UjlnCt2ZXGdsuBpU9O8OeAY/p6Uh/wDJNBGomY/U06vCpci2s+8GwmVOcwOZn8azu0OzmRiNz4f0J60VZi3JbB3O0Wgid4zJG3KNv+qCePbqfrS1yRgih6utQ4E5NjX9uk5ANWN1Y2I+v1mkQ4nM0RuJHTFJp9lDAuqcRnx/masjAg+AM5x4Y5Ug7jlVrXFNtudsySQcaY6elCY0He/BPLpBjcdaQuuJ8KO7aZDAEz8Uzy2wYpe86uM4PkAPxp32UoifEE8qSZWJrTuMqfFkFTBVgYb7M+ExI3pG5xBmj/J18d16AlCK811d870N45UP+Gy/pBc8aleaZ3x6VKm2PR9abtMroOjUVEKzYA5d0D+Zra7N4q9dKwVDE4VVgD/ETz9K94Z+GtkvcZLjAbsRjkABknyimX4lXXUt0Ko30iP90Z9K1ZyRi7ts3OP/APAhe/ejHdQL3mPlP1r5zx/BvqZ3g85LAgnGBGDv+I3o/aXaup2KzdJwGbUxnqM7j1is+xwDu/8A5A4MajzMb7TTimtsz5ZKTpDl7i/eW0SyCpAGozBZp3B2gY8fQUO12bcVSzKMgwCRLeO+3TkfGm+J7MazpYAKNxkFhDAQejbYHWulbsEsli9sGDFy4hdWdJgnMmPCk5V6EuNy9nJdn9mG6W1siaQN4zy6jyrpx7LqUUWwxukTuJGcQBIPKc4n5Kdr8UxupcCHuEqQywhIOMREEcvA1p8N2o5TULy2wSF0W00LBJkwIAjfO80nJlx44fSWvY+4BNwgcsAzOknvHlt40fhuzrLdwEiFOmASrsMktJjqPWtU2rgXRqBBnVBxpk94CSSxEfPNZPavHJ3QudEAgzhpJ5evy51OTZo4RiKrwN1PhYAR3XJGw6ZxiaSvcQ9q58Z1qfiJ1SeonEV0fBTcQKE9Z7u2eYnaPWveN4dVsLNn3gAzurKZz6UXYsdaM3h+03I7rRc2948Ynlq5D+VIcY99Gm4SZ+1OpWxybY1S/cW2BDND97QygjnEwfl+VdD2HxiGy1u5fWDtuIMYgkxP0o9CVy1ZXsglxqW05YgwSFVQYIkbSMjBxilu0L1pGhVZmAA1vIIjHdUiDHiOVUudsE3NS2yAqhQSW1REasHJzM/0qzWL/EZYIqk/E4KgjrJyd/OkV8pGf2j2lxCjSXubyDJwQIgEflSfZHHm0SWUvMQp+FiD9rmYz610tj2aulAPeBkHQjTziPHP1pqxwVi0SpXMTqcgkgg5BHw5n5UaFhO7E+GuWVtubga2iPqt2yQWBIBlCR+oFZPbPZycTckN7tmErqgK0GImYyeore4zslbyEhmBBGXxgeGIHj9KU7L9nVcgXLjPAwACAFLE4J3BzBxRZThemjnB7N8Ql1SyFdMd+1uvRxpBz8qy+K99ab3obvNOohJjdYcRAkZ2519KTtFLdxtXEadJjQNRiIABJBxg8udecdxDX0ccPdtknlAMAxI6ARnankS+FVpnyXtDs69oF06bltiYZO8ARkgyJU+BrGdF5iK75+C4rh2YPKLGolQQGjMakG56H6VznanCAuYCmQSIETHVeTHfHWrUzmnx1tHNXV6UE1qf2YTj5H8qpd4U5EQfEZp2SnRnG4DvNaXs3f03w63QhQEgsMN1WSCBM7ms2/YIr3sviPdXUeJg9Qsg4iTgUG8aY121cVLrG3d94HEzpjD5yOsH51ki6K3ONfh3ydQLLgIoAW5zkEwQecAbVlXOyrgklGgGJjYgTB6HwNQ4fTRONAPcl/gBJmABk79B6UFuEYHvKRvPURvTnAXWtXFdCCVIMHwIOflXU8fxlriQbroqBn0khJAaJ1AjSyz5nbamodjzr0cU9qIyNsbfWqe4/XXyrfXsoMfi1ryKnMnIBBzJ8RNW/stwGACqnuqzEK8ETE7T9aMR+UxltwIOI8f5V5RuM7OdW/8AICuO7AkR4VKf/A12dv2MiXbvu1tqT1dj0nkM12S9lu2q2GRVXBAt4JieZOKlSlNsnjitjC8HZ4NELhrhblAAETAjpPM0birCsAxRAyjUYUEBRLQCck6VYZ6japUrNNs2cUtF+zOEtXb9wNr96gwZ7p+ELJmeYnlile0/bK4lprBHeMpqHJRjHjg17UprbCWloP2oHgwQy+6tudYk/dG0Tkzmh9ndkWWsazrkhYWe6CQSOc7/APVSpSb0CinJ2ZHavbdwF0mAmIX5b70XsZBcslrkwX3G4IAkxscGpUpv0Yx3KmfQOxkRbShVAXSMx3jzyeuRWP7YcaRwjFMAtBHUEkfjXlSoXs6ZqoM4rsriPeA23Y6QJAgGCWgRnAzv9KbPCsurQ0AMwIz9kxg+n4VKlXezlitWF4KdYICzOnOc5zkeBrq+ye1C+pXE6R4coHTrUqUma8YROO96XtaVVRkgKDM/nWVx165YK98suoEExqAAjSMRHWpUpL2aT0rFLnbzPcKlRuZIMEyCc4/UVOB43QzshIcwoZgGxCkncAGCBsdqlSmQtsF2hfS5Aa0BcK/GHOScSRGM5rJ7L4h7d4FCJmMges4qVKaM5e7Om4ftssC0QoJDCMk+GYiuW4pzcuOUhR3oEADSADBA6467VKlCLntI5W7cGrIIx9nBrS7S7DdSAHBBAiZGD13zUqVp9OSKtMyO0ezzbJVoMdCf5VmXOFBEj1qVK0Rm9eh3h7Fo2GlASsSTuSxIEMDgADbnSvZ9pu8obTqRiSNyFnun1G9SpSr2aZNUA4Hgw9zU2d2IJ3jvETXQcULdqyLlldKXCNaN3pXI0/PNSpUvTo0W02ct/aNPwzpbcGCRHIEjxoLcW2BqLL91vh67cqlSpfs0ijoOyrfvlJQlIwVJLCY+znAqVKlO2Ri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xn-----jlcfgmtfpdnjv7byf9c.xn--p1ai/wp-content/uploads/2013/04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44"/>
            <a:ext cx="2843808" cy="7910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8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403" y="1841242"/>
            <a:ext cx="5976664" cy="5016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Значит, всё-таки может талант передаваться по наследству, только нужно кропотливо трудиться и развивать  его задатки, любить жизнь: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Пускай покину мир однажды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Я, жажды в нём не утолю,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Но людям жаждать этой жажды,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Покуда вертится земля.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сб.»Покуда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вертится земля» с.43,1976г.)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Так завещал нам великий поэт, любимый миллионами читателями, черпающими  мудрость, знания, обычаи и традиции Дагестана, основу нравственного поведения, безграничную любовь к жизни,  к родному краю, к матери, к женщине, к родному языку из его поэзии, подобной  прозрачному, чистому, горному роднику, обладающему целебной силой:</a:t>
            </a:r>
            <a:endParaRPr lang="ru-RU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ru-RU" altLang="ru-RU" sz="5100" b="0" i="0" u="sng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sng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Размер изображения:</a:t>
            </a:r>
            <a:br>
              <a:rPr kumimoji="0" lang="ru-RU" altLang="ru-RU" sz="1800" b="0" i="0" u="sng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sng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encrypted-tbn1.gstatic.com/images?q=tbn:ANd9GcS_0vz1FeTwt_Ont9yUkl6F4xjJ841JR8LwywhJoCFu1wwuroM7QhH1Kq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6858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12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859340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…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Мне дорог край,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цветущий и свободный,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От Балтики до Сахалина-весь.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Я за него погибну где угодно,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Но пусть меня зароют в землю здесь!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Чтоб у плиты могильной близ аула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Аварцы вспоминали иногда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Аварским словом земляка Расула-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Преемника Гамзата из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.» 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сб. «Покуда вертится земля».С.45,1976г.)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AutoShape 2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xQWFhUXGRobGBgYGBgaGRsfHR0YGhsXHx0YHSggIBslHh4cITEiJSkrLi4uGh8zODMsNygtLisBCgoKDg0OGxAQGywkICQvLCwsLCwsLCwsLCwsLCwsLCwsLCwsLCwsLCwsLCwsLCwsLCwsLCwsLCwsLCwsLCwsLP/AABEIAMIBAwMBIgACEQEDEQH/xAAbAAACAwEBAQAAAAAAAAAAAAAEBQACAwEGB//EAD4QAAECBAQEBAQFAgUDBQAAAAECEQADITEEEkFRBWFxgSIykaETscHwFELR4fEGUiMzYnKCkqKyFUNTg8P/xAAZAQADAQEBAAAAAAAAAAAAAAAAAQIDBAX/xAAsEQACAgEDAgUDBAMAAAAAAAAAAQIRAxIhMRNBBCIyYYFRofBCcZGxM8HR/9oADAMBAAIRAxEAPwCiJrUdujfT9I0lprQgfe0CpTb6AV9o1cAc+/0pGyyNHLRcTSDf5xcTer9bRmCf1do0AAqbxayxZOk0C9j8oNwuNIvUe8BSykVD9Pu8XYdvlFWnwFDuVikHXsYupQ294Qg1g2TN3rC4AZCYIsFwImZtHPincxSbEHZ47mgRMznFxOh6gCUl45GcubsY48UmASmcRYt0jVGNWLLV6mATFiQbQUmA2kcXmJ/M/JVf3hrheNS1UV4T6j1jyYeOhcQ4JjTPdInpNlJPQiNGjwPxYIlYtQsohucT0vcrUe2jjR5mTxyaCHZQ5hj6iGkvjks3Ch2H6xLxyQ7QxaONAR4zK3PpFk8VlH83qD+kLS/oFoKaI0VlT0q8qgehjRoQFGjhEWaJDsKMyIqRExM9KA6i3zhLiuMFQZFAddYdjSC8fxBEu9TsKn9oSzeOqVRKQn/uP0ELeIrJvb3jklA/QQamNRQWrHq1V84kC/CP2YkSVR5ZK0tRyz7DUP8Af6x1CwdxpVvYkV1geZJKqCqXNSAKPTWnQbQQEiwcWYOa+8ZUZpMvs5HdvVnEccAvcnkdORP28ZqQX3PR7Wrv19I6oMBmoOe5dr6/vAmM2ViEC+UNbevViI5LxQoHc1fQRiEpbS1mHq2sT4Io5G4o30+sVwFMLRPDGnr8iGMay56QRVulvWAFABvnX1pF5lOmhDH6Q1JhQ2+N9i0by5zwgTiCP5/aGOFVmS7l9dG9I1W6FQxKu/3ziwJFhAMssbwRKxGgaG77Co2M3cNGiJsZS5j3HWLzpOWxflCTFpNAuOhcDZyItniiTcqi6QYzkNG46wFJFQmKqppBGRqxRY7wrHpKJWIsJgihQdI6mWSzaw7FTL5+cWC4yXLUNH6REg7GKU/qFM3RNYuHB3EM8JxtSQyxm2qxhQJgFyB3EUVMBLBzA5QfIKLPRq45R8g9f2jGbxtTUCQNy/tCL8QE0YGBpiM7qUX2H5RyaMW12NFH6huL4golwMxNHP390hViuJlFU1IPIh6ffaCVJSyQBYG5NHG28AzcELOWBKiN3/iBV3KfsCzeIrV5gSTa/tSDpeKXmShMt1EAq1beNMHhEIAUzuzPWvSGHCkoExcw1Uuw2F7jf6QSaBJmKpC9QH6H9IkMF4lBOv32iRnZWx4DCGWHCsyn/wDjKczuNVZqNyi5Q5IKcpOhbtYO8EYCiABLBJZwClnvqfpF58xTpzTFlP8AZmIRzovw66Q7XBCWwFLUnP4gspH9qR2CSzAu0SbMQr/KlzCSD/mZSOwAprGs2RmT8QLkoucjqzFiwDISzuLPzjETQA4YKLf3Ag61UW9hD0pIKOoBN0qbUnfag+mkEnDMahydyvsLVi4WMgUucEqy+X/Gc1Id5aCl6UD9WgGTMUTlCmcEMSp9mI5784WyDZBv4d9DV+X2esc/DbJci7teKS8LNQ2VVCbZikver/KB8dnBDlSnD60ZqE9ecNRt7MbLTZuUspJT1ao3pe/vF5OJZvF2ofnWMcSQEh73Jyi9xct/J3aBZkx2MsHam/zi1EkfpxSWNGI69jQWjL8WCXA60hejEjME+JK2B8XTY/JoOmSlsz5Xfw1D+0JZIrklmqMf9gfvHRxRR3MABCk3BHzjcSVUUx/6mN43qArYzw+LuGPcUggLBDswPX6wpGFLuT0qT02jaQFA1AZqEPSM2l2GNEltKRrIVWA5a+p7wSlab5gnmSw/SJsdG6y2kdzNeBlY5KfzJfTxB/SOpnlRuKXrA2UkEpLUJaOImpF1O20BK8RoqnQEdT/MUIVWv36xFtlUNFYxLatAk/GpyjmdjTbS8Cz0uKqygc01NTqLxXCyV6qdrA7uLsfZoSigNigXJDc6RqlSQGChW7GF04zRmo4CeRq4L+jj94ykGaU5inkBQHqxitPuIKUwrmcdYPTh/Az+J72Hzv0gWRhEgZpgAVztpz3o3L0MUCrLlVR+3yhNjSMESiHzHoNYvhZoJ8r9WP7QTKwb0V8vp+sHowyUBrdPMe+g5CIchpCufLUolx0H7RwylNt9/eukMZlCAlI6aAdoumWdanpT+IWoekUpw4YVPoP0PziQ+HDialV+31iQtTHpR89XgSCoJUX3zMSXawAftzjicAgMxzJ65lPehZhXRiYXDG5nVmM0kjw5XFC5BIL8tI2/9Ry0Ulgq5axpZx6xKyMyUkMU8PKiEyhmUA5D5UgOWLqWAC5A58oDm4WbLWykh9cpSaH/AGqI3di9DSM58xalAhwLsARy0EDSZ85CwsJ8wLBiSH/NQQuqn2E2hkjBCYzhYofNRBL+V3LUejV5RpN4WysplqQoFhmISKijqWQ3W1HoDTQ48lDkJDipIP1in4jI4cIBFQAB7NakQ/Ex9x2iTcEZWRRUlySwSRMarOcrpI9dYgzFySDu6Us76VNedLXhTMmLUvwqBG+qdRvz+cdwQXKKznSQXDE1AsRQdofUtC1DmavwiqVFk0SJmau5DgltiRWkBSiAMpCBWjpS5OlSKc2qaQNhZCszrL3I2Y2qac7PBsiblBYtzDv08IFK+8Lr1sFlhw8qClhIZJrmZ7flSsgt0JraBzMWn+1xUJPvWzxVU1CaKYE3OpD6k8/lHMQS4OcAG1Xeru9x7wnkixOjTCqzVLsasTUGo20vBcuaQwzPWuavNnAp+8ZHDlKUsHF3JZ+dxSOrl52BFALsWoCNOopSEsysApeJUGchtG8I6Df1/cX8abm33r797xUORlJcEVBA9WJpA5wd8qlByKNmQKWPvsI1WRd2Ns2mcUALO97FvX73jsrjgsforvUisZ4TBSgQWdXqB7fSDpcwCgdgDROXns0a9SHCQ1uYf+tB/CgOeVe9do2HEyQxQoJsTloHLk2MdmTmIISR6BXTke1vbuMxZSjKZaiCGLOG/wC2+totO+33GM5RU3mBer0swawEZlcwkkZW2YueV4Vf03iSUrSQcqairmrAJY0b0h1hsoBUrTW4Ovp84T2dFLcr8NQACwknW7Juwqan9IrOlsG+HmqC6SXfcgOS2/TlHEziVG1Tv+neCAqrDW+1P3AgugBfw/gc/EGp8RANAw6XF4Y8NRnDDygM2r0dj3Z3vGWImkucz7jTQe3LnGkrClSRRgCDmqLWY3NW5UGsS5WBXGyirwXF6s1KUpWsHcF4ZlsAgGu78wHpBQLOtVWepZ7noO945PmlKXqSWGjDkxL/AGIVjoLxBSkgJ7lw+lvvSMpkwB1O4qw359IrLw61FywAN3Gl/eJPYKD12Bt2G7tCGWSg3tvrfQffyi5LVe3bfvFZoUGJptszavpyjCY58Lh30oAO1tR2gAt+IBs//U0cjNOHTqkqO7gPziQhHjcR/UE0jIpSchNUZUJzB6VSktVrwsxsnMp/INEpVoGa4Grn0iS51n5Xb03g5EuWE5lgqVpQW7D7pHnS8RKOxjbZmeJTkyghGImJTmBUQspejMCkhtLa3eBzMKzRZ5tUkfM29oKlYeoyywASauwHN94k4AHLmDEflrtrteJl4lukG5lKkOWBYB2JNqM7RovAKLOotRxlBHq7fzAuInCWAEgqBFTUsBc00/SNJGJW1y/V+QES5T5TEFpweUOMvQgPrX1jJa1DQdmd9LKvrrF/xj0LV/0ip2cd44tSS2Y1GmUjalX1jPVLuhlUTEqHiDWcFqWJHX1jkzLl/sD/AJQzlo4tKS2YkCjABn9NY6mQlAICr1ct6tWKjJAckgJFVuDUA1O+1Br3iTHUjNlSWdnAty35HnGGKlS1F1Z2Oj82egt7RTHkM5X8PQAVNO/tzjXUmIIRNXNQygUcmY++l/WJLkFFM9L3HYAe+kYDEgJSoZiLqKbHflyrGypspSnJdV7t9WIFoV1suBmMqdmW7kAAksKH/SQ9OutYOQOiWegdv5jqZgBdg7a+X2v2gPFFRds2gJSklIs9hFKWoDZYDtV2PiSw+zzMWleFLuS9a35Wt84yxBFCcyU3qPNyfSAkKWqiUjISGdnD0LfvFqTrZgNJ8krrnWn0If2fWA8fhlpDlSlDXl+o5wQZwSQKMLa7/Jown41JZ8pGoavMjV42xeJmnurQ7AcPj1S3y2Nxv33j1HDcX8YKKU5UvqoEg3ZgkN1NIQrwUrzAqSk2JsOou3eGvBMCiSsTDNJ1ZIoQdDWsdnWxSV3T9xamhr+D3LtzIavPSsEYLClQBUQkcnb1anUtDVGVQdLHpA0zHplnKx30GbMH3enlpW0TJdyoSUjXh2GBUcySSN9Nahn+7Q1SGocoYXe3Sm0KVKlkMMrj8oUzF9AksL/INaB8PPWtaicxSfCEkO4ZjeoDNX6xPBqNJq8wAysEmjuAWN21FmvaL4eUnrqAzAVe277wDhnJoClIFhty5N8zDMSCpLA5RfNrrvX1gGcmztK5iNnbne33pAyl3JNBUmgA9/nG+JnhKWe73Ny3z7awtloXMd/AgVUaHm3RrtSCxBqElTAEjm3sO/yi8xkhlUA0LEmzHtHMRMygZU2FEgNQAjSgDaHlCadiCpZSpTKskXc3Ap6dx1gugNJuLU58Wuhp7xIzw6iEgFEonUmprWvOJC1ewjyKMWU/+2kFhUBiORYvW/aLGYWDsD0Ivr15Qk/H+Jgqp3DDpuKcvnA2Lxygo5j2Bf5GkecvD2zA9BJnZTZwdKkdybmtusZTcRVsoDuLNpyq1PlHnJnElOkkFKaVu47H6x2bxG5GjWJb3i14buFHopmPUDkQnSjfttE/ElspCgQS9vVqiAOH8RAlFQIzZqijjkGFBtGXF8dlDGpsrkL+oPzgUN9NDGEzHJABQEDbccyfv3gKbxGYouEqIuQAo2haOIEEZE+IgJcaHcBzo8M8Dw9ebMpVVCofbLd6PyjRwjBWwC5GJR8NKlEnMHZSiWGlPrHJuLlGvhUoUAJJ2qXv6awJxaSokJcAgeI2G+zU25wZKkolou2nM7ua+lGjF6Uk0BUcSYEOUhnophuOQFzTa8cxGD+IwWsUA8oOYhqk1YOdaxnKkyhNCgouHoSSHNHqL3LG0WxWODkaB3evPtURHfyKhBqMKgAAKIAoHIc15jf7vC3imFBWPhkJmPUFQZTtRw9SeTHWOYrFgM6hYKq9LEWFuggNPEQtaHoEqSzkECoc19X5RrjxyW4DiXw9KEELmDMdWcDo7bM/yi0ieE+BB8IBJN23Jf8AM/Pa8BrSZjZCSSW5Gt3Gg5tEn4IIoFZy1QpPh5EX9OcDS7sZshBmKIE05QkuSBqbZc1mq8b4/EIQkMAw1o9PfuIX4XDLcrUpFXAL9rANy3jaTgVqJzAIQzHc7hn56m0U1HuwCJHw1MXWXozgJq1KDrHJnDkfFzOAgAulya/8gzcqQVKwspKwfAlnsCL6O7P++8afjpSTzu5rzodP4jPW/wBNgA8QWFKCAU1t5uVDzNawdIkgJYK0/wBNNNKHrSAZ/EkJUWQlyHzMA4Oloxl4pxmyqr1Aaupo1oNMmqA9BwvF/AmAklQIZVGHXlVoYz+Iy5hchrvRzYBO1qnXlHk8HNzhWQBIscxLE0pq/feN5KAPNMUX006MQ7RqpzjtYLZjvByVKmOAxzEqcA+EK0JBSSSxB99vVcPwZU6xrtWjljHnP6dx6BnQ4yBIYMxq9idqU59YdHiqwCqXLCgBRjzYJIerjYX7R0QkmrNYtUNz4Q1id6j2rHJuJV5aA8g7ff6xRGKzIStmKwTdJKToktQ/tFJa8tWrr9m8aclnMXgnF8z1skJ3uE0PffeBsIsCYTlUwT4QKBX+kaUZr6HRoInYpKBmKwlNSRcDQkWNyHPyjnxVLSMrEfly2FKNo331QqBpsklXnWnxFmJzEVAq/sbVrFFSHdQc5gHLB1NuTVxbqI2UpRdKqGzCr0s4c83YRRUhSgy6tonNQtu9d6wUBlJkrSAGl/8AIAK3JLJZ4kXOFQdZu1M5FKbRIQHxTDSfiJ8zK06a27jtFES1LzMxAN9X9q2hijCSxmKZbua1OVxyFhW0ETMMMgCQUENVCQLlyW1jF5KMBT+BmOAWJNWJBP20TG8NWkOPEOX3vSGcrABBKs2ZTN4j7gC3fSOyUKds42YVGh7fvpDWV3sAv4fMWwQlFCaqyi4a50bbnBGL4YonxKJKgCdujk6b84YyywBzAhL2tfaBMTVAU7vdTj0G+tIjVbtATg3CS4WVJKRXKXzchb6xvjsUUGh13+9o0kqKFeFixGUUBO5grG8LExgrwhiSQaguSxDszFmG2mkSknK5MQgnLWWUjM9woUs9fusMpKs0tJAJIA8zAElzQFqO1DpC+bglSSAVgoUWcCxo4I0o7Q1kYYrKCpJSnRWrA2+UE2qTAQzUTFqYukCpUXYDU1/WLqkTleV5gLVsL0fNSu3OPWTcQE3sHFakm5uLXqzQtmYyVlCUpyh3bLqXJIN76v0gWZviIxZO4bNyvMykgMlIuXYtRmo9v3i3DeCzAVfElsDQFRAatSOdo9BggEpz/mO5cDeOS8ak5ip6NR76u1tonrTapAayMEmWDQ2DBPcOTrpAk7IpQypSeuXMLl60bWnOOcX4szFJcOxs+v11hZg8cFqoXmEsAfKzGh7kmM1CXqYDnBYtJStQIGUsPQ1J57wP+M+IojOzVBA1NK2MWXKlJGUpe2Yh9X9g+u8BTeHy0OStXLQ67PrDiot/0AYjBsl5i1JBLsCC+3K/IxbPmICAClLMVMwvbY8wNITTeIljUsW0al83q8dlqmolBTEpWaKBcdC1jf0MaOD7gMZ3wVLIWgHL+aoJPNtLlqxXi3Ek+U6ggAG2gP3tAmHxqlvlRmUwByulTCwF0+0acMwrqUJqWajLSOdnH20Oq3fYDbBkhASkUBqo0zHWwf3NvXWSgpSQwK3LkM/ze2jbwVKlpL5EgDcC/wBtHFqmiyXDF8tSO2/R7ROux0bcOwsxJIMzwipG3c9tIecCxA+JlBFd/EKddecJEUl5spYvQnSztQvAfCuM5MXLNgSxBNGPXn91jTCpdTcTtLY+hzcICc1lkh1J1AZk5bMwHzqaxvJCgCEl79hU2vr+7WsDHCI9BwREczXIDOl5iQoO9Hbro7M9WrHcJNVJQMiM2UaqoQCbUJYA26QYnLXOnMDdqK9YvMwyCk/BdIPhILkVLkCrO3PXnGbi0dMcilwYoWqoUUp0dIGr0qBammsUOLCQSFBQv4RVnY7vX6xedJfNUJKRWpKgOgYVbV9YCwGEEyqULmApoVulILsHqHHcxm2ATK4gltBUvV9S9fvvEhhhcNNyB/hvqwLProI7C3HufIZs9h4UipuE78ooQpQBUpnuAYFkY5SyUpDqcD3Zy+kb42cpCQzK3Yh6O5bTaOXdOjAi1FwEqDDzuC9Gc1Zy/SLBBoT5BWobM7c+saYMKVowuADUCochuY30hgEIlq8TqJ3ajOKC/wDGkQ51sIXyZPifLSthfd9+8Vxk1OYS8oKBdOVISzvY0N394YYrEKciW5y3evyq/WkLsJLTMZYCSp3dSWL6eWvX5RKbfmYBciWCsKCGSARZgaUAa3r+2WMmKQoq8RJD0Lju5sKl9xBOFBYpzig8opqCHBFaajfSA8cAErZZSql671/RjpaCMrlQycD4tLlzVKmKZJSWLFQJcHSo9IfY0kKSpCZZfNqA9LjmDvdz283hsEkJUpXjcku2lNd316wSFTAEnIoA1SCGAAarUpV7bRWRRcrQGPF0vmKVJcqt6Fqbl9haF0nh61oKsyQWcJFydAdBSHSsEUjMcqiD4QxBf1qKn2vaMjOAplGajsfTZtBFRybUgLYEHIRMzJOVLJoSe9+THlFJMtjdRABfMGYnVzRmcjrFJyyhYKgpAFQ4Ncz3Vo/7RMJiBNJ8BpqAcr7ajnpCt7vsArxcohYlqLhWrA62vfv+sGYDg+VedM10i7Cv+2/d+WtYaTMClSQFJqbBh4H7X/SK/CEqU0tdE3e5JNzy7QPM2qXIGCsBMmJZwgNbM5o70eKYOQ0wqz5mHlysasxOpFaEtpBsmYSDQgDzKPhBJoQ+v7RkeHeIzAWv5V0IpTpel6xn1OU2BlLUiZMQhSa1CcwASLubMafKN5vDpKcuRSkKpVBaugY/OCMNLSogkUS7UN7MP1Z4viZSFgJUWTSgABvQUr/MNT32ArlWSBnILsKP6vpzsHjcYla8wVUOQzPa76DvC1KkZwxUwLM9Kb778/WDJeJGRTE0q/P+2gbWzXiJIDZDO1uVAf4jaQkk7jTeAcBLd1TDUB0jcafw/aDpU0sSKizvXW9flD4GjPETS4SQWJFW9jGSsJKzEpRmOrkkgbnrX5Rw40pIcOT8tPswUJALuGJ9W2fSNJNgxvwXiK1eAEHIwY39yDHoUlxHz9UzKQCC4o5Ptzj23DSPhpYAU0LiPUwT140+/BzzVMJVF8P5ndt6tFDERNCXKmZi723i5cDx+pGqJQzzGosEOSHCkjKWIOgfSzwzk5ll2ygFjR3pSvfnYiPPSOOpy5lIBLnxVrcCmrOKbDeNJ+MMoKUk1Uf8skMmvnA0oHb2OvMmjts9JnHP77RI8hjuMKStSRLmqFGUkzMqnAOYMDQ3iRYaj53hZKEqWz51FyS1eQpTpHBIBUVhyp8ob8tam1+fOIJyUlnG3M2EESJ5UQWcCxNB2bfQR5jb5Oc3w6ilTkpAFTlD20cUdyNXvCvinEP8RKTp4qhugs9OkMZilE6jKwZNLF60c6U3rHncQc6vhVUsk+M7AHejAfM2eFhVytgMeFOrPMUkkEsBezvY9mhmvEZbg/Q9oEmlUmUkEklIFcrI7DU8zrCTF8TzGtnfXuL/AKRro1v2GORLOZSkXmMNB96D0jcy1OBMUCnLUXW7VApzah2hZgMelJKU1JNtmrDlCRn8ocjMWFSzUqdoxmnFgEYTBAhAIKQG8NS7PcMTZjv7xMYElRPxCXBp+VhYigs1r94wmY/KQLF9Kl3FGHPR69YCx2OHxSMpVSgJKGKiCFMKW0tyiVjk3YdgnCplAVPxC5Z83IsACft4iEBKlLSk5lfkDqFKm/b0gPCz6JCSKXB/1MHHKC8POVqSxFAkHbmaH7eCSaA0VOWrMsoISxqQpizaG/blHMAEJcpF7q1fWlwdLRhjselQCVrUMvN1VrR+TQDN4s9JYN7MKijigEOOOTVUML4pimNDZt2G3fkeUDcOUpZBDUJBqXGtfeNF4hWRLoBzPcOQ+pprGPB+FiUDMJz5nSkB7Ve+rhu3ONPKoMQ4xGPSg2cC7l+9bwJO4kkpGYHxHlW+jGnOM50lSi6gkDSpJTo7CjxeXJQGSyVlFnFq+ZjfTS8ZKEEgDMCmZlJUTU0Gieb3sHFr94BxsoqSciDRR+3+2gw4zMSllORmetbABwPaNZC1B3yhI3YHXRrWPOl4eNyT4GhBwlKwVKUldaDR6FyxudO8NMLg1EVUptlC13La9Y3nUUBm1Ox5VtXSKzFqJzS9jrcUs/3SNJOUgoJVigF5SirM7AN/qDkD3GzwLicJig6QM4uGKQOQLmzRfhc1cwgKlqyqLFRNiNRqR91j1KilCU1okAPR9nI2jNy6a4/2NI8irELT/mJKXYHQDkD0eOr4o6i9jYguOlOsN+Izpcx0gZj+UsGdjW1fSsJsPwgJcTVBVS2Us2pNdY1i41bQPY6vEhaMqZjVAq7t1aPV/wBN4kITkUsF/KT6M+v7x4nifBzMAMlYvQWYU/M+n1jfBcTJlebKpBGhB8Pd3pq8a456WpR+TOSs+nEwu4y+Sla2u+npF+E44TZaVatXrGuJZqx6U1cWjGLpi2UgKlJAUSVKJST5AQBT+4Aiz7QPJlJ8SFkomkslTunW481qtfo0dxeEWgAKfRQLgguHCa7Bqwvn40pmgVIXZgSXNC3MDR99486XlkjsHknATQABPUwoGRMIpShAI94kDniaBZFNGUlIbShtEg6mL6r+R2jxMwZEu7gaAajkbxjMn0oWJALODzq5H6xliJ+XM5DkgAGorWnKog7h2HSE5lpBUwAevO7s9P5iHFVZnQNw+XMWoFZKZeXMXAfZuQ7aQ2zJDHLVNtw9IymzXUQnQOS5+Qp7QrxswpLE9zQ6xLTlsIKxk5ZUiXUKUqxFg/mLaWis7hGHU989n0eot1+ka4DiiinKfBzUzkf6Wv8At2jDGcQZyHe7EfNqbaanaJ810tv2ATJ4HNSpKCENUlYc5Ro9vT94ZYeZM+IwUpwCSqrEUCiOhanIc4xwnEmXlyku7gbVPpHMdxBaAE5VIDAi+jgGt35xpLqS2YwjGz0ywkPmY1U1XdyKnY0DNGXFZk4yhOcmUpKQStnKreEGvPmHPTCVw9c4iYoFKGZVQG2vo1bPQw6xHBVLkS0TVhkJ8OUlmYEFSVMc1x0POE3GDSfyFUeQTji5Jd+vK+8PcBOUtQWkBmANVGpamzj6mMUf0upifip7JJ+cN8Nw+bLkJly8qVG+YvU6lnoW0t2i8k4NeUAPHYcKSQoAEDWpGthS3S0FyeDSwCr4bUupVS1aOdbaU5RmjhE34ikrzLlMQC4fqDQBqnsIZT8RkQEBNgKO9G150jCUmqSYHEcNUWNEgNyLDQDZue0aT8AQPCUppmym13c8639jGc3GFhlTQMAGPQGn3eMOIT1ADxPUOnXo21Yz0yYUayJeYLGYKNSrkKEj13uIXI4ghQAUQkm7JA5sKu9+7wRwhCUyVl5xUXAGbwuKOyTT3v3jPH8IM0Z5qvhEO5IuwDW7D67UktbT4AyOOcjJMORizgO6ct2Z/MR1BgfDLmzlqEoFYDa25k2b9BBeGwGGlkEKM1VGBDprYj93hsrNQpAQPvlGqa4ihrcCwPCpiFZpmUE0CVHOwLVOUs/cw0xklISConUjLY2q4pciFXEcZkXLdaSl2UPMWBDk30fWL8SxCFKLEZTyvQadGFtLCM5xnrVhVDP8UhRDqCWFDpyEXx81Jls5KdzatPpyjyuMn5MmVlhJGYO1jUED6Q0w+N+KyVzGdL5ZZQ9gwDE5TehANK81kw8SA2EmXmzZy7UqwIs1OWt7V2onBfFObOydxs1L8z0MKuI4lKV5EEgJYh72BY83flGErHulQCtfLWgvpepMbxhKXmsXLC5aEy/MpyHuWSddQSVXozWrASSkh5bjxMsODmG/rGU3iQVLyqcEFw29mr90gXhCXmDMSBHVhxNu5Ey2R9I4FxkJSlBT3H6R6UkEQg4RweUwUlZUO0Pmjvnp7HNYtnsFMo+DXcag10uL6mFnE8OqU8xLZGplDeI1ch/CCKfpDLFBJJQSxYt01D7QpwuNMrPLWEqSSSKueSgGcpo5SNQCWjzJwV639nwdUJdmZS5agGdPq3sIkCLnLc5VlIcsFJCizlqm8SOPR7r8+CqPMYfCkLZKs5e4q1RQsDX1hsrFucpdzfxDdtenygefiFAsgDN/po/pvpHcJgyvMpSSJlQCQwSne97+8by4uQg7BIyBS6kP5quLm21TC3ErC5oSs+FRvzqWG5IENp0v4YSnNmYeNVQBZvW3WB0zwTukABLOR1623uI54SuWpCKypKEAhCHLvmXlLDkWp+4hLxuYpMw7GxYgEbgkVZxblD5cy6gQ+jjQCtN4XLQtaCJiSUjwIKiAQKE5Ho7gOOYjWCp2wEU5JKgc4GlXF9Dt3aHXDcOpUtQUPAApwtJCezVfQKFiA9KF2jh8lIGRI8oBd3LBvzFqtmYHWNlcRRLQypK1M1MgoLUKiKdo0llbVItFuGSQEIp5gkpJDU/KTzZ+mlIJ4mBlFWSKPpQCg5ftd3PV4hKplfCkpAAsHVblTmBY2vFOJyQy3WkoIGU+LUAh8r1dizaai/NzKx0KTiwAwBu1nq9O8Q43xA0JYkgexrrG+FRKkyzMNZiUlTOCkGwu/i1qGDh2tHmMbNnVKkFIoS7gU8If5aExpHGm2iKPZycSohgxDV59PrCni4Sn/wBwhT7EvboAagvyaFSOPuwKA4DOkkHSoryiycQpctgUsHcEsoi9Hv6P2h9OSdg9xnwPjBKkSsiikKJUpioipIYB8vlv17Z8WnS8QhS0lWd2SgZKkt4s12G1biohPhsb+GKwlLzVDLmzUSk5SzAE5qD19WPAcckZkoQtcwvnUnqHJYu2zC7VeFPFpbyJff8AsZP6YxQcomBK1qKWC3BDghKcoqo1D2uGePRYlTSgHzOQ4bMncBzow61gKTglzp3xUmXJbMhTIBUXLkkqo9VAlgXSDqwZzcClgkpLDUqVUAeZqnmOhteObNKMpp/YQrxGCyoEyVQZgWLFTkgJHiNUu4cDWu8LeM8UnmaUMQogES0lxTxVAoeb7R6H8JJ0SCAAwd9X76dWF4mGwspajOEt2HnSptKs+vKgqe28PF0uCtTA+D8MVMInzQlOYlIlszWD+bU7/uC+KrdXwpiUli4KQkM4FagVYDxA2VVhB+HSZYotZGmYA7sHa1Fc36RnMmEklJYCtUgl0kFmYuFWozacuXJOWTJb7cCPHY3heRGpNSKjMz3YG7addoJkYdIllckzpcyuZOa7E1PhDgW0uHIejjiXlSFPmIcMXAtQClLAE0OXvBvCMIZcorzKJXlcFgHD01cFm9G5djm1j1v4A8hjE4ichGQFctnc5TUE1ClWq9jvzJUTsNMlmqFDV6tWjuNHj3PE558NCFA0YXG1ajw+7bxvPwxmeBFM1CWFj4j+WoJ+9Brizzv0qmJyo8XheDrmeLKo9BTpHtuAcAlMCuUUqG5NfWHPDMKJSAgklt716QzQI9CM03szmk2+SsnDpT5UgdI0McKo48aWQB4jCpYuCX7kdOcebnYdEsnIHq4IJq7uCQWYc49XNWN2hHxrB5wC7Aba3qwF45c8I6TfGzz+Lws8rOVMnLo4ILNa+lokBHAKNUzSAbAgP/5CJHFpS+n8Gppj5IzZwsuQGYszuBTYGmtxDHBApSkOBq416QsykzLN4aAmpNwA2jVcWhgZ6VJoWADmopcP6hulYWlzQ1ucVNUFGoLkZVODZ7nevudoWKkiSEnMpTnxKqz0oep1g/E4QZEqUTfuA40IFOfXpGrJWPOFAMSlQ5Us3W7c4zclDhcciYpkY0EMoE1YN/B3gyShKcqmzTSAxI8TeIJDAUuPnrBGEly0uUJCl5iS1K3Ia+UAEMkFu4jbH4xgoZcxDEpCnpR00OoJqx6xfXi6VcjMZ5VlBIDgAuSG6ff85/jFAmWnxpcK3DFleUF2PoaQRInSMR5U5mNA7PV7OAz0pfkBAU7hspCUrR4sxKTc5T4Sm7/3XGoPYTitmmPgasSt0pCRyKSQ51ZsqcpAAG2lBHMEwzzCokrolD0SzpL87EbhOhMB4rA/ByhALGzByDdRJPla4/3C+lsFNUE50EUX4iz83tpam52iVVWikzTGTQM7SwVqSyg2YEFqMxGXMbvo9NVmPUR4cpJUlJYJcsbB267611hgpYAWwUZoLpIJCWBGymU+UjLrZnIjY0IULEhtCQPLkINFAdjV3YxSCrPDJwahOVKHmGhy1NGS73LtRy7CMJkpTLWC2XK13c6U2AJ7R6/iXD5gXLm3yOpQKUhTKUElRej5WIWkaAjKWi0nhMkSzMKmZQWEioJNk1DkJsMzFTkEXjd5dNCoRcLlSQjN+bMLkDLsbW/eN/6dChPmolTMoLEqCRmYF6AvV6NaoOkALwcxKwsliS5GbxBm8x0UfW8euwfHZVkoTnLkqITc+YFV67gflHYyxnTpWn9hUa8FVLlZwVkLJOYrIGZyolk9iHIpyqBrOUpYCgSosXDVu9GJalK2Y3gLickzCGypGzABzsRa9tFbQxwEpSA6tnG3/bqDpZi+8cs8SavuB0LAUUWJJowFWOUjk9G2eCcAnKFISpOZwXpQ20qat0oITTMSULSVAFNUkhNWIDGlSzu1CQ4oS8RU7IvMpgP7wXBO4YBwd7exhLFtpfA0thvIxJyrUvK7UNmBchVaVcWF99MsIoKSl1+EKFQ7sHYk/lNACNTSBMRisoKUsUKSQAWLM7ML7V103PRMQlAfylOUslQa71arAfxSKji0y2E1QbKSlMxSSiiWIJr/AGgEa6EcinrFpM8LKwU+V/M4YDQly5sRC3G4rN/gigNAzmgozDapaoprDHhcn4eZMyZmCwC76i+xqGLjV7Ruo2Q9hVxPFKC0qRlSHA0ykE0LvTQv/MaDGq+MkgLHiZiSEkXSmgbV21aCf6nwJUEhKRmFLUvsLn9YJwWECQFqDqFKsEpuWHRrnnFNxhuPkKxKjOYpJSASC4uzhhXmfbaCZc0hOXy3qLt+vWFk/Hgh82V96XsAbV3H7QKrG5TQkgkZiogZe7uU+tmjLqtNv6i0odJmlmUpyK3AbWo5dYwl4nLQFVau5UXezklr9nHOBvjEDMKu7NUKo79Bb05RSViVMCpxXUMRrUG214etlUEYta3JAL73A3t0/iAUYkrfKauWIq7AF2cUyxthOIylqVKQSpwcxQWy71zAsTTw/WHOHlIQMoSEjYBIGgKiSxJ7ktFqLfJcY7CmVwycAAJc4DZMtTDo6CfeJHoM0v8AvQf/ALEj/wDSOQdGZWhHzThSiqYvMXrrX8y949JIlJzzRlFLUFHQkn3rHIkTn9L/AG/4ZAmLU0pxQsS4u4C2PaA2yomZaeIWpZSmiRI54+l/ncCILT5TUcy3ajumW/rFMRNVnbMWyqo5a8SJDfK+QE3Bv87/AJD6x6LhAaZKbUB+fiiRI3y+p/sNcjKes/CFT/kP3zJrHcCP8waBamGg8Ms07knvEiRy4/z+RoS46YUqISSAc7gFn/wwdOdYIxCiJ1C3hXbkhRHoQD2iRI6H6kPuMQXw4Ju6Q+rZlU6UFOQgPEFlBqV/QfKkSJB+r5G+TyXE/wAg0y/VUew/o2WMgoNNIkSPQXBz5D0HEEASywAZiGFucdUkfDUGolJKeR3G0SJHLk/yI0xnncWgOoMGyrLaP8NRf1APaNJQ/wAFX+xXsaekSJGEu5oxNIWTLWSSSApiTXymG+EDyEvVsjPzQkn1NesSJF90DNsWgBMxgKBhyAqAOT1hbglkguSWNPWXHYkJc/CM5HpJh11qY0EsE1A8p06RIkTMInksUoqxWRRzI8PhNU3VoaRhLUfiKTplNNLTNIkSHPlFz7E/pSYXlhyzKo9LGL41ZLOSfGf/ACjsSNV6g7jH+iZSTicQ6QWCAHAp4plPYegj6NJPm/5fIxIkaPk1XBnIUSkEl4kSJHLLli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://www.infokart.ru/wp-content/uploads/2011/10/dage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" y="-675456"/>
            <a:ext cx="19507200" cy="125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859340"/>
            <a:ext cx="4104456" cy="52629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«…Мне дорог край,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цветущий и свободный,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От Балтики до Сахалина-весь.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Я за него погибну где угодно,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Но пусть меня зароют в землю здесь!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Чтоб у плиты могильной близ аула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Аварцы вспоминали иногда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Аварским словом земляка Расула-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Преемника Гамзата из </a:t>
            </a:r>
            <a:r>
              <a:rPr lang="ru-RU" sz="2400" dirty="0" err="1" smtClean="0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.»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8" name="Picture 4" descr="https://encrypted-tbn0.gstatic.com/images?q=tbn:ANd9GcQzsSx6y0zOKhrbTHZTfC2ER4v4risgTfqGgFIoIQLSmEcsCEH_bTXk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551"/>
            <a:ext cx="406794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SEhQUEhQUFhUXFRcWGBgYFhgYGBcWGBcWFxUWFxsYHCggGBonHBcVIjEhJSkrLi4uFyAzODMsNygtLisBCgoKDg0OGhAQGiwlICQsLCwsLCw0LCwsLCwsLCwsLCwsLCwsLCwsLCwsLCwsLCwsLCwsLCwsLCwsLCwsLCwsLP/AABEIALkBEQMBIgACEQEDEQH/xAAcAAABBQEBAQAAAAAAAAAAAAAAAQIDBAUGBwj/xABKEAABAwIDBAcFAwkFBgcAAAABAAIRAyESMUEEUWFxBSIygZGhsQYTwdHwQnLhFBUjUmKSssLxFjNjgtI0Q1NzouIHJFSDk7PT/8QAGgEBAQEBAQEBAAAAAAAAAAAAAAECAwQFBv/EACURAAICAQQCAgIDAAAAAAAAAAABAhESAxMhUTFBBCIUYQVCcf/aAAwDAQACEQMRAD8A9haE/CnBqeAuzZ5UiPAlDVJCWFmzaiMwohSQiFLLQxKAnQlSy0NQnwkhSxQiE5CChqE5CFoSEQlQgoSEQlQhKEhEJUIBEqEIUEIQgBCEKAVCRKhQQhCFBInQiEFDUJ0IhBQ1CdCFBRCAngJAnLTOaBCRCGhUJEqhQQiEQgFQiEQgBCIRCAEIhEIWgQiEqEoahOhIgoRCVCChEqEqFoSEQlQgoSEqEQoWgQlQgoRKhCFBCEIAQhCAEIQgIwE6EgSqnNBCISoQ0IlQhACEIQoIQlUAiEqEKIhKhAIiEqEAiEqEAiEqEAIQhACEIQAhCEAIQhACEIQAhCEAIQhACEIQEYTgmgrG6S9oG05bTGN2/wCyO/Xu8VtRcvBytI2017wASSABmTkFxh9pqwxEYT3Wbyj4yqe07bVr3c6RmBk3lh+K3sv2TcXo7hnSFIkAVGEnKHAyl2nbqdMAvcBiMDWeNtOK8+c0nqjMZ7glpF0AROnDgtbS7Gb6O+pdJUnGBUbO6YJ5Tmra87fSg4iRy+W9Xvz1VwhrHuEakC/DesvS6Kp9nbJVxmz+0lVrgXkObkREd4jVdP0f0lTrCWG+oPaHMLEtNxNRmmXEJEqwbBCEIAQhCAEIQgBCEIAQhCAEIQgBCEIAQhCAEIQgBCEIAQhCAEIQgOBbtg4RuxGMs4hV6pB+0IyifwWO2nx8ZM+ASvYd6+k4I+T+RI1KQa2TIvOv4KalUYLyNeX4LEFFwzNhu8E9tE6fEemiy4I2teRtsrUxu7v6px2lmh9PmsYbOd/h/U+ib7g3F+X4rOCNb8zSqFpM4weYHzTCBFngHgLeErPYy8SD4n1U2z7JJm8eKtIzuyZepYQIJB7o9CrNDaGMIcwlpGolZGGM/PRSUaEiTJ0j5KOKC1ZG7tXTb3x+lwj9kRPeFPQ9oHtsXB3Nt/Jc63Z4PWMcE9tEb/j6LOETW9Ps6Kr7RkggENO8AyPFVdn6Ye10+9c7g4SFke4M620sfJOZs2+RF7ghMIobs37OkHtP+yPNH9p/2R5rmsAmcU8LW+Sk91yniBEb7Kbcei70+zoT7S8B5/NJ/aU7h4H5rAbSByjzhKKUDPncfQTbj0Ten2bx9pDuHh+KT+0btw8PxWLSbvjz8U/AOBHAju0TCPQ3Zdmv/aF3DwHzSH2gd9ALKA0gtAyPV+KeaYidN8CPJMI9Ddl2aX5/f9NCT8+v3nwCyOrf6CkDhHcfDwTCPQ3ZdmmenH7z5fJN/Pb958vkqDqvDzn0yQKwi7TF9Cf6eEJiuhuS7L/55fvP13I/PD/2vH8FRbtA4ydCL+Ep/vsreV/RXFdDN9lo9Kv3nxQek6m93iqhr8Eo2nkeUb0xXQzZYPST958T80DpCpx8SoRX3DzE8rJ3veB8JnlolLoZMl/LKn0T80o2p8/j+Kh973eKT3kg3HDM/JWiZFr8rd9H8UKv7zn5oShkcgagkgT6JBUixHk458krXNmTik6W8ZHL+qRzs5Lhwl1h/l1XoZ5EP90XG2XD8UuGPtA8Tin1hJSoB/2iBlBLv5la9yG5QIGoPoLLnZ0SKuMtORnlGc5HDu4qdrQO04jmAPG9kxtSftEnk8eYEKekzFYgA8MYtHJSzSK5rtybAg2IiDzVgvtLb8oHfZRigfslvLC6LcS4BWqbM4vG70mTZArKwlxgtgc78FZYyOye4zOXNSMcL/ovCxjiSUnuy7stg6TfjrM+ClloML2jFnwkZcCfinVTAg48R1Akd+SR2zuN4cP8jQ3vStbUFg85ZBoI9IUKQ02FuR+ClNR15vyDvKBA1Uge8frn9z4hODCbusRk3q+Yi6WEiHG2MjuvOW4WmU8S3OcsstOW5PqFx0BHIDzkpG1SP1u4jwv80A4MaQCAB/m/BMdSIyBjeTfzHxUuBzr4Y4wCL/5kwsgdqeM28EsMaGmL3N4giVJTquJ17ywwfEp7qQIm187zA0m3NI8tnq8oEec38kAofPaIPEAA+Sa2CIOPhYeXWUga0HrU5vkGz5gFO2mk0gBss7mgd25QEdFhgw8GNDhnzsmuaTeOFh8jCHU2tke9M7pBv3BIABETO8tcRyMIBXMdq2O/CR35JW04Iz/eGfdZPdVJyOK+WF0Dcbw3yUgqASIbP7Lm/KULRG5pBGfEnDHpnknlxBgNkHu7xhN01lTEbh45yR6QVYa8Nzy+67uvEFAkVKrz9oDhceciU5lYGLN5ifkp31Z7J7sTQe8EqGo52cu5SfOCqKHupAXI8Y+ime51vB3l39E8AkCGC37RB8CPinkvcMvF2R45WQURU3CYlwOdha3GUYJMiDpJAB81LRZUH2bjc6W+CU1HtzPj+N0FCS/cf3GoTPfP3j90fNCpLOZJaJuc+fmT8EgtkWkaTHhbNWzTAJOFpvERHmbFLDMwz09IXL8uDOv4GqhrKxiGhrSDewHnBTy8vIxPaI4z+BUNWqxoksvcXEXHEAWVVnSjAcIDRlLc/ErE/lacfZ0h8HWZfbWbIDYJGUEN58invcXW8IqWO8HRVfy4YZAGe8zwsud6Q9oCXYWCNxGG/G2mfFc38yHo6R/j9T+zo6n3kECOX2hvtx7krXMIsXAje3LuEALH6G2rFZ0yO0CO/T6utltNjpLYM6GBHGYsmh8qOpw+GT5PwZaXMeUXKTCR1XkW0B+ZUT3PE9eoQf8ADFzzwqelScGgdURrBPmIhVahfvdI3At9F6jxMdTfi7TDO/CO/QKVuz0x9loPFvxKhBfmcRHEl3wlRe4JuSQO/wAbZ96Es0MEZOjhhaB5iVHXaXHtVCRkASBx0VZ1HBfHY/tubPgbpffBpuA6dz6hQtluiXtNp5ue4+WEypqtNsGbTkTjseVlTDXONiARGWIT4CZUx2b9Z5B5n5xKFtjqezkGzpB/VcfOQpa+zlsGHW4T6BVqoY27bmL6RyKayRB6xM2hxjxEDchL9E1FocSMVzwB7usrI2URJyz+y0DwKpe+mcUTuIkTon06F5EgmZgkyOZIhCpkjsYM4TG+REZcUjOtOIAnQw31AClpOIdnI3SI74T6jGOmb2FheO7cgoqYXagenmTKipvOLqhp/wAzpnmHLQfsroBAsNI/7hAVR5a3Jonfb0kp5I1Q/wDKjEPxA5TJPPO6kq7Q2LvjufPfZNpbad0eDfj8U8VnYoa3QZVD46IVMgZhFwIccjheznfMlOqUi+xI7wN2cwrDCSZkWz6w3AHP4lB2gWHavvZMfvgJZaK79hylzZj9UnxB1Ss2QN61gY3gC+/cpoAyx3GRc0Hv/SJoaSCSDB/b/wC5LFEmzVTbqh0WsWn0RLQZgt4yY8ZSUSLAZxq4z4pxNQiA4DjOL5oWxG7Q2Ya9x4SL8oM+abAcSP0hO52vnEKvXpgAy5874JHp8ErSYElxEWvrysB3K0Zvsk/Jf8Jnn/qQn+5f+u/zQrYpdGU/amkSQQfisuvt7QQC6JkcNcuOXd3rm+k/agsMOlhvYjra2vx9VC/aMbm1RWpuZlbqkZWMjM85X537JH6V4o6qnVnXfF7Hd5JalVxsHReZkm/CPnosrZqxeSBhwiJaO11h2Sfs8lrbOHEXtcwLTIg7s1mE3dNllz6Ob2voHaqk/wDmgyTB/RnIjWX/AA3ooeyDmhuKvJBxYhTIta16hnwXUNbhmI784vJGZQWTM5HcPK87/wAF6s0zli0Z1DooiwcYMkgjxuCZJsVr0aWG+URzUJpzaIF7gjO02Jvb0TmiwkyN1p4d9lMI3aNObapl9lFrh2jF75EeBE8000AMh5kk7/riqT3AamTw1EcbZjT4KWk85g8ND6xwXq/InweF/DhyTfk2K/WFt5AHgBCWj0e5xGIiAbCTIOZJJBQNoBaSTN9G9aN+YA3RdPpVhYT1pOpEAa5/UGYXda8GeSXxJR5okq0ZyfTJnWTaO6VFLgYvzFhI4l34KfaqDMOOpEgXOeWd5WN0H0zs20OwtbUYSJZiDR7w3OFtzJgExqujml5OezJ+Ea9OtFzEyBPVtx62asim4gl1YROWAGJ5RCosptxSGE9w+SvUHsAuxx77pmmZwfsgNZoOZB3iIy+8o6RDzrO92O3OCr7307RTnmb+SY3aKf6gHcT6CQVcibY5zAwXbi5OmO68BR06gcYDWt4ueD5QVM3bKeUPI3A/O6jrOoOgkVBxxR8UyDj0R7Q8sIgU4i/VO/PKPJSNqSA4EZ6B3mWgR3p1Jo0eQOfrvSireJBEfrtAPOGq2ZxHEyMRbiIy7UAciFHQ2904S2ImSW+sNn0UjKbbAOjiHT5wE7aWPEYcbsiJdaZ4a80tFp+RS8R/eN72kkHdNlVLGHCXOM2zYd+Ym0qam57TidizkAvB7gDl3FWDt7iDFME8SCYOmd0sVfko1QOeeYHwCpnZ2k3pnjDMvmtf8oqRdkbjiDfSJ8VFX2l4i08C5kRuDrnzWrMuKKIouHZbI0lpsORMK0KWZe1pJvOFrTPndWRUkSQ1oOU1L8ryAoaVXEHNa9tpN3NNsz2YsllxokFanABBaQc4A8NElOg0mW1Xct3OFXbRz64JG6oBlvBJTKNZ4FnNIAnQk3i2/PQIS+0WamIW94RzLr8FB+WEWc5zoy3HvI+KezpAOMmJGYIbB8QFI7aHOFmMjjBtwLSIQf4yL86D/hu8B80inj9mn4OQrwZ+3Zxu3dFbO4zUpthpBGYbnN9DJzz1VSv7P7I8tdhDWgHE1roBludvHmszbOlHscRUmCNTdwJzbrEDx8EjOlGPIDCCc8wCT+obQTM5r8+4SS4P0eSZ0LK1NoOHCAXQeNrCU9m2tMRfzmwifH0XM7TsVdzRhY6JNiZyi5ANrzAE+it9EbBtFLtljhdwve0EQYy1vdcJRfk7xk2/B04LpFvrcfCU9ptpnrOdt9/NZVNr3EipEWAE317X4blNX2k04LGgxlabmZ+uGmvO5I1OL6LzAIMG2ogu8xY/VlHWJmbDKZMCDqRGefhooaG2uIEtmcyHANHPj8fBWnOxQIOfO14+huO63q09Rvg4NA7TI6W37x4KM+B5xJgxwNh9aRipAETG8A5ZkWz7+Ks0jiyJBJAyJv377r0ECo4kZbjM4eV/hlZI+S8uLiGxGHtAHqwQ50kCxkDQpzWi5AaCRhJAFxMwTF76JleiTlYa5EXzF7/0Qg+uX1BhDsILS1wnECCIiYGISTBgG95WLV6LZSvipOIIAOMAsc0TEGCHQBYHetplItsALZQIiN0fUKudnZBHu6YBkHCxrCZsZwgEgxBF5WHBPyWypVrNp1DVYMFV1MU3FpgOJiHYSCA+1yBcDvUbf/EykxzmVKVS0RhAcXcTiwwYg65rU2aG2AbgADYi0ACBAE2E23EZKltfQGy1DLtnp4jm5owuGVzBiY3zkV10ZODduzjqaakvBq9He22y1IDXtk5B/UPfiMDxK2H9KDJzDTmwc49WeBiPNea9KewYJxbPUDRHYeC4F1jZwu1t9QY9K1Kjt2y1BL6gaC0Cox5fTI0tMloMi7R6L0bvuzjsr2j1YskHE8jWzpHDJpso8AjMHjhvOs2lc/0Z0hUwl1Z134b08P6OA2RDsr3k5Yo3Llva32o2ylYA06Tqj/d1IZifTFoJEibjKLrUNZS8HKWhR6GdgB+1J3YIHdZLTpxfF4tPlK8P6P6Zc1494RUbiBdiGJzZgOcwhwIMcYMXC7foL2x2ejha3aHubiM+8puw3w6xMdoQW66Zrrk16MLRT9nfDaIGThfQCQN2f1KiBa45vbxIEeEk7lJQ6Ra9oc2MLgHCWkSCLWJHopBXYRw4A+gKtnNwK9ag3DvjMguB5dmE2nSpG0kcx8YWjTezQNPjPpZObUYPsxyDo5dgqmcERU9kaGiC48pA8hdJDTYgmNCwx5BWW1GGzsjvyjvATXUmXgmZ0MDuhWxgU6mxUyLtbPePM/JKNiptvhpi17ujxOSsOogf9zz6KFlECcMA/eJH7pN1bMYB7m/VFHxJ8sh4JW7O0mSGcJa711HcnNxtFg30J8bJ7ROWITkZb8fgljEZUpxrpYiw87pp2ci5J8QQrLaZBHWnf1ZPkAh4kwTbUFj7+LoVsYkPuD+t/wBH4JVN+Qs3jwKVLJieJe0m1NPW90IEgE5W3buVsoXK/nVzXhwYLHXyzlej7Rs4wkPEsJkZ2uSLAbtfkuT6VdQY8huz3AmXlxZcCIA5r52lJNVR9Vxfmybo/wBqn1QWxhIGmQGZIgeUZBb+x7VXdgOEOY7QGDBiSJzvfPTisTozahtLcJe6g4ZBjWNBIENg4dDNjfmuj6Ne3Z2GWOIyc4dkuktJAmzp4ry60Enwj1aUn5bL+zB0XBPWscgBbtDS82/FK1xDoteI56T327lZpPLok8BmYvmZixE57tU6oGmLBxFhadbxkJBPnkvHJno3hjH6tJAGgESBaeXyTm7EahtFyBht3EGQQb/0UpqDq9a4GQF5MRE5XgW3qdnU6wdDhYSdDAMLWlNqRiU7Qh6O2louxjmgiCXNxAC8NM5G1p0sqrWwYM4YM6daRGEW+yZz+KZ0hWL/AO8MgQQXAaT1m4uqNe7vTHOmXthwjc6d1i3PPKOS9ydnGi8KxGWR3xi0ERedfq6WTkTYndExmInxhUqLZh14A3A3iJ1146KQBwzkXMdY7s75eWu++qIW3sBtMd4ztoOahtIkgxaDqTFx9XTHU8xJA0ifX+qfQOT5xRcGRB0Nxx4IgTUn4hBYWg7wTvIM3tw4pBexzgAiZsJjW0307zCaxxkiZJEQ7FOpsSZMzHgnOqAmBBMYokTcCM+XJWjIrGjFGKG3PZl+UdST1chwPBW9mqNbIrMa6nObmjGCSCD2coOYMW8M+vXgEvIwic4wgQbnIeaR9SHFotMZHMjLXQa+aUDN9oejwRUdsxzDXMDf0sOPbfhBxkAkkG5HWtaV5f09+VbPRZs1UywPNVj5LgXFuF4aTlvLSAZE6r2PYdnaX4qmG0hrgwtqNFsngyZi9gmdK9AtcCCAGmmGkOax4Ib2cTRGKBqQSN4i+tNqHoxKFnz6NqOt1Zp7fAHAr1rpT2X2b3zXDZqbDABLWzs7YGEvqMxEwIki2gkkrM6V6AHunYdl2Uvc1wBY17KjX45Ba1hgtIc68GzMosO61UcXpMbsftU/Z9n2YhznggsfD2uYHC7cJIxNfhNwbWneu19l+nqdSlUc57n4XfbwNIGEGGnqhwkON8K8s2voPbnU/dig4MFUR+kaGBwDhDRiiTizPDer3s6aVOo6ntb3MM4SA0VGhzT1m1MLhMEHIO0tZSUkuYmoQviR7HsvSlOoAaYlrmhwsGkgkgaG9lm9O+2tHY3Np1GVTiEmoMMNBzFyC5w4aFQ0W7P7ttXY9ootNIE1JcMJYQMQqNaAafZabNF73JXK7b7Z0z7wuFP3jDjpOwF7ScMNGJo6pguGItkBwEBYjqajfg3PR0qtM7n2b6d2fbMRpVHS25FQOZINrG4OlgdQpXdO0HPLGVpcJBa2SBGYMAx3rxPpr2l2lzz12tzbipGMQdBLrXEiAZnLxxfeHfxt6rvlL2ebCPo+kNk2mnWYXU34wDBwOa+DrcGylexuTi7vt35leBezvtFU2QlzM8Ba2IGEkC+WRseYB4HuvZ7/AMRG1WtG0FwfMEtbIvlIxWGlgStZv2jD016O16Q2qls9N1WpWw02xMDFeYAzF5U2xV216XvWvaWmb2Ok9UidAvNfb/2obXo+7ohrqQexzqvWLsWFzgwgtBaIMy79XgsD2Q9squyVAGu95ScevRJMO+7Y4XDQ5b1HJ+UFBeGe1bOD2QWkjQxO+RvUofUblfwEf9XwVbojp2lXYKlJjnMiYxMaWusS17XOsb5ai95WZ7VDa3Uz+TNDSYmCPegG5DethBnnK2nfgw4Ub35TU/w/rvQvNfyrpn/hef4oUv8ARdv9klWrgADuq4XwkguI1jz+pVGn0g2pYMnrbrcBiiNF0TdlaWuAbAcb4TYxIEwL55LM6W6KMSzAJEHELwDLgDPVtawXzPpdH1Hp8WR7Js1LH1BTAJIIducJcIFrxEalaFbaKUua2KkCTF+rIsd9ufcuS6TqU6bCxlenbTtOMxIJAtkqPRW0mpUaGNqPcB1jZowxcSTl8zZJaTasinXB3Y27W8xGRFotkNAc0jKhnq9bjIByjXITGUzPJYD3VGCA7MGTM6zAtEdnflZXtl2hoE26wDp0Omt5svLLTo3Hl0y8wudUgtIDWkSQOtGvOfFW/wAqwxnF5+dvisWv0rbCCIkDLWbG3hHEKCl0lqD1pMSchGetpWFp8Wd4wSfJ0o2iMrk6GwjTf9eKirMaWieqesbNExAuIdfMcrZ3Wbs22l0CAABcyRJzj08lp7O43Atac7nhGe9ddLzQ1IxSsdT2gyHNDZLSBiJmRAfBkiSdeKkqSXAkOOji2AG2nESY6sndx5Ac5smcOnawg7pBy1k8dZUcBp4kQZEPkjUycQyEZWXrPMJ70OLb3JkCHN8ZAj7t5VllKmBILwTJgAAEnMnrX10VMbIwua6oxuICWOLRIJgQ0/ZvB3KxkZGWE2cCco62KZsAR3yqZJXsBjcSLxIMedtwulLhYOGKB1gHDvAn14ppEkmYythtNhORIvOsZJtWAZGLdDQTpecIy/BUE9QtxS1t4NicXpbUeIUYZPZIB1zuM9wsmzIgySLc9PjrmnAP4AxeW5mInq9rRAKHADFBIiSBM34SN4PdonN2txA60ibEgRfKTeLD0UYouFrXOY7+Ei0XumGnJuM9ZIJAyu2OOW7wUQmpVjikh5yuTlMAtsRewItAJ0TNr2dr7HFMG7YBIPVJmLc542TGwIJvre4tkZ03bvFG0bQWNDnNmOzFoaIBJiCRnlNhYLSRGUujOiKezMqNpnBRqEEtcDDXMAbil7rNOs56ZW4P226JfSr1XMpEMAD3Bo7GQcT1QS2bk8bwvTNlrFriTa0tgg4gRmQLkZcIGiq9LBjm0PeU3Oph8U/dYqb2ueIaaL2nq/qluWffY8MzLlHjVPbrGDEiCJNxnB7wD3Jj9SLbvrxWl03swe9zaQptg9khraoIN8TyAHumTOLWI0WFVLmktcIIJBDgWkHItIIsRuXeLRwkmSVagt4KRtWxjT0Cz2vJzyUvvRv+oWrM0aGzvkJ5kGI1/G/koNhqtzIkcbK/RfTc4e8AYCR1mScO84HEhwG4EG3jMi42dP7IdIOZV6tbASGAuc0VBIqAMacWQOPCTpiXpvRm2bG+o9opmjXpyXU3MbSIvEg5Fo5xcEWXnPs70KwViadalXaGklrcWYIIxjPCYnMZaxfqOnaWJr69TZmMrse3BVo1qhLaQmA8B3YOIiIAGLQxPJv7HVLg7ymwTZjAQAZteRlLSb6Jj8QdA3QcRDgJE2k2XnvSG37Y+o33VTZ6fUa0sNWm9xfcudBYb8BoFteyfTD9rbWpOdg2ugcLxHbAdGITkZEHjGUrqp9nJw6Ok9z/AIzPF3zSqtO1b/8Aop/6kLWRMTIayw43Cpbbs+O0byLk3M6TnundvV4a8j6lM/0/NfCvmz7FHGM9naFMkPbjIBNzu1EawBp378iv7QNYYosAE2DQL6AZCfA/LoPaf/ef8qp/CVyfR3923/m/yr36UnNXI8uosXUTd6B2p1SGVmQS5zmFxkxMANm5h1iNBfeuiOzsJmbtybEiTPdJ3aSOC5zoHsM5/Bq6Cv2R9w+i8us/vR30l9SvtWxh5Jp08oGoaJJxEReb5T4LMPRVQtbA3uAtIBggGSeOZC6no7+7H1qpqeTfrcucZtI6OPJz2y7NUZhZE6ngTIgxmYt6LUNRzRYgYiMMDW8m4sRA61hBG4qy7sd3yVZ3YP3x/E5erTqSs8+pwx7q2EtJubAxbcLwIAud9+SYTiuDAMkEmSJntOmHW3fgqtDKj9+v6FTbLmPuu+K61Rzsl960zGhsADMZQcoOqaxzdWzhM9YO3QQLm4+O7Kls38zPitHZ/s8viUaolkjszhc2eMwMpu3UkiLnJOOYAmYvFotY3vaRlrKiPxP8LFJ9t33f5CgA1XF0PDnNLScRh15HGcu65NlG52GcQHVfid1ogniBaZzjW5U+zZ/vfzKCn2jyd8EBLjhz3hpaCRPWcZIAH2pItOQjziF7joHQchZxJMda5AAzz/BRUO1U5/yrR+wPvD4q2SiKhOIEEiTAGEnl2SLxE/OFPsrGE2LuOFpF7xrzE+OSx6Pad9//AEq3Tz/90fw01aJZpV/dloqUgMUz2bulmGCSAZiCDI5wsd5ZW95s5YWOPXBpBoucLhXbMAmTBEkHTNTdM/7v/mD+Mqt9mjzd/wDW9aca5MqV8HIUfYp5a+o6q15D3hzW9rEDmZMYjfqkjnqK1f2f93VJ2rZ620YgBLW1adwAAAWyHGAN9xmcz1fQH9zX+830YrHS/wDs3+SoqmyNI4npD2ap4QaFKtSe5uJjHPZWY+ZAGNsGmTB7U3suOrUDmR5XXrHsFmeR/jaqft72Nn+4tQm8sWZlpqrR5ts1I4Dp1rfXgpW530VnpLM/dZ/Mqh7XetsxZf6I6Xfs9UPZvEjIkTJEgyNV6L0b7QMY9prupVWuGIPgsqFroA7I7Yl7SMjEb15U3PvUrMu/4LNWaUqPTqfRdN5D6Ln2iMbxhc5vWD24YINrtmMrZrqOiKNRlfG1lL3mIF5xYKjsTWhxHVIeLG8g6SIavO/YDs7V9wfFadP/AGt3Jn8JXN+Tokqs6z807Z/62v8A/DU//VCjQs5E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lh3.ggpht.com/D99Rcmq0Fg0IeLoAeiDkqROvzpv-gxzgAhHVThEq3nCSt3zTxD827yMaDccmNxx5p4hWbMg=s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44008" cy="63367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77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843"/>
            <a:ext cx="4860032" cy="5632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Мне кажется порою, что солдаты,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С кровавых не пришедшие полей,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Не в землю эту полегли когда-то,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А превратились в белых журавлей.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Они до сей поры с времен тех дальних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Летят и подают нам голоса.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Не потому ль так часто и печально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Мы замолкаем, глядя в небеса?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Сегодня, предвечернею порою,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Я вижу, как в тумане журавли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Летят своим определенным строем,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Как по полям людьми они брели.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6" name="Picture 4" descr="http://im0-tub-ru.yandex.net/i?id=c9bd84603c0f9239ad12b8cd1c8a43a8-41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843"/>
            <a:ext cx="4283968" cy="58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502688"/>
            <a:ext cx="5076056" cy="5632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Verdana"/>
              </a:rPr>
              <a:t>Они летят, свершают путь свой длинный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И выкликают чьи-то имена.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Не потому ли с кличем журавлиным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От века речь аварская сходна?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Летит, летит по небу клин усталый -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Летит в тумане на исходе дня,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И в том строю есть промежуток малый -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Быть может, это место для меня!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Настанет день, и с журавлиной стаей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Я поплыву в такой же сизой мгле,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Из-под небес по-птичьи окликая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Verdana"/>
              </a:rPr>
              <a:t>Всех вас, кого оставил на земле.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im0-tub-ru.yandex.net/i?id=a39ce545c986b66092569b60251ae4ab-1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06794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66545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59155">
            <a:off x="13586970" y="2505671"/>
            <a:ext cx="57656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-357991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dirty="0">
              <a:solidFill>
                <a:srgbClr val="000000"/>
              </a:solidFill>
              <a:latin typeface="Times New Roman Cyr"/>
            </a:endParaRPr>
          </a:p>
          <a:p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dirty="0">
              <a:solidFill>
                <a:srgbClr val="000000"/>
              </a:solidFill>
              <a:latin typeface="Times New Roman Cyr"/>
            </a:endParaRPr>
          </a:p>
          <a:p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dirty="0">
              <a:solidFill>
                <a:srgbClr val="000000"/>
              </a:solidFill>
              <a:latin typeface="Times New Roman Cyr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 Cyr"/>
              </a:rPr>
              <a:t> Расул Гамзатов!  При этом имени каждый раз в памяти всплывают белые журавли, меткие афоризмы, мудрые изречения, надписи на кинжалах, дверях, памятниках и Дагестан, воспетый и прославленный поэтом на весь мир. Слава Гамзатова- результат многолетнего кропотливого труда во благо народа и Родины, результат внутреннего отзыва  души каждого читателя.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            Расул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Гамзатович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 Гамзатов родился в селении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Хунзахского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 района в семье известного поэта Гамзата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Цадасы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.   Он много писал  о Дагестане, о его народе, о традициях и обычаях. За плодотворную работу ему </a:t>
            </a: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присвоено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высокое звание   героя Социалистического труда, он удостоен </a:t>
            </a:r>
            <a:r>
              <a:rPr lang="ru-RU" dirty="0" err="1">
                <a:solidFill>
                  <a:srgbClr val="000000"/>
                </a:solidFill>
                <a:latin typeface="Times New Roman Cyr"/>
              </a:rPr>
              <a:t>Ленинской,Государственной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, пяти международных премий.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19168" y="2413000"/>
            <a:ext cx="45719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26145" y="5640933"/>
            <a:ext cx="25496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/>
            </a:r>
            <a:br>
              <a:rPr lang="ru-RU" dirty="0">
                <a:hlinkClick r:id="rId4"/>
              </a:rPr>
            </a:br>
            <a:r>
              <a:rPr lang="ru-RU" dirty="0">
                <a:hlinkClick r:id="rId4"/>
              </a:rPr>
              <a:t>800×644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 </a:t>
            </a:r>
            <a:r>
              <a:rPr kumimoji="0" lang="ru-RU" altLang="ru-RU" sz="9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00×644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im1-tub-ru.yandex.net/i?id=d21f1ce8296605425ae786b6ae53d3b4-82-144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5454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" y="660684"/>
            <a:ext cx="8930952" cy="62478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Расул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Гамзатович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Гамзатов родился в селении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Хунзахского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семье известного поэта Гамзата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Цадасы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.   Он много писал  о Дагестане, о его народе, о традициях и обычаях. За плодотворную работу ему присвоено высокое звание   героя Социалистического труда, он удостоен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Ленинской,Государственной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, пяти международных премий.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  Выходец из маленького, в семьдесят саклей аварского аула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Цада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, Расул Гамзатов прославлял Дагестан: обычаи и традиции, язык, нравственность</a:t>
            </a:r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: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 Cyr"/>
              </a:rPr>
              <a:t>  … 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Кого-то  исцеляет от болезней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Другой язык, но мне на нём не петь,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И если завтра мой язык исчезнет,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То я готов сегодня умереть…» (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 сб. « Покуда вертится  земля» с.45,1976г.)</a:t>
            </a:r>
            <a:endParaRPr lang="ru-RU" sz="24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400" dirty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>
              <a:solidFill>
                <a:srgbClr val="000000"/>
              </a:solidFill>
              <a:latin typeface="Times New Roman Cyr"/>
            </a:endParaRPr>
          </a:p>
        </p:txBody>
      </p:sp>
    </p:spTree>
    <p:extLst>
      <p:ext uri="{BB962C8B-B14F-4D97-AF65-F5344CB8AC3E}">
        <p14:creationId xmlns:p14="http://schemas.microsoft.com/office/powerpoint/2010/main" val="20458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73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12845"/>
            <a:ext cx="53285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Почти одиннадцать  лет, как мы… мир без Расула Гамзатова. Слова пророчество: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 И в том строю есть промежуток малый-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 Быть может, это место для меня… сбылись.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Третьего ноября 2003 года поэт улетел от нас в журавлиную стаю, воспетую им с такой пронзительной осенней грустью. Но с нами навсегда осталась его душа, его  поэзия и «День белых журавлей»- день вечной памяти и светлой печали.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  Когда звучит песня «Журавли» в каждой дагестанской, в каждой российской семье вспоминают о своих погибших отцах, братьях, сыновьях и дочерях, о жертвах мировых войн и жертвах терроризма.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Бессмертный образ белых журавлей стал родным и близким не только каждому дагестанцу, россиянину, но и миллионам людей на нашей планете.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37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1963" y="335846"/>
            <a:ext cx="58185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«Белые журавли» Расула Гамзатова перелетели границы стран и континентов и навеки запечатлены в десятках памятников  по всему миру: в России, Японии, США, Украине, Узбекистане и т.д.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 Почему  возникает на душе щемящее чувство тоски и ком подкатывает к горлу, когда читаешь стихотворение «Журавли»?  Потому что журавли улетают, а мы смотрим на них с бесценной родной земли и задумываемся, что мы не вечны  в мире. Близость сердцу слов Гамзатова,  боль за погибших, поражаешься  мудрости  поэта, словно целебный источник его поэзия оживляет, одухотворяет, облагораживает  и в то же время осознаёшь, что его нет рядом с нами: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…Настанет день и в журавлиной стае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Я поплыву куда-то в сизой мгле,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Из-под небес по-птичьи окликая,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Всех вас кого оставил на земле…(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сб. «Покуда вертится земля»с.49,1976г.)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36911"/>
            <a:ext cx="2699345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7346"/>
            <a:ext cx="6678488" cy="6555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 Cyr"/>
            </a:endParaRPr>
          </a:p>
          <a:p>
            <a:endParaRPr lang="ru-RU" sz="2000" dirty="0">
              <a:solidFill>
                <a:srgbClr val="000000"/>
              </a:solidFill>
              <a:latin typeface="Times New Roman Cyr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Любовь 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к родному краю в творчестве Гамзатова занимает особое место. В произведении «Мой Дагестан» поэт воспевает его с сыновьей любовью. Сын Гамзата 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Цадасы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объездил почти весь мир, видел необычайно красивые места, достопримечательности каждой страны, самых красивых женщин в мире, но для себя сделал вывод, что свою Родину, маленький Дагестан, не променяет ни на какие блага на свете: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 … Пусть простят меня пагоды Индии, пирамиды Египта, базилики Италии, пусть простят меня автострады Америки, бульвары Парижа, парки Англии, горы Швейцарии, пусть простят меня женщины Польши, Японии, Рима – я любовался вами, но сердце моё билось спокойно…(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Дагестан»с.15)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     …Неужели аварка, бредущая по тропинке с вязанкой дров, прекраснее высокорослой, белокурой скандинавки?»(</a:t>
            </a:r>
            <a:r>
              <a:rPr lang="ru-RU" sz="2000" dirty="0" err="1">
                <a:solidFill>
                  <a:srgbClr val="000000"/>
                </a:solidFill>
                <a:latin typeface="Times New Roman Cyr"/>
              </a:rPr>
              <a:t>Р.Гамзатов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 «Мой Дагестан»с.15)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106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72897"/>
              </p:ext>
            </p:extLst>
          </p:nvPr>
        </p:nvGraphicFramePr>
        <p:xfrm>
          <a:off x="827584" y="-171400"/>
          <a:ext cx="7408862" cy="541020"/>
        </p:xfrm>
        <a:graphic>
          <a:graphicData uri="http://schemas.openxmlformats.org/drawingml/2006/table">
            <a:tbl>
              <a:tblPr/>
              <a:tblGrid>
                <a:gridCol w="7408862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FFFFFF"/>
                          </a:solidFill>
                          <a:effectLst/>
                          <a:hlinkClick r:id="rId3"/>
                        </a:rPr>
                        <a:t>856×800</a:t>
                      </a:r>
                    </a:p>
                  </a:txBody>
                  <a:tcPr marR="142875" marT="142875" marB="1238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C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http://im3-tub-ru.yandex.net/i?id=83be01f1f62bbd72f9740211c0c451e8-131-144&amp;n=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510136" cy="15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443841"/>
            <a:ext cx="626469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  В книге «Мой Дагестан» поэт пишет, как встретился в Париже с художником дагестанцем, уехавшем после революции в Италию учиться и женившемся на итальянке. Художник не вернулся домой, в Дагестан…  Гамзатов, вернувшись на Родину, нашёл его родственников, даже мать была жива… Узнав, что Расул разговаривал с сыном через переводчика, по-французски, мать сказала: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     -Ты </a:t>
            </a:r>
            <a:r>
              <a:rPr lang="ru-RU" sz="2400" dirty="0" err="1">
                <a:solidFill>
                  <a:srgbClr val="000000"/>
                </a:solidFill>
                <a:latin typeface="Times New Roman Cyr"/>
              </a:rPr>
              <a:t>ошибся,Расул</a:t>
            </a:r>
            <a:r>
              <a:rPr lang="ru-RU" sz="2400" dirty="0">
                <a:solidFill>
                  <a:srgbClr val="000000"/>
                </a:solidFill>
                <a:latin typeface="Times New Roman Cyr"/>
              </a:rPr>
              <a:t>, мой сын давно умер. Это был не мой сын. Мой сын не мог забыть языка, которому его научила я, аварская мать.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2540000" cy="619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-2196752" y="-3533259"/>
            <a:ext cx="45719" cy="26324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"/>
              </a:rPr>
              <a:t>Матери</a:t>
            </a:r>
            <a:br>
              <a:rPr lang="ru-RU" b="1" dirty="0">
                <a:solidFill>
                  <a:srgbClr val="000000"/>
                </a:solidFill>
                <a:latin typeface="times"/>
              </a:rPr>
            </a:br>
            <a:r>
              <a:rPr lang="ru-RU" b="1" dirty="0">
                <a:solidFill>
                  <a:srgbClr val="000000"/>
                </a:solidFill>
                <a:latin typeface="times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"/>
              </a:rPr>
            </a:br>
            <a:r>
              <a:rPr lang="ru-RU" dirty="0">
                <a:solidFill>
                  <a:srgbClr val="000000"/>
                </a:solidFill>
                <a:latin typeface="times"/>
              </a:rPr>
              <a:t>Мальчишка горский,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несносным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Слыл неслухом в кругу семьи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И отвергал с упрямством взрослым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Все наставления твои.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Но годы шли,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и, к ним причастный,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не робел перед судьбой,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Зато теперь робею часто,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Как маленький, перед тобой.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Вот мы одни сегодня в доме,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боли в сердце не таю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И на твои клоню ладони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Седую голову свою.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Мне горько, мама, грустно, мама,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- пленник глупой суеты,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И моего так в жизни мало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Вниманья чувствовала ты.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Кружусь на шумной карусели,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Куда-то мчусь,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но вдруг опять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Сожмется сердце: "Неужели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начал маму забывать?"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А ты, с любовью, не с упреком,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Взглянув тревожно на меня,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Вздохнешь, как будто ненароком,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Слезинку тайно </a:t>
            </a:r>
            <a:r>
              <a:rPr lang="ru-RU" dirty="0" err="1">
                <a:solidFill>
                  <a:srgbClr val="000000"/>
                </a:solidFill>
                <a:latin typeface="times"/>
              </a:rPr>
              <a:t>оброня</a:t>
            </a:r>
            <a:r>
              <a:rPr lang="ru-RU" dirty="0">
                <a:solidFill>
                  <a:srgbClr val="000000"/>
                </a:solidFill>
                <a:latin typeface="times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Звезда, сверкнув на небосклоне,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Летит в конечный свой полет.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Тебе твой мальчик на ладони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Седую голову кладет.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* * *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Изрек пророк: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- Нет бога, кроме бога! -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Я говорю: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- Нет мамы, кроме мамы!.. -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Никто меня не встретит у порога,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Где сходятся тропинки, словно шрамы.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Вхожу и вижу четки,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6463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"/>
              </a:rPr>
              <a:t>Матери</a:t>
            </a:r>
            <a:br>
              <a:rPr lang="ru-RU" b="1" dirty="0" smtClean="0">
                <a:solidFill>
                  <a:srgbClr val="000000"/>
                </a:solidFill>
                <a:latin typeface="times"/>
              </a:rPr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Мальчишка горский,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я несносным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Слыл неслухом в кругу семьи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И отвергал с упрямством взрослым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Все наставления твои.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Но годы шли,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и, к ним причастный,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Я не робел перед судьбой,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Зато теперь робею часто,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Как маленький, перед тобой.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Вот мы одни сегодня в доме,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Я боли в сердце не таю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И на твои клоню ладони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Седую голову свою.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Мне горько, мама, грустно, мама,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Я - пленник глупой суеты,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И моего так в жизни мало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times"/>
              </a:rPr>
              <a:t>Вниманья чувствовала 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166843"/>
            <a:ext cx="3888432" cy="5016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"/>
              </a:rPr>
              <a:t>Кружусь на шумной карусели,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Куда-то мчусь,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но вдруг опять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Сожмется сердце: "Неужели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Я начал маму забывать?"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А ты, с любовью, не с упреком,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Взглянув тревожно на меня,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Вздохнешь, как будто ненароком,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Слезинку тайно </a:t>
            </a:r>
            <a:r>
              <a:rPr lang="ru-RU" sz="2000" dirty="0" err="1">
                <a:solidFill>
                  <a:srgbClr val="000000"/>
                </a:solidFill>
                <a:latin typeface="times"/>
              </a:rPr>
              <a:t>оброня</a:t>
            </a:r>
            <a:r>
              <a:rPr lang="ru-RU" sz="2000" dirty="0">
                <a:solidFill>
                  <a:srgbClr val="000000"/>
                </a:solidFill>
                <a:latin typeface="times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Звезда, сверкнув на небосклоне,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Летит в конечный свой полет.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Тебе твой мальчик на ладони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"/>
              </a:rPr>
              <a:t>Седую голову кладет.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71538" y="4130040"/>
          <a:ext cx="7408862" cy="541020"/>
        </p:xfrm>
        <a:graphic>
          <a:graphicData uri="http://schemas.openxmlformats.org/drawingml/2006/table">
            <a:tbl>
              <a:tblPr/>
              <a:tblGrid>
                <a:gridCol w="7408862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smtClean="0">
                          <a:solidFill>
                            <a:srgbClr val="FFFFFF"/>
                          </a:solidFill>
                          <a:effectLst/>
                          <a:hlinkClick r:id="rId3"/>
                        </a:rPr>
                        <a:t>856×800</a:t>
                      </a:r>
                      <a:endParaRPr lang="ru-RU" u="none" strike="noStrike" dirty="0">
                        <a:solidFill>
                          <a:srgbClr val="FFFFFF"/>
                        </a:solidFill>
                        <a:effectLst/>
                        <a:hlinkClick r:id="rId3"/>
                      </a:endParaRPr>
                    </a:p>
                  </a:txBody>
                  <a:tcPr marR="142875" marT="142875" marB="1238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C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http://im3-tub-ru.yandex.net/i?id=83be01f1f62bbd72f9740211c0c451e8-131-144&amp;n=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80" y="4365104"/>
            <a:ext cx="1019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50981"/>
              </p:ext>
            </p:extLst>
          </p:nvPr>
        </p:nvGraphicFramePr>
        <p:xfrm>
          <a:off x="867664" y="3614459"/>
          <a:ext cx="7416611" cy="1572183"/>
        </p:xfrm>
        <a:graphic>
          <a:graphicData uri="http://schemas.openxmlformats.org/drawingml/2006/table">
            <a:tbl>
              <a:tblPr/>
              <a:tblGrid>
                <a:gridCol w="3614187"/>
                <a:gridCol w="188237"/>
                <a:gridCol w="3614187"/>
              </a:tblGrid>
              <a:tr h="1519812">
                <a:tc>
                  <a:txBody>
                    <a:bodyPr/>
                    <a:lstStyle/>
                    <a:p>
                      <a:pPr fontAlgn="t"/>
                      <a:endParaRPr lang="ru-RU" sz="1300" dirty="0">
                        <a:effectLst/>
                      </a:endParaRPr>
                    </a:p>
                  </a:txBody>
                  <a:tcPr marL="63546" marR="63546" marT="99291" marB="860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u="none" strike="noStrike">
                          <a:solidFill>
                            <a:srgbClr val="FFFFFF"/>
                          </a:solidFill>
                          <a:effectLst/>
                          <a:hlinkClick r:id="rId5"/>
                        </a:rPr>
                        <a:t>540×380</a:t>
                      </a:r>
                    </a:p>
                  </a:txBody>
                  <a:tcPr marL="63546" marR="99291" marT="99291" marB="860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b="0" u="none" strike="noStrike" dirty="0">
                          <a:solidFill>
                            <a:srgbClr val="551A8B"/>
                          </a:solidFill>
                          <a:effectLst/>
                          <a:hlinkClick r:id="rId6"/>
                        </a:rPr>
                        <a:t>Расула Гамзатова "Горец, верный Дагестану.</a:t>
                      </a:r>
                      <a:endParaRPr lang="ru-RU" sz="1300" b="0" dirty="0">
                        <a:effectLst/>
                      </a:endParaRPr>
                    </a:p>
                  </a:txBody>
                  <a:tcPr marL="63546" marR="63546" marT="99291" marB="860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im2-tub-ru.yandex.net/i?id=e379d016b66d58c2a4837adf90dc8c2f-35-144&amp;n=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08720"/>
            <a:ext cx="207340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8363" y="3614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479</TotalTime>
  <Words>204</Words>
  <Application>Microsoft Office PowerPoint</Application>
  <PresentationFormat>Экран (4:3)</PresentationFormat>
  <Paragraphs>80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Немало краёв повидал я, но ты по-прежнему самый любимый на свете…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Немало краёв повидал я, но ты по-прежнему самый любимый на свете…</dc:title>
  <dc:creator>Pisatel</dc:creator>
  <cp:lastModifiedBy>Pisatel</cp:lastModifiedBy>
  <cp:revision>47</cp:revision>
  <dcterms:created xsi:type="dcterms:W3CDTF">2014-09-10T18:26:30Z</dcterms:created>
  <dcterms:modified xsi:type="dcterms:W3CDTF">2014-09-14T14:34:00Z</dcterms:modified>
</cp:coreProperties>
</file>